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3" r:id="rId2"/>
    <p:sldId id="285" r:id="rId3"/>
    <p:sldId id="257" r:id="rId4"/>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DB5E3-7BD3-475D-B229-B2EB7F5069A6}"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F9E96-9E89-41AF-8158-DA9572B8E94F}" type="slidenum">
              <a:rPr lang="en-GB" smtClean="0"/>
              <a:t>‹#›</a:t>
            </a:fld>
            <a:endParaRPr lang="en-GB"/>
          </a:p>
        </p:txBody>
      </p:sp>
    </p:spTree>
    <p:extLst>
      <p:ext uri="{BB962C8B-B14F-4D97-AF65-F5344CB8AC3E}">
        <p14:creationId xmlns:p14="http://schemas.microsoft.com/office/powerpoint/2010/main" val="2894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D77430-03C8-4B9D-95EC-511725C386FF}" type="slidenum">
              <a:rPr lang="en-ZA" smtClean="0"/>
              <a:t>11</a:t>
            </a:fld>
            <a:endParaRPr lang="en-ZA"/>
          </a:p>
        </p:txBody>
      </p:sp>
    </p:spTree>
    <p:extLst>
      <p:ext uri="{BB962C8B-B14F-4D97-AF65-F5344CB8AC3E}">
        <p14:creationId xmlns:p14="http://schemas.microsoft.com/office/powerpoint/2010/main" val="90962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443ED-5592-4322-BCED-DC5824C52506}" type="slidenum">
              <a:rPr lang="en-GB" smtClean="0"/>
              <a:t>13</a:t>
            </a:fld>
            <a:endParaRPr lang="en-GB"/>
          </a:p>
        </p:txBody>
      </p:sp>
    </p:spTree>
    <p:extLst>
      <p:ext uri="{BB962C8B-B14F-4D97-AF65-F5344CB8AC3E}">
        <p14:creationId xmlns:p14="http://schemas.microsoft.com/office/powerpoint/2010/main" val="301202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endParaRPr lang="en-GB" dirty="0" smtClean="0"/>
          </a:p>
        </p:txBody>
      </p:sp>
      <p:sp>
        <p:nvSpPr>
          <p:cNvPr id="37892" name="Slide Number Placeholder 3"/>
          <p:cNvSpPr>
            <a:spLocks noGrp="1"/>
          </p:cNvSpPr>
          <p:nvPr>
            <p:ph type="sldNum" sz="quarter" idx="5"/>
          </p:nvPr>
        </p:nvSpPr>
        <p:spPr>
          <a:noFill/>
        </p:spPr>
        <p:txBody>
          <a:bodyPr/>
          <a:lstStyle/>
          <a:p>
            <a:fld id="{140477EC-22A0-4D1F-9A45-8922606DDFE3}" type="slidenum">
              <a:rPr lang="en-GB"/>
              <a:pPr/>
              <a:t>14</a:t>
            </a:fld>
            <a:endParaRPr lang="en-GB"/>
          </a:p>
        </p:txBody>
      </p:sp>
    </p:spTree>
    <p:extLst>
      <p:ext uri="{BB962C8B-B14F-4D97-AF65-F5344CB8AC3E}">
        <p14:creationId xmlns:p14="http://schemas.microsoft.com/office/powerpoint/2010/main" val="33520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endParaRPr lang="en-GB" dirty="0" smtClean="0"/>
          </a:p>
        </p:txBody>
      </p:sp>
      <p:sp>
        <p:nvSpPr>
          <p:cNvPr id="37892" name="Slide Number Placeholder 3"/>
          <p:cNvSpPr>
            <a:spLocks noGrp="1"/>
          </p:cNvSpPr>
          <p:nvPr>
            <p:ph type="sldNum" sz="quarter" idx="5"/>
          </p:nvPr>
        </p:nvSpPr>
        <p:spPr>
          <a:noFill/>
        </p:spPr>
        <p:txBody>
          <a:bodyPr/>
          <a:lstStyle/>
          <a:p>
            <a:fld id="{140477EC-22A0-4D1F-9A45-8922606DDFE3}" type="slidenum">
              <a:rPr lang="en-GB"/>
              <a:pPr/>
              <a:t>15</a:t>
            </a:fld>
            <a:endParaRPr lang="en-GB"/>
          </a:p>
        </p:txBody>
      </p:sp>
    </p:spTree>
    <p:extLst>
      <p:ext uri="{BB962C8B-B14F-4D97-AF65-F5344CB8AC3E}">
        <p14:creationId xmlns:p14="http://schemas.microsoft.com/office/powerpoint/2010/main" val="304849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D77430-03C8-4B9D-95EC-511725C386FF}" type="slidenum">
              <a:rPr lang="en-ZA" smtClean="0"/>
              <a:t>23</a:t>
            </a:fld>
            <a:endParaRPr lang="en-ZA"/>
          </a:p>
        </p:txBody>
      </p:sp>
    </p:spTree>
    <p:extLst>
      <p:ext uri="{BB962C8B-B14F-4D97-AF65-F5344CB8AC3E}">
        <p14:creationId xmlns:p14="http://schemas.microsoft.com/office/powerpoint/2010/main" val="159125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D77430-03C8-4B9D-95EC-511725C386FF}" type="slidenum">
              <a:rPr lang="en-ZA" smtClean="0"/>
              <a:t>25</a:t>
            </a:fld>
            <a:endParaRPr lang="en-ZA"/>
          </a:p>
        </p:txBody>
      </p:sp>
    </p:spTree>
    <p:extLst>
      <p:ext uri="{BB962C8B-B14F-4D97-AF65-F5344CB8AC3E}">
        <p14:creationId xmlns:p14="http://schemas.microsoft.com/office/powerpoint/2010/main" val="412649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70B9F9-E3B1-425D-87D3-72D2F0802378}"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60385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0B9F9-E3B1-425D-87D3-72D2F0802378}"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34503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0B9F9-E3B1-425D-87D3-72D2F0802378}"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176670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0B9F9-E3B1-425D-87D3-72D2F0802378}"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264223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0B9F9-E3B1-425D-87D3-72D2F0802378}"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342343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70B9F9-E3B1-425D-87D3-72D2F0802378}"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116860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70B9F9-E3B1-425D-87D3-72D2F0802378}" type="datetimeFigureOut">
              <a:rPr lang="en-GB" smtClean="0"/>
              <a:t>21/10/2020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248821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70B9F9-E3B1-425D-87D3-72D2F0802378}" type="datetimeFigureOut">
              <a:rPr lang="en-GB" smtClean="0"/>
              <a:t>21/10/2020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111167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B9F9-E3B1-425D-87D3-72D2F0802378}" type="datetimeFigureOut">
              <a:rPr lang="en-GB" smtClean="0"/>
              <a:t>21/10/2020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252939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B9F9-E3B1-425D-87D3-72D2F0802378}"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391635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B9F9-E3B1-425D-87D3-72D2F0802378}"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CFEE2-5415-48F7-865A-9B8FDE85E6CE}" type="slidenum">
              <a:rPr lang="en-GB" smtClean="0"/>
              <a:t>‹#›</a:t>
            </a:fld>
            <a:endParaRPr lang="en-GB"/>
          </a:p>
        </p:txBody>
      </p:sp>
    </p:spTree>
    <p:extLst>
      <p:ext uri="{BB962C8B-B14F-4D97-AF65-F5344CB8AC3E}">
        <p14:creationId xmlns:p14="http://schemas.microsoft.com/office/powerpoint/2010/main" val="323420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B9F9-E3B1-425D-87D3-72D2F0802378}" type="datetimeFigureOut">
              <a:rPr lang="en-GB" smtClean="0"/>
              <a:t>21/10/2020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CFEE2-5415-48F7-865A-9B8FDE85E6CE}" type="slidenum">
              <a:rPr lang="en-GB" smtClean="0"/>
              <a:t>‹#›</a:t>
            </a:fld>
            <a:endParaRPr lang="en-GB"/>
          </a:p>
        </p:txBody>
      </p:sp>
    </p:spTree>
    <p:extLst>
      <p:ext uri="{BB962C8B-B14F-4D97-AF65-F5344CB8AC3E}">
        <p14:creationId xmlns:p14="http://schemas.microsoft.com/office/powerpoint/2010/main" val="292325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tisticandunapologetic.com/2020/07/11/10-rude-things-autistic-people-do-and-what-they-really-mean/"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usingsofanaspie.com/2013/01/17/the-empathy-conundru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sychologytoday.com/us/blog/out-the-darkness/201705/is-autism-really-empathy-disorde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nylM1hI2j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www.spectrumwomen.com/opinion-piece/what-masking-is-no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APAA4lm8M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spLOq80e4f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pasda.org.uk/"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justgiving.com/pasdauk" TargetMode="External"/><Relationship Id="rId4" Type="http://schemas.openxmlformats.org/officeDocument/2006/relationships/hyperlink" Target="https://www.pasda.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logs.scientificamerican.com/observations/clearing-up-some-misconceptions-about-neurodiversity/"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euroclastic.com/wp-content/uploads/2020/04/UNDERSTANDING-THE-AUTISTIC-MIND-11.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neuroclastic.com/wp-content/uploads/2020/04/UNDERSTANDING-THE-AUTISTIC-MIND-11.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95" y="1910715"/>
            <a:ext cx="5245100" cy="3933825"/>
          </a:xfrm>
          <a:prstGeom prst="rect">
            <a:avLst/>
          </a:prstGeom>
        </p:spPr>
      </p:pic>
      <p:sp>
        <p:nvSpPr>
          <p:cNvPr id="2" name="Rectangle 1"/>
          <p:cNvSpPr/>
          <p:nvPr/>
        </p:nvSpPr>
        <p:spPr>
          <a:xfrm>
            <a:off x="1241385" y="647215"/>
            <a:ext cx="9245223"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All</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behaviour is communication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3930135" y="1570545"/>
            <a:ext cx="7847462" cy="523220"/>
          </a:xfrm>
          <a:prstGeom prst="rect">
            <a:avLst/>
          </a:prstGeom>
          <a:noFill/>
        </p:spPr>
        <p:txBody>
          <a:bodyPr wrap="square" rtlCol="0">
            <a:spAutoFit/>
          </a:bodyPr>
          <a:lstStyle/>
          <a:p>
            <a:r>
              <a:rPr lang="en-ZA" sz="2800" dirty="0" smtClean="0"/>
              <a:t>Making sense of behaviour in a neurodiverse world</a:t>
            </a:r>
            <a:endParaRPr lang="en-ZA" sz="2800" dirty="0"/>
          </a:p>
        </p:txBody>
      </p:sp>
      <p:sp>
        <p:nvSpPr>
          <p:cNvPr id="6" name="Rectangle 5"/>
          <p:cNvSpPr/>
          <p:nvPr/>
        </p:nvSpPr>
        <p:spPr>
          <a:xfrm>
            <a:off x="345995" y="5536763"/>
            <a:ext cx="6322091" cy="615553"/>
          </a:xfrm>
          <a:prstGeom prst="rect">
            <a:avLst/>
          </a:prstGeom>
        </p:spPr>
        <p:txBody>
          <a:bodyPr wrap="square">
            <a:spAutoFit/>
          </a:bodyPr>
          <a:lstStyle/>
          <a:p>
            <a:r>
              <a:rPr lang="en-GB" b="0" i="0" dirty="0" smtClean="0">
                <a:solidFill>
                  <a:srgbClr val="444444"/>
                </a:solidFill>
                <a:effectLst/>
                <a:latin typeface="Lato"/>
              </a:rPr>
              <a:t> “English is my </a:t>
            </a:r>
            <a:r>
              <a:rPr lang="en-GB" dirty="0" smtClean="0">
                <a:solidFill>
                  <a:srgbClr val="444444"/>
                </a:solidFill>
                <a:latin typeface="Lato"/>
              </a:rPr>
              <a:t>second</a:t>
            </a:r>
            <a:r>
              <a:rPr lang="en-GB" b="0" i="0" dirty="0" smtClean="0">
                <a:solidFill>
                  <a:srgbClr val="444444"/>
                </a:solidFill>
                <a:effectLst/>
                <a:latin typeface="Lato"/>
              </a:rPr>
              <a:t> language. Autism is my first,” </a:t>
            </a:r>
          </a:p>
          <a:p>
            <a:pPr algn="r"/>
            <a:r>
              <a:rPr lang="en-GB" sz="1600" b="0" i="1" dirty="0" smtClean="0">
                <a:solidFill>
                  <a:srgbClr val="000000"/>
                </a:solidFill>
                <a:effectLst/>
                <a:latin typeface="Lato"/>
              </a:rPr>
              <a:t>Dani Bowman</a:t>
            </a:r>
            <a:endParaRPr lang="en-ZA" sz="1600" i="1" dirty="0"/>
          </a:p>
        </p:txBody>
      </p:sp>
      <p:sp>
        <p:nvSpPr>
          <p:cNvPr id="7" name="TextBox 6"/>
          <p:cNvSpPr txBox="1"/>
          <p:nvPr/>
        </p:nvSpPr>
        <p:spPr>
          <a:xfrm>
            <a:off x="8605768" y="5844539"/>
            <a:ext cx="3761679" cy="923330"/>
          </a:xfrm>
          <a:prstGeom prst="rect">
            <a:avLst/>
          </a:prstGeom>
          <a:noFill/>
        </p:spPr>
        <p:txBody>
          <a:bodyPr wrap="square" rtlCol="0">
            <a:spAutoFit/>
          </a:bodyPr>
          <a:lstStyle/>
          <a:p>
            <a:r>
              <a:rPr lang="en-ZA" b="1" i="1" dirty="0" smtClean="0"/>
              <a:t>Sarah Barratt</a:t>
            </a:r>
          </a:p>
          <a:p>
            <a:r>
              <a:rPr lang="en-ZA" b="1" dirty="0" smtClean="0"/>
              <a:t>Educational Psychologist, </a:t>
            </a:r>
            <a:r>
              <a:rPr lang="en-ZA" b="1" i="1" dirty="0" smtClean="0"/>
              <a:t>PASDA</a:t>
            </a:r>
            <a:endParaRPr lang="en-ZA" b="1" dirty="0" smtClean="0"/>
          </a:p>
          <a:p>
            <a:r>
              <a:rPr lang="en-ZA" b="1" dirty="0"/>
              <a:t>s</a:t>
            </a:r>
            <a:r>
              <a:rPr lang="en-ZA" b="1" dirty="0" smtClean="0"/>
              <a:t>arahs_karma@yahoo.co.uk</a:t>
            </a:r>
            <a:endParaRPr lang="en-ZA" b="1" dirty="0"/>
          </a:p>
        </p:txBody>
      </p:sp>
      <p:sp>
        <p:nvSpPr>
          <p:cNvPr id="8" name="TextBox 7"/>
          <p:cNvSpPr txBox="1"/>
          <p:nvPr/>
        </p:nvSpPr>
        <p:spPr>
          <a:xfrm>
            <a:off x="10168703" y="2232265"/>
            <a:ext cx="1295710" cy="523220"/>
          </a:xfrm>
          <a:prstGeom prst="rect">
            <a:avLst/>
          </a:prstGeom>
          <a:noFill/>
        </p:spPr>
        <p:txBody>
          <a:bodyPr wrap="square" rtlCol="0">
            <a:spAutoFit/>
          </a:bodyPr>
          <a:lstStyle/>
          <a:p>
            <a:r>
              <a:rPr lang="en-ZA" sz="2800" dirty="0" smtClean="0"/>
              <a:t>Part 2</a:t>
            </a:r>
            <a:endParaRPr lang="en-ZA" sz="2800" dirty="0"/>
          </a:p>
        </p:txBody>
      </p:sp>
    </p:spTree>
    <p:extLst>
      <p:ext uri="{BB962C8B-B14F-4D97-AF65-F5344CB8AC3E}">
        <p14:creationId xmlns:p14="http://schemas.microsoft.com/office/powerpoint/2010/main" val="27942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021" t="15666" r="3213" b="1590"/>
          <a:stretch/>
        </p:blipFill>
        <p:spPr>
          <a:xfrm>
            <a:off x="6287966" y="1034154"/>
            <a:ext cx="5628068" cy="530609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92505" y="110824"/>
            <a:ext cx="11502189"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Behaviour that may appear rude  .  .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2512728" y="6430801"/>
            <a:ext cx="9526137" cy="355803"/>
          </a:xfrm>
          <a:prstGeom prst="rect">
            <a:avLst/>
          </a:prstGeom>
        </p:spPr>
        <p:txBody>
          <a:bodyPr wrap="square">
            <a:spAutoFit/>
          </a:bodyPr>
          <a:lstStyle/>
          <a:p>
            <a:pPr algn="just">
              <a:lnSpc>
                <a:spcPct val="107000"/>
              </a:lnSpc>
              <a:spcAft>
                <a:spcPts val="2250"/>
              </a:spcAft>
            </a:pPr>
            <a:r>
              <a:rPr lang="en-GB"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https://autisticandunapologetic.com/2020/07/11/10-rude-things-autistic-people-do-and-what-they-really-mean/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23331" y="1340409"/>
            <a:ext cx="5564635" cy="4154984"/>
          </a:xfrm>
          <a:prstGeom prst="rect">
            <a:avLst/>
          </a:prstGeom>
          <a:noFill/>
        </p:spPr>
        <p:txBody>
          <a:bodyPr wrap="square" rtlCol="0">
            <a:spAutoFit/>
          </a:bodyPr>
          <a:lstStyle/>
          <a:p>
            <a:pPr marL="342900" indent="-342900">
              <a:buFont typeface="Arial" panose="020B0604020202020204" pitchFamily="34" charset="0"/>
              <a:buChar char="•"/>
            </a:pPr>
            <a:r>
              <a:rPr lang="en-ZA" sz="2400" dirty="0" smtClean="0"/>
              <a:t>We do not listen</a:t>
            </a:r>
          </a:p>
          <a:p>
            <a:pPr marL="342900" indent="-342900">
              <a:buFont typeface="Arial" panose="020B0604020202020204" pitchFamily="34" charset="0"/>
              <a:buChar char="•"/>
            </a:pPr>
            <a:r>
              <a:rPr lang="en-ZA" sz="2400" dirty="0" smtClean="0"/>
              <a:t>We seem distrustful</a:t>
            </a:r>
          </a:p>
          <a:p>
            <a:pPr marL="342900" indent="-342900">
              <a:buFont typeface="Arial" panose="020B0604020202020204" pitchFamily="34" charset="0"/>
              <a:buChar char="•"/>
            </a:pPr>
            <a:r>
              <a:rPr lang="en-ZA" sz="2400" dirty="0" smtClean="0"/>
              <a:t>We sometimes laugh at inappropriate moments</a:t>
            </a:r>
          </a:p>
          <a:p>
            <a:pPr marL="342900" indent="-342900">
              <a:buFont typeface="Arial" panose="020B0604020202020204" pitchFamily="34" charset="0"/>
              <a:buChar char="•"/>
            </a:pPr>
            <a:r>
              <a:rPr lang="en-ZA" sz="2400" dirty="0" smtClean="0"/>
              <a:t>We invade other’s space</a:t>
            </a:r>
          </a:p>
          <a:p>
            <a:pPr marL="342900" indent="-342900">
              <a:buFont typeface="Arial" panose="020B0604020202020204" pitchFamily="34" charset="0"/>
              <a:buChar char="•"/>
            </a:pPr>
            <a:r>
              <a:rPr lang="en-ZA" sz="2400" dirty="0" smtClean="0"/>
              <a:t>We cancel plans at the last minute</a:t>
            </a:r>
          </a:p>
          <a:p>
            <a:pPr marL="342900" indent="-342900">
              <a:buFont typeface="Arial" panose="020B0604020202020204" pitchFamily="34" charset="0"/>
              <a:buChar char="•"/>
            </a:pPr>
            <a:r>
              <a:rPr lang="en-ZA" sz="2400" dirty="0" smtClean="0"/>
              <a:t>We appear condescending</a:t>
            </a:r>
          </a:p>
          <a:p>
            <a:pPr marL="342900" indent="-342900">
              <a:buFont typeface="Arial" panose="020B0604020202020204" pitchFamily="34" charset="0"/>
              <a:buChar char="•"/>
            </a:pPr>
            <a:r>
              <a:rPr lang="en-ZA" sz="2400" dirty="0" smtClean="0"/>
              <a:t>We are too honest for our own good</a:t>
            </a:r>
          </a:p>
          <a:p>
            <a:pPr marL="342900" indent="-342900">
              <a:buFont typeface="Arial" panose="020B0604020202020204" pitchFamily="34" charset="0"/>
              <a:buChar char="•"/>
            </a:pPr>
            <a:r>
              <a:rPr lang="en-ZA" sz="2400" dirty="0" smtClean="0"/>
              <a:t>We leave conversations abruptly</a:t>
            </a:r>
          </a:p>
          <a:p>
            <a:pPr marL="342900" indent="-342900">
              <a:buFont typeface="Arial" panose="020B0604020202020204" pitchFamily="34" charset="0"/>
              <a:buChar char="•"/>
            </a:pPr>
            <a:r>
              <a:rPr lang="en-ZA" sz="2400" dirty="0" smtClean="0"/>
              <a:t>We are loud</a:t>
            </a:r>
          </a:p>
          <a:p>
            <a:pPr marL="342900" indent="-342900">
              <a:buFont typeface="Arial" panose="020B0604020202020204" pitchFamily="34" charset="0"/>
              <a:buChar char="•"/>
            </a:pPr>
            <a:r>
              <a:rPr lang="en-ZA" sz="2400" dirty="0" smtClean="0"/>
              <a:t>We do not always follow the rules</a:t>
            </a:r>
            <a:endParaRPr lang="en-GB" sz="2400" dirty="0"/>
          </a:p>
        </p:txBody>
      </p:sp>
      <p:sp>
        <p:nvSpPr>
          <p:cNvPr id="6" name="Rectangle 5"/>
          <p:cNvSpPr/>
          <p:nvPr/>
        </p:nvSpPr>
        <p:spPr>
          <a:xfrm>
            <a:off x="1337206" y="5566434"/>
            <a:ext cx="4746043" cy="646331"/>
          </a:xfrm>
          <a:prstGeom prst="rect">
            <a:avLst/>
          </a:prstGeom>
        </p:spPr>
        <p:txBody>
          <a:bodyPr wrap="none">
            <a:spAutoFit/>
          </a:bodyPr>
          <a:lstStyle/>
          <a:p>
            <a:pPr algn="r"/>
            <a:r>
              <a:rPr lang="en-GB" dirty="0">
                <a:solidFill>
                  <a:srgbClr val="010101"/>
                </a:solidFill>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10101"/>
                </a:solidFill>
                <a:ea typeface="Times New Roman" panose="02020603050405020304" pitchFamily="18" charset="0"/>
                <a:cs typeface="Times New Roman" panose="02020603050405020304" pitchFamily="18" charset="0"/>
              </a:rPr>
              <a:t>By James Sinclair, </a:t>
            </a:r>
          </a:p>
          <a:p>
            <a:pPr algn="r"/>
            <a:r>
              <a:rPr lang="en-GB" i="1" dirty="0" smtClean="0"/>
              <a:t>My journey </a:t>
            </a:r>
            <a:r>
              <a:rPr lang="en-GB" i="1" dirty="0"/>
              <a:t>to find out what makes him </a:t>
            </a:r>
            <a:r>
              <a:rPr lang="en-GB" i="1" dirty="0" smtClean="0"/>
              <a:t>(</a:t>
            </a:r>
            <a:r>
              <a:rPr lang="en-GB" i="1" dirty="0" err="1"/>
              <a:t>A</a:t>
            </a:r>
            <a:r>
              <a:rPr lang="en-GB" i="1" dirty="0" err="1" smtClean="0"/>
              <a:t>utis</a:t>
            </a:r>
            <a:r>
              <a:rPr lang="en-GB" i="1" dirty="0" smtClean="0"/>
              <a:t>)tic</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97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I lack empathy&quot; simply means that &quot;I have a deficit in understanding the emotional states of other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186" y="1385759"/>
            <a:ext cx="4979155" cy="4979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7576" y="868455"/>
            <a:ext cx="6096000" cy="5632311"/>
          </a:xfrm>
          <a:prstGeom prst="rect">
            <a:avLst/>
          </a:prstGeom>
        </p:spPr>
        <p:txBody>
          <a:bodyPr>
            <a:spAutoFit/>
          </a:bodyPr>
          <a:lstStyle/>
          <a:p>
            <a:pPr fontAlgn="base"/>
            <a:r>
              <a:rPr lang="en-GB" sz="2400" dirty="0" smtClean="0">
                <a:solidFill>
                  <a:srgbClr val="2B2B2B"/>
                </a:solidFill>
                <a:latin typeface="Corbel" panose="020B0503020204020204" pitchFamily="34" charset="0"/>
              </a:rPr>
              <a:t>‘This </a:t>
            </a:r>
            <a:r>
              <a:rPr lang="en-GB" sz="2400" dirty="0">
                <a:solidFill>
                  <a:srgbClr val="2B2B2B"/>
                </a:solidFill>
                <a:latin typeface="Corbel" panose="020B0503020204020204" pitchFamily="34" charset="0"/>
              </a:rPr>
              <a:t>doesn’t mean I’m unsympathetic.</a:t>
            </a:r>
          </a:p>
          <a:p>
            <a:pPr fontAlgn="base"/>
            <a:r>
              <a:rPr lang="en-GB" sz="2400" dirty="0">
                <a:solidFill>
                  <a:srgbClr val="2B2B2B"/>
                </a:solidFill>
                <a:latin typeface="Corbel" panose="020B0503020204020204" pitchFamily="34" charset="0"/>
              </a:rPr>
              <a:t>It doesn’t mean I don’t care for others.</a:t>
            </a:r>
          </a:p>
          <a:p>
            <a:pPr fontAlgn="base"/>
            <a:r>
              <a:rPr lang="en-GB" sz="2400" dirty="0">
                <a:solidFill>
                  <a:srgbClr val="2B2B2B"/>
                </a:solidFill>
                <a:latin typeface="Corbel" panose="020B0503020204020204" pitchFamily="34" charset="0"/>
              </a:rPr>
              <a:t>It doesn’t mean I can’t show concern.</a:t>
            </a:r>
          </a:p>
          <a:p>
            <a:pPr fontAlgn="base"/>
            <a:r>
              <a:rPr lang="en-GB" sz="2400" dirty="0">
                <a:solidFill>
                  <a:srgbClr val="2B2B2B"/>
                </a:solidFill>
                <a:latin typeface="Corbel" panose="020B0503020204020204" pitchFamily="34" charset="0"/>
              </a:rPr>
              <a:t>It doesn’t mean I have no emotions.</a:t>
            </a:r>
          </a:p>
          <a:p>
            <a:pPr fontAlgn="base"/>
            <a:r>
              <a:rPr lang="en-GB" sz="2400" dirty="0">
                <a:solidFill>
                  <a:srgbClr val="2B2B2B"/>
                </a:solidFill>
                <a:latin typeface="Corbel" panose="020B0503020204020204" pitchFamily="34" charset="0"/>
              </a:rPr>
              <a:t>It doesn’t mean I don’t get overwhelmed by other people’s emotional states.</a:t>
            </a:r>
          </a:p>
          <a:p>
            <a:pPr fontAlgn="base"/>
            <a:r>
              <a:rPr lang="en-GB" sz="2400" dirty="0">
                <a:solidFill>
                  <a:srgbClr val="2B2B2B"/>
                </a:solidFill>
                <a:latin typeface="Corbel" panose="020B0503020204020204" pitchFamily="34" charset="0"/>
              </a:rPr>
              <a:t>It doesn’t mean I’m any less human than you are.</a:t>
            </a:r>
          </a:p>
          <a:p>
            <a:pPr fontAlgn="base"/>
            <a:r>
              <a:rPr lang="en-GB" sz="2400" dirty="0">
                <a:solidFill>
                  <a:srgbClr val="2B2B2B"/>
                </a:solidFill>
                <a:latin typeface="Corbel" panose="020B0503020204020204" pitchFamily="34" charset="0"/>
              </a:rPr>
              <a:t>What does it mean then?</a:t>
            </a:r>
          </a:p>
          <a:p>
            <a:pPr fontAlgn="base"/>
            <a:r>
              <a:rPr lang="en-GB" sz="2400" dirty="0">
                <a:solidFill>
                  <a:srgbClr val="2B2B2B"/>
                </a:solidFill>
                <a:latin typeface="Corbel" panose="020B0503020204020204" pitchFamily="34" charset="0"/>
              </a:rPr>
              <a:t>That I may need more information than a typical person to understand a social situation. That my reactions to your emotions may be unconventional. That I have to work harder to grasp what comes naturally to most people.</a:t>
            </a:r>
          </a:p>
          <a:p>
            <a:pPr fontAlgn="base"/>
            <a:r>
              <a:rPr lang="en-GB" sz="2400" dirty="0">
                <a:solidFill>
                  <a:srgbClr val="2B2B2B"/>
                </a:solidFill>
                <a:latin typeface="Corbel" panose="020B0503020204020204" pitchFamily="34" charset="0"/>
              </a:rPr>
              <a:t>Simple as that. Nothing more, nothing less</a:t>
            </a:r>
            <a:r>
              <a:rPr lang="en-GB" sz="2400" dirty="0" smtClean="0">
                <a:solidFill>
                  <a:srgbClr val="2B2B2B"/>
                </a:solidFill>
                <a:latin typeface="Corbel" panose="020B0503020204020204" pitchFamily="34" charset="0"/>
              </a:rPr>
              <a:t>.’</a:t>
            </a:r>
            <a:endParaRPr lang="en-GB" sz="2400" b="0" i="0" dirty="0">
              <a:solidFill>
                <a:srgbClr val="2B2B2B"/>
              </a:solidFill>
              <a:effectLst/>
              <a:latin typeface="Corbel" panose="020B0503020204020204" pitchFamily="34" charset="0"/>
            </a:endParaRPr>
          </a:p>
        </p:txBody>
      </p:sp>
      <p:sp>
        <p:nvSpPr>
          <p:cNvPr id="3" name="TextBox 2"/>
          <p:cNvSpPr txBox="1"/>
          <p:nvPr/>
        </p:nvSpPr>
        <p:spPr>
          <a:xfrm>
            <a:off x="3811409" y="6404948"/>
            <a:ext cx="8297839" cy="369332"/>
          </a:xfrm>
          <a:prstGeom prst="rect">
            <a:avLst/>
          </a:prstGeom>
          <a:noFill/>
        </p:spPr>
        <p:txBody>
          <a:bodyPr wrap="square" rtlCol="0">
            <a:spAutoFit/>
          </a:bodyPr>
          <a:lstStyle/>
          <a:p>
            <a:pPr algn="r"/>
            <a:r>
              <a:rPr lang="en-GB" dirty="0" smtClean="0">
                <a:hlinkClick r:id="rId4"/>
              </a:rPr>
              <a:t>https</a:t>
            </a:r>
            <a:r>
              <a:rPr lang="en-GB" dirty="0">
                <a:hlinkClick r:id="rId4"/>
              </a:rPr>
              <a:t>://musingsofanaspie.com/2013/01/17/the-empathy-conundrum/</a:t>
            </a:r>
            <a:endParaRPr lang="en-GB" dirty="0"/>
          </a:p>
        </p:txBody>
      </p:sp>
      <p:sp>
        <p:nvSpPr>
          <p:cNvPr id="5" name="Rectangle 4"/>
          <p:cNvSpPr/>
          <p:nvPr/>
        </p:nvSpPr>
        <p:spPr>
          <a:xfrm>
            <a:off x="-796442" y="37149"/>
            <a:ext cx="8204035"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Autism and Empathy</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5808963" y="646941"/>
            <a:ext cx="4302729" cy="646331"/>
          </a:xfrm>
          <a:prstGeom prst="rect">
            <a:avLst/>
          </a:prstGeom>
        </p:spPr>
        <p:txBody>
          <a:bodyPr wrap="square">
            <a:spAutoFit/>
          </a:bodyPr>
          <a:lstStyle/>
          <a:p>
            <a:pPr algn="ctr"/>
            <a:r>
              <a:rPr lang="en-ZA" dirty="0">
                <a:solidFill>
                  <a:srgbClr val="0070C0"/>
                </a:solidFill>
              </a:rPr>
              <a:t>From </a:t>
            </a:r>
            <a:r>
              <a:rPr lang="en-ZA" dirty="0" smtClean="0">
                <a:solidFill>
                  <a:srgbClr val="0070C0"/>
                </a:solidFill>
              </a:rPr>
              <a:t>the ‘Musings </a:t>
            </a:r>
            <a:r>
              <a:rPr lang="en-ZA" dirty="0">
                <a:solidFill>
                  <a:srgbClr val="0070C0"/>
                </a:solidFill>
              </a:rPr>
              <a:t>of an Aspie’, one woman’s thoughts on life on the spectrum</a:t>
            </a:r>
          </a:p>
        </p:txBody>
      </p:sp>
    </p:spTree>
    <p:extLst>
      <p:ext uri="{BB962C8B-B14F-4D97-AF65-F5344CB8AC3E}">
        <p14:creationId xmlns:p14="http://schemas.microsoft.com/office/powerpoint/2010/main" val="310257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51" t="28447" r="39104" b="19985"/>
          <a:stretch/>
        </p:blipFill>
        <p:spPr>
          <a:xfrm>
            <a:off x="368489" y="108777"/>
            <a:ext cx="11041038" cy="627111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061600" y="6379891"/>
            <a:ext cx="4974567" cy="369332"/>
          </a:xfrm>
          <a:prstGeom prst="rect">
            <a:avLst/>
          </a:prstGeom>
        </p:spPr>
        <p:txBody>
          <a:bodyPr wrap="none">
            <a:spAutoFit/>
          </a:bodyPr>
          <a:lstStyle/>
          <a:p>
            <a:r>
              <a:rPr lang="en-GB" dirty="0">
                <a:hlinkClick r:id="rId3"/>
              </a:rPr>
              <a:t>https://www.youtube.com/watch?v=1Evwgu369Jw</a:t>
            </a:r>
            <a:endParaRPr lang="en-GB" dirty="0"/>
          </a:p>
        </p:txBody>
      </p:sp>
    </p:spTree>
    <p:extLst>
      <p:ext uri="{BB962C8B-B14F-4D97-AF65-F5344CB8AC3E}">
        <p14:creationId xmlns:p14="http://schemas.microsoft.com/office/powerpoint/2010/main" val="3548869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2" y="1258273"/>
            <a:ext cx="10620260" cy="5197192"/>
          </a:xfrm>
        </p:spPr>
        <p:txBody>
          <a:bodyPr>
            <a:normAutofit/>
          </a:bodyPr>
          <a:lstStyle/>
          <a:p>
            <a:r>
              <a:rPr lang="en-GB" sz="3100" dirty="0" smtClean="0">
                <a:latin typeface="+mn-lt"/>
              </a:rPr>
              <a:t>‘We </a:t>
            </a:r>
            <a:r>
              <a:rPr lang="en-GB" sz="3100" dirty="0">
                <a:latin typeface="+mn-lt"/>
              </a:rPr>
              <a:t>do not lack </a:t>
            </a:r>
            <a:r>
              <a:rPr lang="en-GB" sz="3100" dirty="0" smtClean="0">
                <a:latin typeface="+mn-lt"/>
              </a:rPr>
              <a:t>empathy </a:t>
            </a:r>
            <a:r>
              <a:rPr lang="en-GB" sz="3100" dirty="0">
                <a:latin typeface="+mn-lt"/>
              </a:rPr>
              <a:t>as people know it. </a:t>
            </a:r>
            <a:r>
              <a:rPr lang="en-GB" sz="3100" dirty="0" smtClean="0">
                <a:latin typeface="+mn-lt"/>
              </a:rPr>
              <a:t/>
            </a:r>
            <a:br>
              <a:rPr lang="en-GB" sz="3100" dirty="0" smtClean="0">
                <a:latin typeface="+mn-lt"/>
              </a:rPr>
            </a:br>
            <a:r>
              <a:rPr lang="en-GB" sz="3100" dirty="0" smtClean="0">
                <a:latin typeface="+mn-lt"/>
              </a:rPr>
              <a:t>We </a:t>
            </a:r>
            <a:r>
              <a:rPr lang="en-GB" sz="3100" dirty="0">
                <a:latin typeface="+mn-lt"/>
              </a:rPr>
              <a:t>lack </a:t>
            </a:r>
            <a:r>
              <a:rPr lang="en-GB" sz="3100" dirty="0" smtClean="0">
                <a:latin typeface="+mn-lt"/>
              </a:rPr>
              <a:t>cognitive empathy (shallow empathy). </a:t>
            </a:r>
            <a:br>
              <a:rPr lang="en-GB" sz="3100" dirty="0" smtClean="0">
                <a:latin typeface="+mn-lt"/>
              </a:rPr>
            </a:br>
            <a:r>
              <a:rPr lang="en-GB" sz="3100" dirty="0" smtClean="0">
                <a:latin typeface="+mn-lt"/>
              </a:rPr>
              <a:t>That </a:t>
            </a:r>
            <a:r>
              <a:rPr lang="en-GB" sz="3100" dirty="0">
                <a:latin typeface="+mn-lt"/>
              </a:rPr>
              <a:t>is, the </a:t>
            </a:r>
            <a:r>
              <a:rPr lang="en-GB" sz="3100" dirty="0" smtClean="0">
                <a:latin typeface="+mn-lt"/>
              </a:rPr>
              <a:t>ability </a:t>
            </a:r>
            <a:r>
              <a:rPr lang="en-GB" sz="3100" dirty="0">
                <a:latin typeface="+mn-lt"/>
              </a:rPr>
              <a:t>to predict other's thoughts and </a:t>
            </a:r>
            <a:r>
              <a:rPr lang="en-GB" sz="3100" dirty="0" smtClean="0">
                <a:latin typeface="+mn-lt"/>
              </a:rPr>
              <a:t>intentions, </a:t>
            </a:r>
            <a:r>
              <a:rPr lang="en-GB" sz="3100" dirty="0">
                <a:latin typeface="+mn-lt"/>
              </a:rPr>
              <a:t>including the ability to </a:t>
            </a:r>
            <a:r>
              <a:rPr lang="en-GB" sz="3100" dirty="0" smtClean="0">
                <a:latin typeface="+mn-lt"/>
              </a:rPr>
              <a:t>read </a:t>
            </a:r>
            <a:r>
              <a:rPr lang="en-GB" sz="3100" dirty="0">
                <a:latin typeface="+mn-lt"/>
              </a:rPr>
              <a:t>between the </a:t>
            </a:r>
            <a:r>
              <a:rPr lang="en-GB" sz="3100" dirty="0" smtClean="0">
                <a:latin typeface="+mn-lt"/>
              </a:rPr>
              <a:t>lines </a:t>
            </a:r>
            <a:r>
              <a:rPr lang="en-GB" sz="3100" dirty="0">
                <a:latin typeface="+mn-lt"/>
              </a:rPr>
              <a:t>during communication. </a:t>
            </a:r>
            <a:r>
              <a:rPr lang="en-GB" sz="3100" dirty="0" smtClean="0">
                <a:latin typeface="+mn-lt"/>
              </a:rPr>
              <a:t/>
            </a:r>
            <a:br>
              <a:rPr lang="en-GB" sz="3100" dirty="0" smtClean="0">
                <a:latin typeface="+mn-lt"/>
              </a:rPr>
            </a:br>
            <a:r>
              <a:rPr lang="en-GB" sz="3100" dirty="0" smtClean="0">
                <a:latin typeface="+mn-lt"/>
              </a:rPr>
              <a:t>We </a:t>
            </a:r>
            <a:r>
              <a:rPr lang="en-GB" sz="3100" dirty="0">
                <a:latin typeface="+mn-lt"/>
              </a:rPr>
              <a:t>have plenty of </a:t>
            </a:r>
            <a:r>
              <a:rPr lang="en-GB" sz="3100" dirty="0" smtClean="0">
                <a:latin typeface="+mn-lt"/>
              </a:rPr>
              <a:t>affective empathy (deep empathy), </a:t>
            </a:r>
            <a:r>
              <a:rPr lang="en-GB" sz="3100" dirty="0">
                <a:latin typeface="+mn-lt"/>
              </a:rPr>
              <a:t>which is the ability to share another person's feelings with them. </a:t>
            </a:r>
            <a:r>
              <a:rPr lang="en-GB" sz="3100" dirty="0" smtClean="0">
                <a:latin typeface="+mn-lt"/>
              </a:rPr>
              <a:t/>
            </a:r>
            <a:br>
              <a:rPr lang="en-GB" sz="3100" dirty="0" smtClean="0">
                <a:latin typeface="+mn-lt"/>
              </a:rPr>
            </a:br>
            <a:r>
              <a:rPr lang="en-GB" sz="3100" dirty="0" smtClean="0">
                <a:latin typeface="+mn-lt"/>
              </a:rPr>
              <a:t>We </a:t>
            </a:r>
            <a:r>
              <a:rPr lang="en-GB" sz="3100" dirty="0">
                <a:latin typeface="+mn-lt"/>
              </a:rPr>
              <a:t>have plenty of </a:t>
            </a:r>
            <a:r>
              <a:rPr lang="en-GB" sz="3100" dirty="0" smtClean="0">
                <a:latin typeface="+mn-lt"/>
              </a:rPr>
              <a:t>compassionate empathy (deep empathy) , </a:t>
            </a:r>
            <a:r>
              <a:rPr lang="en-GB" sz="3100" dirty="0">
                <a:latin typeface="+mn-lt"/>
              </a:rPr>
              <a:t>which is the desire to help others (though we may not always know how). </a:t>
            </a:r>
            <a:r>
              <a:rPr lang="en-GB" sz="3100" dirty="0" smtClean="0">
                <a:latin typeface="+mn-lt"/>
              </a:rPr>
              <a:t/>
            </a:r>
            <a:br>
              <a:rPr lang="en-GB" sz="3100" dirty="0" smtClean="0">
                <a:latin typeface="+mn-lt"/>
              </a:rPr>
            </a:br>
            <a:r>
              <a:rPr lang="en-GB" sz="3100" dirty="0" smtClean="0">
                <a:latin typeface="+mn-lt"/>
              </a:rPr>
              <a:t>Many </a:t>
            </a:r>
            <a:r>
              <a:rPr lang="en-GB" sz="3100" dirty="0">
                <a:latin typeface="+mn-lt"/>
              </a:rPr>
              <a:t>of us have too much affective and compassionate empathy which can be overwhelming for us</a:t>
            </a:r>
            <a:r>
              <a:rPr lang="en-GB" sz="3100" dirty="0" smtClean="0">
                <a:latin typeface="+mn-lt"/>
              </a:rPr>
              <a:t>.’</a:t>
            </a:r>
            <a:endParaRPr lang="en-GB" sz="3100" dirty="0">
              <a:latin typeface="+mn-lt"/>
            </a:endParaRPr>
          </a:p>
        </p:txBody>
      </p:sp>
      <p:sp>
        <p:nvSpPr>
          <p:cNvPr id="3" name="Rectangle 2"/>
          <p:cNvSpPr/>
          <p:nvPr/>
        </p:nvSpPr>
        <p:spPr>
          <a:xfrm>
            <a:off x="1746913" y="6343343"/>
            <a:ext cx="10301757" cy="369332"/>
          </a:xfrm>
          <a:prstGeom prst="rect">
            <a:avLst/>
          </a:prstGeom>
        </p:spPr>
        <p:txBody>
          <a:bodyPr wrap="square">
            <a:spAutoFit/>
          </a:bodyPr>
          <a:lstStyle/>
          <a:p>
            <a:r>
              <a:rPr lang="en-GB" dirty="0">
                <a:hlinkClick r:id="rId3"/>
              </a:rPr>
              <a:t>https://www.psychologytoday.com/us/blog/out-the-darkness/201705/is-autism-really-empathy-disorder</a:t>
            </a:r>
            <a:endParaRPr lang="en-GB" dirty="0"/>
          </a:p>
        </p:txBody>
      </p:sp>
      <p:sp>
        <p:nvSpPr>
          <p:cNvPr id="4" name="Rectangle 3"/>
          <p:cNvSpPr/>
          <p:nvPr/>
        </p:nvSpPr>
        <p:spPr>
          <a:xfrm>
            <a:off x="3849791" y="1001063"/>
            <a:ext cx="8198879" cy="369332"/>
          </a:xfrm>
          <a:prstGeom prst="rect">
            <a:avLst/>
          </a:prstGeom>
        </p:spPr>
        <p:txBody>
          <a:bodyPr wrap="square">
            <a:spAutoFit/>
          </a:bodyPr>
          <a:lstStyle/>
          <a:p>
            <a:pPr algn="r"/>
            <a:r>
              <a:rPr lang="en-GB" dirty="0">
                <a:solidFill>
                  <a:srgbClr val="0070C0"/>
                </a:solidFill>
                <a:latin typeface="Proxima Nova Regular"/>
              </a:rPr>
              <a:t>Autism may mean a lack of </a:t>
            </a:r>
            <a:r>
              <a:rPr lang="en-GB" dirty="0" smtClean="0">
                <a:solidFill>
                  <a:srgbClr val="0070C0"/>
                </a:solidFill>
                <a:latin typeface="Proxima Nova Regular"/>
              </a:rPr>
              <a:t>‘shallow empathy’, </a:t>
            </a:r>
            <a:r>
              <a:rPr lang="en-GB" dirty="0">
                <a:solidFill>
                  <a:srgbClr val="0070C0"/>
                </a:solidFill>
                <a:latin typeface="Proxima Nova Regular"/>
              </a:rPr>
              <a:t>but not </a:t>
            </a:r>
            <a:r>
              <a:rPr lang="en-GB" dirty="0" smtClean="0">
                <a:solidFill>
                  <a:srgbClr val="0070C0"/>
                </a:solidFill>
                <a:latin typeface="Proxima Nova Regular"/>
              </a:rPr>
              <a:t>‘deep empathy’.</a:t>
            </a:r>
            <a:endParaRPr lang="en-GB" b="0" i="0" dirty="0">
              <a:solidFill>
                <a:srgbClr val="0070C0"/>
              </a:solidFill>
              <a:effectLst/>
              <a:latin typeface="Proxima Nova Regular"/>
            </a:endParaRPr>
          </a:p>
        </p:txBody>
      </p:sp>
      <p:sp>
        <p:nvSpPr>
          <p:cNvPr id="5" name="Rectangle 4"/>
          <p:cNvSpPr/>
          <p:nvPr/>
        </p:nvSpPr>
        <p:spPr>
          <a:xfrm>
            <a:off x="380406" y="77733"/>
            <a:ext cx="1029214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Is Autism an ‘Empathy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isorder’?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57598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642" y="1608172"/>
            <a:ext cx="8142057" cy="49550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81807" y="313804"/>
            <a:ext cx="6207751" cy="1015663"/>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Theory of Mind</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4338090" y="1208062"/>
            <a:ext cx="7467223" cy="400110"/>
          </a:xfrm>
          <a:prstGeom prst="rect">
            <a:avLst/>
          </a:prstGeom>
        </p:spPr>
        <p:txBody>
          <a:bodyPr wrap="square">
            <a:spAutoFit/>
          </a:bodyPr>
          <a:lstStyle/>
          <a:p>
            <a:r>
              <a:rPr lang="en-GB" sz="2000" dirty="0"/>
              <a:t>The ability to take another's </a:t>
            </a:r>
            <a:r>
              <a:rPr lang="en-GB" sz="2000" dirty="0" smtClean="0"/>
              <a:t>perspective; ‘put </a:t>
            </a:r>
            <a:r>
              <a:rPr lang="en-GB" sz="2000" dirty="0"/>
              <a:t>yourself in their </a:t>
            </a:r>
            <a:r>
              <a:rPr lang="en-GB" sz="2000" dirty="0" smtClean="0"/>
              <a:t>shoes’</a:t>
            </a:r>
            <a:endParaRPr lang="en-GB" sz="2000" dirty="0"/>
          </a:p>
        </p:txBody>
      </p:sp>
    </p:spTree>
    <p:extLst>
      <p:ext uri="{BB962C8B-B14F-4D97-AF65-F5344CB8AC3E}">
        <p14:creationId xmlns:p14="http://schemas.microsoft.com/office/powerpoint/2010/main" val="254510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3668" y="1476062"/>
            <a:ext cx="10356227" cy="5232202"/>
          </a:xfrm>
          <a:prstGeom prst="rect">
            <a:avLst/>
          </a:prstGeom>
        </p:spPr>
        <p:txBody>
          <a:bodyPr wrap="square">
            <a:spAutoFit/>
          </a:bodyPr>
          <a:lstStyle/>
          <a:p>
            <a:r>
              <a:rPr lang="en-GB" sz="2800" dirty="0"/>
              <a:t>D</a:t>
            </a:r>
            <a:r>
              <a:rPr lang="en-GB" sz="2800" dirty="0" smtClean="0"/>
              <a:t>ifficulty appreciating another’s perspective, can make </a:t>
            </a:r>
            <a:r>
              <a:rPr lang="en-GB" sz="2800" dirty="0"/>
              <a:t>it difficult </a:t>
            </a:r>
            <a:r>
              <a:rPr lang="en-GB" sz="2800" dirty="0" smtClean="0"/>
              <a:t>to:</a:t>
            </a:r>
          </a:p>
          <a:p>
            <a:endParaRPr lang="en-GB" sz="800" dirty="0" smtClean="0"/>
          </a:p>
          <a:p>
            <a:pPr marL="342900" indent="-342900">
              <a:buFont typeface="Arial" panose="020B0604020202020204" pitchFamily="34" charset="0"/>
              <a:buChar char="•"/>
            </a:pPr>
            <a:r>
              <a:rPr lang="en-GB" sz="2800" dirty="0" smtClean="0"/>
              <a:t>Explain one’s own behaviours</a:t>
            </a:r>
          </a:p>
          <a:p>
            <a:endParaRPr lang="en-GB" sz="800" dirty="0"/>
          </a:p>
          <a:p>
            <a:pPr marL="342900" indent="-342900">
              <a:buFont typeface="Arial" panose="020B0604020202020204" pitchFamily="34" charset="0"/>
              <a:buChar char="•"/>
            </a:pPr>
            <a:r>
              <a:rPr lang="en-GB" sz="2800" dirty="0"/>
              <a:t>U</a:t>
            </a:r>
            <a:r>
              <a:rPr lang="en-GB" sz="2800" dirty="0" smtClean="0"/>
              <a:t>nderstand emotions</a:t>
            </a:r>
          </a:p>
          <a:p>
            <a:endParaRPr lang="en-GB" sz="800" dirty="0"/>
          </a:p>
          <a:p>
            <a:pPr marL="342900" indent="-342900">
              <a:buFont typeface="Arial" panose="020B0604020202020204" pitchFamily="34" charset="0"/>
              <a:buChar char="•"/>
            </a:pPr>
            <a:r>
              <a:rPr lang="en-GB" sz="2800" dirty="0"/>
              <a:t>P</a:t>
            </a:r>
            <a:r>
              <a:rPr lang="en-GB" sz="2800" dirty="0" smtClean="0"/>
              <a:t>redict </a:t>
            </a:r>
            <a:r>
              <a:rPr lang="en-GB" sz="2800" dirty="0"/>
              <a:t>the behaviour or emotional state of </a:t>
            </a:r>
            <a:r>
              <a:rPr lang="en-GB" sz="2800" dirty="0" smtClean="0"/>
              <a:t>others</a:t>
            </a:r>
          </a:p>
          <a:p>
            <a:endParaRPr lang="en-GB" sz="800" dirty="0"/>
          </a:p>
          <a:p>
            <a:pPr marL="342900" indent="-342900">
              <a:buFont typeface="Arial" panose="020B0604020202020204" pitchFamily="34" charset="0"/>
              <a:buChar char="•"/>
            </a:pPr>
            <a:r>
              <a:rPr lang="en-GB" sz="2800" dirty="0"/>
              <a:t>U</a:t>
            </a:r>
            <a:r>
              <a:rPr lang="en-GB" sz="2800" dirty="0" smtClean="0"/>
              <a:t>nderstand </a:t>
            </a:r>
            <a:r>
              <a:rPr lang="en-GB" sz="2800" dirty="0"/>
              <a:t>perspectives of </a:t>
            </a:r>
            <a:r>
              <a:rPr lang="en-GB" sz="2800" dirty="0" smtClean="0"/>
              <a:t>others</a:t>
            </a:r>
          </a:p>
          <a:p>
            <a:endParaRPr lang="en-GB" sz="800" dirty="0"/>
          </a:p>
          <a:p>
            <a:pPr marL="342900" indent="-342900">
              <a:buFont typeface="Arial" panose="020B0604020202020204" pitchFamily="34" charset="0"/>
              <a:buChar char="•"/>
            </a:pPr>
            <a:r>
              <a:rPr lang="en-GB" sz="2800" dirty="0" smtClean="0"/>
              <a:t>Infer the </a:t>
            </a:r>
            <a:r>
              <a:rPr lang="en-GB" sz="2800" dirty="0"/>
              <a:t>intentions of </a:t>
            </a:r>
            <a:r>
              <a:rPr lang="en-GB" sz="2800" dirty="0" smtClean="0"/>
              <a:t>others</a:t>
            </a:r>
          </a:p>
          <a:p>
            <a:endParaRPr lang="en-GB" sz="800" dirty="0"/>
          </a:p>
          <a:p>
            <a:pPr marL="342900" indent="-342900">
              <a:buFont typeface="Arial" panose="020B0604020202020204" pitchFamily="34" charset="0"/>
              <a:buChar char="•"/>
            </a:pPr>
            <a:r>
              <a:rPr lang="en-GB" sz="2800" dirty="0"/>
              <a:t>U</a:t>
            </a:r>
            <a:r>
              <a:rPr lang="en-GB" sz="2800" dirty="0" smtClean="0"/>
              <a:t>nderstand </a:t>
            </a:r>
            <a:r>
              <a:rPr lang="en-GB" sz="2800" dirty="0"/>
              <a:t>that behaviour impacts how others think </a:t>
            </a:r>
            <a:r>
              <a:rPr lang="en-GB" sz="2800" dirty="0" smtClean="0"/>
              <a:t>and/or feel</a:t>
            </a:r>
          </a:p>
          <a:p>
            <a:endParaRPr lang="en-GB" sz="800" dirty="0"/>
          </a:p>
          <a:p>
            <a:pPr marL="342900" indent="-342900">
              <a:buFont typeface="Arial" panose="020B0604020202020204" pitchFamily="34" charset="0"/>
              <a:buChar char="•"/>
            </a:pPr>
            <a:r>
              <a:rPr lang="en-GB" sz="2800" dirty="0" smtClean="0"/>
              <a:t>Attend jointly and make sense of other social conventions</a:t>
            </a:r>
          </a:p>
          <a:p>
            <a:endParaRPr lang="en-GB" sz="800" dirty="0"/>
          </a:p>
          <a:p>
            <a:pPr marL="342900" indent="-342900">
              <a:buFont typeface="Arial" panose="020B0604020202020204" pitchFamily="34" charset="0"/>
              <a:buChar char="•"/>
            </a:pPr>
            <a:r>
              <a:rPr lang="en-GB" sz="2800" dirty="0" smtClean="0"/>
              <a:t>Differentiate fiction </a:t>
            </a:r>
            <a:r>
              <a:rPr lang="en-GB" sz="2800" dirty="0"/>
              <a:t>from fact</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061" y="2212808"/>
            <a:ext cx="2686374" cy="224742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834052" y="272815"/>
            <a:ext cx="5555969" cy="1015663"/>
          </a:xfrm>
          <a:prstGeom prst="rect">
            <a:avLst/>
          </a:prstGeom>
          <a:noFill/>
        </p:spPr>
        <p:txBody>
          <a:bodyPr wrap="square" lIns="91440" tIns="45720" rIns="91440" bIns="45720">
            <a:sp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Theory of Mind</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7935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1" t="18465" r="19343" b="13432"/>
          <a:stretch/>
        </p:blipFill>
        <p:spPr>
          <a:xfrm>
            <a:off x="206478" y="294968"/>
            <a:ext cx="11861728" cy="58903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419219" y="6351327"/>
            <a:ext cx="4772781" cy="369332"/>
          </a:xfrm>
          <a:prstGeom prst="rect">
            <a:avLst/>
          </a:prstGeom>
        </p:spPr>
        <p:txBody>
          <a:bodyPr wrap="none">
            <a:spAutoFit/>
          </a:bodyPr>
          <a:lstStyle/>
          <a:p>
            <a:r>
              <a:rPr lang="en-GB" dirty="0">
                <a:hlinkClick r:id="rId3"/>
              </a:rPr>
              <a:t>https://www.youtube.com/watch?v=JnylM1hI2jc</a:t>
            </a:r>
            <a:endParaRPr lang="en-GB" dirty="0"/>
          </a:p>
        </p:txBody>
      </p:sp>
    </p:spTree>
    <p:extLst>
      <p:ext uri="{BB962C8B-B14F-4D97-AF65-F5344CB8AC3E}">
        <p14:creationId xmlns:p14="http://schemas.microsoft.com/office/powerpoint/2010/main" val="2394012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807" y="313804"/>
            <a:ext cx="9913477" cy="1015663"/>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Types of Autistic overload</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a:off x="3593432" y="1507957"/>
            <a:ext cx="8261684" cy="4401205"/>
          </a:xfrm>
          <a:prstGeom prst="rect">
            <a:avLst/>
          </a:prstGeom>
        </p:spPr>
        <p:txBody>
          <a:bodyPr wrap="square">
            <a:spAutoFit/>
          </a:bodyPr>
          <a:lstStyle/>
          <a:p>
            <a:pPr marL="342900" indent="-342900">
              <a:buFont typeface="Arial" panose="020B0604020202020204" pitchFamily="34" charset="0"/>
              <a:buChar char="•"/>
            </a:pPr>
            <a:r>
              <a:rPr lang="en-ZA" sz="2400" b="1" dirty="0" smtClean="0"/>
              <a:t>Burnout</a:t>
            </a:r>
            <a:r>
              <a:rPr lang="en-ZA" sz="2400" dirty="0" smtClean="0"/>
              <a:t>: </a:t>
            </a:r>
            <a:r>
              <a:rPr lang="en-GB" sz="2400" dirty="0"/>
              <a:t>a form of silent and prolonged collapse; the mind is busy handling the stimuli that overload it and cannot focus on </a:t>
            </a:r>
            <a:r>
              <a:rPr lang="en-GB" sz="2400" dirty="0" smtClean="0"/>
              <a:t>everyday tasks</a:t>
            </a:r>
          </a:p>
          <a:p>
            <a:endParaRPr lang="en-ZA" sz="800" dirty="0" smtClean="0"/>
          </a:p>
          <a:p>
            <a:pPr marL="342900" indent="-342900">
              <a:buFont typeface="Arial" panose="020B0604020202020204" pitchFamily="34" charset="0"/>
              <a:buChar char="•"/>
            </a:pPr>
            <a:r>
              <a:rPr lang="en-ZA" sz="2400" b="1" dirty="0" smtClean="0"/>
              <a:t>Meltdown</a:t>
            </a:r>
            <a:r>
              <a:rPr lang="en-ZA" sz="2400" dirty="0" smtClean="0"/>
              <a:t>: </a:t>
            </a:r>
            <a:r>
              <a:rPr lang="en-GB" sz="2400" dirty="0"/>
              <a:t>an extreme stress </a:t>
            </a:r>
            <a:r>
              <a:rPr lang="en-GB" sz="2400" dirty="0" smtClean="0"/>
              <a:t>reaction; a </a:t>
            </a:r>
            <a:r>
              <a:rPr lang="en-GB" sz="2400" dirty="0"/>
              <a:t>furious outburst </a:t>
            </a:r>
            <a:r>
              <a:rPr lang="en-GB" sz="2400" dirty="0" smtClean="0"/>
              <a:t>in </a:t>
            </a:r>
            <a:r>
              <a:rPr lang="en-GB" sz="2400" dirty="0"/>
              <a:t>overwhelming situations, with loss of control </a:t>
            </a:r>
            <a:r>
              <a:rPr lang="en-GB" sz="2400" dirty="0" smtClean="0"/>
              <a:t>in behaviour </a:t>
            </a:r>
            <a:r>
              <a:rPr lang="en-GB" sz="2400" dirty="0"/>
              <a:t>that is expressed </a:t>
            </a:r>
            <a:r>
              <a:rPr lang="en-GB" sz="2400" dirty="0" smtClean="0"/>
              <a:t>verbally, physically or combination of both</a:t>
            </a:r>
          </a:p>
          <a:p>
            <a:endParaRPr lang="en-ZA" sz="800" dirty="0" smtClean="0"/>
          </a:p>
          <a:p>
            <a:pPr marL="342900" indent="-342900">
              <a:buFont typeface="Arial" panose="020B0604020202020204" pitchFamily="34" charset="0"/>
              <a:buChar char="•"/>
            </a:pPr>
            <a:r>
              <a:rPr lang="en-ZA" sz="2400" b="1" dirty="0" smtClean="0"/>
              <a:t>Shutdown</a:t>
            </a:r>
            <a:r>
              <a:rPr lang="en-ZA" sz="2400" dirty="0" smtClean="0"/>
              <a:t>: </a:t>
            </a:r>
            <a:r>
              <a:rPr lang="en-GB" sz="2400" dirty="0"/>
              <a:t>the flip side of a </a:t>
            </a:r>
            <a:r>
              <a:rPr lang="en-GB" sz="2400" dirty="0" smtClean="0"/>
              <a:t>meltdown; it occurs internally; an autistic </a:t>
            </a:r>
            <a:r>
              <a:rPr lang="en-GB" sz="2400" dirty="0"/>
              <a:t>person </a:t>
            </a:r>
            <a:r>
              <a:rPr lang="en-GB" sz="2400" dirty="0" smtClean="0"/>
              <a:t>may </a:t>
            </a:r>
            <a:r>
              <a:rPr lang="en-GB" sz="2400" dirty="0"/>
              <a:t>seem </a:t>
            </a:r>
            <a:r>
              <a:rPr lang="en-GB" sz="2400" dirty="0" smtClean="0"/>
              <a:t>disconnected, limited </a:t>
            </a:r>
            <a:r>
              <a:rPr lang="en-GB" sz="2400" dirty="0"/>
              <a:t>to doing </a:t>
            </a:r>
            <a:r>
              <a:rPr lang="en-GB" sz="2400" dirty="0" smtClean="0"/>
              <a:t>only the minimum to survive; essentially functioning on auto-pilot</a:t>
            </a:r>
          </a:p>
          <a:p>
            <a:endParaRPr lang="en-ZA" sz="2400" dirty="0"/>
          </a:p>
          <a:p>
            <a:pPr algn="ctr"/>
            <a:r>
              <a:rPr lang="en-ZA" sz="2400" dirty="0" smtClean="0"/>
              <a:t>These should </a:t>
            </a:r>
            <a:r>
              <a:rPr lang="en-ZA" sz="2400" b="1" dirty="0" smtClean="0"/>
              <a:t>NOT</a:t>
            </a:r>
            <a:r>
              <a:rPr lang="en-ZA" sz="2400" dirty="0" smtClean="0"/>
              <a:t> be considered as behavioural problems!</a:t>
            </a:r>
            <a:endParaRPr lang="en-GB" sz="2400" dirty="0"/>
          </a:p>
        </p:txBody>
      </p:sp>
      <p:pic>
        <p:nvPicPr>
          <p:cNvPr id="4" name="Picture 3"/>
          <p:cNvPicPr>
            <a:picLocks noChangeAspect="1"/>
          </p:cNvPicPr>
          <p:nvPr/>
        </p:nvPicPr>
        <p:blipFill rotWithShape="1">
          <a:blip r:embed="rId2"/>
          <a:srcRect l="4868" t="26655" r="74868" b="5475"/>
          <a:stretch/>
        </p:blipFill>
        <p:spPr>
          <a:xfrm>
            <a:off x="754523" y="1507957"/>
            <a:ext cx="2470484" cy="4652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776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text that says &quot;loss of executive functioning abilities Symptoms fAutisti BURNOUT unable to maintain masks in social situations struggles with selfcare intense melt Itdowns reduced memory capacity unableto speak/ form words &amp; sentenc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69" y="551528"/>
            <a:ext cx="5784177" cy="5957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superspectrumcommunity Instagram posts (photos and vide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746" y="551528"/>
            <a:ext cx="5957951" cy="5957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nsory Integration Education - What is 'masking'? - a guest blog"/>
          <p:cNvPicPr>
            <a:picLocks noChangeAspect="1" noChangeArrowheads="1"/>
          </p:cNvPicPr>
          <p:nvPr/>
        </p:nvPicPr>
        <p:blipFill rotWithShape="1">
          <a:blip r:embed="rId2">
            <a:extLst>
              <a:ext uri="{28A0092B-C50C-407E-A947-70E740481C1C}">
                <a14:useLocalDpi xmlns:a14="http://schemas.microsoft.com/office/drawing/2010/main" val="0"/>
              </a:ext>
            </a:extLst>
          </a:blip>
          <a:srcRect l="4696" t="81334" r="4476"/>
          <a:stretch/>
        </p:blipFill>
        <p:spPr bwMode="auto">
          <a:xfrm>
            <a:off x="7122695" y="5566610"/>
            <a:ext cx="4860758" cy="99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may contain: text that says &quot;LET'S TALK MASKING Autistic masking when learn to blend autistics mimic others holding back back observing others. others. social Scripts in. Hello dude Shall touch our Hey yes, knuckle together dude display greeting camaraderie? ritual. Because energy mirroring ehaviors we can't contribute conversation. we're expected hold back while Awesome! others lead Should Great idea! American Hero report Stupid Taylor idea Swift. This isn't adaptation. (+'s Suppression of true feelings. WE'RE The truth is... HIDING. Kate Autistic Journey illystra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1" y="151147"/>
            <a:ext cx="6706853" cy="670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1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3265">
            <a:off x="8973988" y="658205"/>
            <a:ext cx="2452584" cy="22563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9148" y="462222"/>
            <a:ext cx="4721165"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Module Outline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781351" y="1385552"/>
            <a:ext cx="11257862" cy="5139869"/>
          </a:xfrm>
          <a:prstGeom prst="rect">
            <a:avLst/>
          </a:prstGeom>
          <a:noFill/>
        </p:spPr>
        <p:txBody>
          <a:bodyPr wrap="square" rtlCol="0">
            <a:spAutoFit/>
          </a:bodyPr>
          <a:lstStyle/>
          <a:p>
            <a:pPr marL="171450" indent="-171450">
              <a:buFont typeface="Arial" panose="020B0604020202020204" pitchFamily="34" charset="0"/>
              <a:buChar char="•"/>
            </a:pPr>
            <a:endParaRPr lang="en-ZA" sz="800" dirty="0" smtClean="0"/>
          </a:p>
          <a:p>
            <a:pPr marL="514350" indent="-514350">
              <a:buFont typeface="Arial" panose="020B0604020202020204" pitchFamily="34" charset="0"/>
              <a:buChar char="•"/>
            </a:pPr>
            <a:r>
              <a:rPr lang="en-ZA" sz="3200" dirty="0" err="1" smtClean="0"/>
              <a:t>Neurotypes</a:t>
            </a:r>
            <a:r>
              <a:rPr lang="en-ZA" sz="3200" dirty="0" smtClean="0"/>
              <a:t>: </a:t>
            </a:r>
            <a:r>
              <a:rPr lang="en-ZA" sz="2400" dirty="0" smtClean="0"/>
              <a:t>Neurological Differences</a:t>
            </a:r>
          </a:p>
          <a:p>
            <a:pPr marL="171450" indent="-171450">
              <a:buFont typeface="Arial" panose="020B0604020202020204" pitchFamily="34" charset="0"/>
              <a:buChar char="•"/>
            </a:pPr>
            <a:endParaRPr lang="en-ZA" sz="400" dirty="0" smtClean="0"/>
          </a:p>
          <a:p>
            <a:pPr marL="514350" indent="-514350">
              <a:buFont typeface="Arial" panose="020B0604020202020204" pitchFamily="34" charset="0"/>
              <a:buChar char="•"/>
            </a:pPr>
            <a:r>
              <a:rPr lang="en-ZA" sz="3200" dirty="0"/>
              <a:t>Communication: </a:t>
            </a:r>
            <a:r>
              <a:rPr lang="en-ZA" sz="2400" dirty="0" smtClean="0"/>
              <a:t>Autism and Social Communication</a:t>
            </a:r>
          </a:p>
          <a:p>
            <a:endParaRPr lang="en-ZA" sz="400" dirty="0" smtClean="0"/>
          </a:p>
          <a:p>
            <a:pPr marL="514350" indent="-514350">
              <a:buFont typeface="Arial" panose="020B0604020202020204" pitchFamily="34" charset="0"/>
              <a:buChar char="•"/>
            </a:pPr>
            <a:r>
              <a:rPr lang="en-ZA" sz="3200" dirty="0"/>
              <a:t>Myth Busting: </a:t>
            </a:r>
            <a:r>
              <a:rPr lang="en-ZA" sz="2400" dirty="0" smtClean="0"/>
              <a:t>Behaviour that may appear rude</a:t>
            </a:r>
            <a:endParaRPr lang="en-ZA" sz="800" dirty="0" smtClean="0"/>
          </a:p>
          <a:p>
            <a:endParaRPr lang="en-ZA" sz="400" dirty="0" smtClean="0"/>
          </a:p>
          <a:p>
            <a:pPr marL="514350" indent="-514350">
              <a:buFont typeface="Arial" panose="020B0604020202020204" pitchFamily="34" charset="0"/>
              <a:buChar char="•"/>
            </a:pPr>
            <a:r>
              <a:rPr lang="en-ZA" sz="3200" dirty="0"/>
              <a:t>Autism </a:t>
            </a:r>
            <a:r>
              <a:rPr lang="en-ZA" sz="3200" dirty="0" smtClean="0"/>
              <a:t>and </a:t>
            </a:r>
            <a:r>
              <a:rPr lang="en-ZA" sz="3200" dirty="0"/>
              <a:t>Empathy: </a:t>
            </a:r>
            <a:r>
              <a:rPr lang="en-ZA" sz="2400" dirty="0" smtClean="0"/>
              <a:t>‘Shallow’ versus ‘Deep’ Empathy</a:t>
            </a:r>
          </a:p>
          <a:p>
            <a:endParaRPr lang="en-ZA" sz="400" dirty="0" smtClean="0"/>
          </a:p>
          <a:p>
            <a:pPr marL="514350" indent="-514350">
              <a:buFont typeface="Arial" panose="020B0604020202020204" pitchFamily="34" charset="0"/>
              <a:buChar char="•"/>
            </a:pPr>
            <a:r>
              <a:rPr lang="en-ZA" sz="3200" dirty="0"/>
              <a:t>Theory of Mind: </a:t>
            </a:r>
            <a:r>
              <a:rPr lang="en-ZA" sz="2400" dirty="0" smtClean="0"/>
              <a:t>Perspective Taking</a:t>
            </a:r>
            <a:endParaRPr lang="en-ZA" sz="800" dirty="0" smtClean="0"/>
          </a:p>
          <a:p>
            <a:endParaRPr lang="en-ZA" sz="400" dirty="0" smtClean="0"/>
          </a:p>
          <a:p>
            <a:pPr marL="514350" indent="-514350">
              <a:buFont typeface="Arial" panose="020B0604020202020204" pitchFamily="34" charset="0"/>
              <a:buChar char="•"/>
            </a:pPr>
            <a:r>
              <a:rPr lang="en-ZA" sz="3200" dirty="0"/>
              <a:t>Autistic Overload: </a:t>
            </a:r>
            <a:r>
              <a:rPr lang="en-ZA" sz="2400" dirty="0" smtClean="0"/>
              <a:t>Burnout, Meltdown and Shutdown</a:t>
            </a:r>
          </a:p>
          <a:p>
            <a:endParaRPr lang="en-ZA" sz="400" dirty="0" smtClean="0"/>
          </a:p>
          <a:p>
            <a:pPr marL="514350" indent="-514350">
              <a:buFont typeface="Arial" panose="020B0604020202020204" pitchFamily="34" charset="0"/>
              <a:buChar char="•"/>
            </a:pPr>
            <a:r>
              <a:rPr lang="en-ZA" sz="3200" dirty="0"/>
              <a:t>Masking: </a:t>
            </a:r>
            <a:r>
              <a:rPr lang="en-ZA" sz="2400" dirty="0" smtClean="0"/>
              <a:t>Mimicking Others </a:t>
            </a:r>
          </a:p>
          <a:p>
            <a:endParaRPr lang="en-ZA" sz="400" dirty="0" smtClean="0"/>
          </a:p>
          <a:p>
            <a:pPr marL="514350" indent="-514350">
              <a:buFont typeface="Arial" panose="020B0604020202020204" pitchFamily="34" charset="0"/>
              <a:buChar char="•"/>
            </a:pPr>
            <a:r>
              <a:rPr lang="en-ZA" sz="3200" dirty="0"/>
              <a:t>Autistic Overload: </a:t>
            </a:r>
            <a:r>
              <a:rPr lang="en-ZA" sz="2400" dirty="0" smtClean="0"/>
              <a:t>Signs of Distress</a:t>
            </a:r>
          </a:p>
          <a:p>
            <a:endParaRPr lang="en-ZA" sz="400" dirty="0" smtClean="0"/>
          </a:p>
          <a:p>
            <a:pPr marL="514350" indent="-514350">
              <a:buFont typeface="Arial" panose="020B0604020202020204" pitchFamily="34" charset="0"/>
              <a:buChar char="•"/>
            </a:pPr>
            <a:r>
              <a:rPr lang="en-ZA" sz="3200" dirty="0"/>
              <a:t>Neurology of the Stress Response: </a:t>
            </a:r>
            <a:r>
              <a:rPr lang="en-ZA" sz="2400" dirty="0" smtClean="0"/>
              <a:t>A Physiological Reaction </a:t>
            </a:r>
          </a:p>
        </p:txBody>
      </p:sp>
      <p:sp>
        <p:nvSpPr>
          <p:cNvPr id="5" name="TextBox 4"/>
          <p:cNvSpPr txBox="1"/>
          <p:nvPr/>
        </p:nvSpPr>
        <p:spPr>
          <a:xfrm>
            <a:off x="6130313" y="737805"/>
            <a:ext cx="1637342" cy="769441"/>
          </a:xfrm>
          <a:prstGeom prst="rect">
            <a:avLst/>
          </a:prstGeom>
          <a:noFill/>
        </p:spPr>
        <p:txBody>
          <a:bodyPr wrap="square" rtlCol="0">
            <a:spAutoFit/>
          </a:bodyPr>
          <a:lstStyle/>
          <a:p>
            <a:r>
              <a:rPr lang="en-ZA" sz="4400" b="1" dirty="0" smtClean="0"/>
              <a:t>Part 2</a:t>
            </a:r>
            <a:endParaRPr lang="en-GB" sz="4400" b="1" dirty="0"/>
          </a:p>
        </p:txBody>
      </p:sp>
    </p:spTree>
    <p:extLst>
      <p:ext uri="{BB962C8B-B14F-4D97-AF65-F5344CB8AC3E}">
        <p14:creationId xmlns:p14="http://schemas.microsoft.com/office/powerpoint/2010/main" val="1420403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27" t="23379" r="52631" b="68200"/>
          <a:stretch/>
        </p:blipFill>
        <p:spPr>
          <a:xfrm>
            <a:off x="144377" y="160421"/>
            <a:ext cx="7812507" cy="834190"/>
          </a:xfrm>
          <a:prstGeom prst="rect">
            <a:avLst/>
          </a:prstGeom>
        </p:spPr>
      </p:pic>
      <p:pic>
        <p:nvPicPr>
          <p:cNvPr id="4" name="Picture 3"/>
          <p:cNvPicPr>
            <a:picLocks noChangeAspect="1"/>
          </p:cNvPicPr>
          <p:nvPr/>
        </p:nvPicPr>
        <p:blipFill rotWithShape="1">
          <a:blip r:embed="rId2"/>
          <a:srcRect l="4575" t="32772" r="54452" b="59941"/>
          <a:stretch/>
        </p:blipFill>
        <p:spPr>
          <a:xfrm>
            <a:off x="441156" y="894348"/>
            <a:ext cx="7218947" cy="721895"/>
          </a:xfrm>
          <a:prstGeom prst="rect">
            <a:avLst/>
          </a:prstGeom>
        </p:spPr>
      </p:pic>
      <p:pic>
        <p:nvPicPr>
          <p:cNvPr id="7170" name="Picture 2" descr="https://www.spectrumwomen.com/wp-content/uploads/2019/02/Lisa-Morgan-Masking-Spectrum-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20" y="1255295"/>
            <a:ext cx="9763200"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684295" y="6215243"/>
            <a:ext cx="7764379" cy="369332"/>
          </a:xfrm>
          <a:prstGeom prst="rect">
            <a:avLst/>
          </a:prstGeom>
        </p:spPr>
        <p:txBody>
          <a:bodyPr wrap="square">
            <a:spAutoFit/>
          </a:bodyPr>
          <a:lstStyle/>
          <a:p>
            <a:r>
              <a:rPr lang="en-GB" dirty="0">
                <a:hlinkClick r:id="rId4"/>
              </a:rPr>
              <a:t>https://www.spectrumwomen.com/opinion-piece/what-masking-is-not/</a:t>
            </a:r>
            <a:endParaRPr lang="en-GB" dirty="0"/>
          </a:p>
        </p:txBody>
      </p:sp>
    </p:spTree>
    <p:extLst>
      <p:ext uri="{BB962C8B-B14F-4D97-AF65-F5344CB8AC3E}">
        <p14:creationId xmlns:p14="http://schemas.microsoft.com/office/powerpoint/2010/main" val="267607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qph.fs.quoracdn.net/main-qimg-d942ecb9f30bcf9fc416a5bc55d968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506" y="176464"/>
            <a:ext cx="8722674" cy="6549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9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536" t="46644" b="19045"/>
          <a:stretch/>
        </p:blipFill>
        <p:spPr>
          <a:xfrm>
            <a:off x="6161474" y="232611"/>
            <a:ext cx="5644443" cy="3384884"/>
          </a:xfrm>
          <a:prstGeom prst="rect">
            <a:avLst/>
          </a:prstGeom>
          <a:ln>
            <a:noFill/>
          </a:ln>
          <a:effectLst>
            <a:outerShdw blurRad="292100" dist="139700" dir="2700000" algn="tl" rotWithShape="0">
              <a:srgbClr val="333333">
                <a:alpha val="65000"/>
              </a:srgbClr>
            </a:outerShdw>
          </a:effectLst>
        </p:spPr>
      </p:pic>
      <p:pic>
        <p:nvPicPr>
          <p:cNvPr id="4098" name="Picture 2" descr="10 Facts To Deal With Autism Meltdowns In Children And Ad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474" y="3617495"/>
            <a:ext cx="5644443"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541" r="56759" b="21295"/>
          <a:stretch/>
        </p:blipFill>
        <p:spPr>
          <a:xfrm>
            <a:off x="732984" y="2598820"/>
            <a:ext cx="4701447" cy="349717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4068" y="366462"/>
            <a:ext cx="6325542" cy="1938992"/>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Autistic Meltdowns</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57874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7405" y="6276292"/>
            <a:ext cx="5142370" cy="369332"/>
          </a:xfrm>
          <a:prstGeom prst="rect">
            <a:avLst/>
          </a:prstGeom>
        </p:spPr>
        <p:txBody>
          <a:bodyPr wrap="none">
            <a:spAutoFit/>
          </a:bodyPr>
          <a:lstStyle/>
          <a:p>
            <a:r>
              <a:rPr lang="en-GB" dirty="0">
                <a:hlinkClick r:id="rId3"/>
              </a:rPr>
              <a:t>https://www.youtube.com/watch?v=WAPAA4lm8M8</a:t>
            </a:r>
            <a:endParaRPr lang="en-GB" dirty="0"/>
          </a:p>
        </p:txBody>
      </p:sp>
      <p:pic>
        <p:nvPicPr>
          <p:cNvPr id="4" name="Picture 3"/>
          <p:cNvPicPr>
            <a:picLocks noChangeAspect="1"/>
          </p:cNvPicPr>
          <p:nvPr/>
        </p:nvPicPr>
        <p:blipFill rotWithShape="1">
          <a:blip r:embed="rId4"/>
          <a:srcRect l="6184" t="25485" r="41842" b="23311"/>
          <a:stretch/>
        </p:blipFill>
        <p:spPr>
          <a:xfrm>
            <a:off x="1237575" y="914215"/>
            <a:ext cx="9545052" cy="52869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63286" y="315884"/>
            <a:ext cx="8994371" cy="523220"/>
          </a:xfrm>
          <a:prstGeom prst="rect">
            <a:avLst/>
          </a:prstGeom>
          <a:noFill/>
        </p:spPr>
        <p:txBody>
          <a:bodyPr wrap="square" rtlCol="0">
            <a:spAutoFit/>
          </a:bodyPr>
          <a:lstStyle/>
          <a:p>
            <a:pPr algn="ctr"/>
            <a:r>
              <a:rPr lang="en-ZA" sz="2800" b="1" dirty="0" smtClean="0"/>
              <a:t>Autistic adults describe what a meltdown feels like</a:t>
            </a:r>
            <a:endParaRPr lang="en-GB" sz="2800" b="1" dirty="0"/>
          </a:p>
        </p:txBody>
      </p:sp>
    </p:spTree>
    <p:extLst>
      <p:ext uri="{BB962C8B-B14F-4D97-AF65-F5344CB8AC3E}">
        <p14:creationId xmlns:p14="http://schemas.microsoft.com/office/powerpoint/2010/main" val="66940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68" y="175854"/>
            <a:ext cx="6555248" cy="6537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0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447" t="24549" r="41799" b="23276"/>
          <a:stretch/>
        </p:blipFill>
        <p:spPr>
          <a:xfrm>
            <a:off x="392654" y="324926"/>
            <a:ext cx="10500520" cy="595162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7130800" y="6397666"/>
            <a:ext cx="4893840" cy="369332"/>
          </a:xfrm>
          <a:prstGeom prst="rect">
            <a:avLst/>
          </a:prstGeom>
        </p:spPr>
        <p:txBody>
          <a:bodyPr wrap="none">
            <a:spAutoFit/>
          </a:bodyPr>
          <a:lstStyle/>
          <a:p>
            <a:r>
              <a:rPr lang="en-GB" dirty="0">
                <a:hlinkClick r:id="rId4"/>
              </a:rPr>
              <a:t>https://www.youtube.com/watch?v=spLOq80e4f0</a:t>
            </a:r>
            <a:endParaRPr lang="en-GB" dirty="0"/>
          </a:p>
        </p:txBody>
      </p:sp>
    </p:spTree>
    <p:extLst>
      <p:ext uri="{BB962C8B-B14F-4D97-AF65-F5344CB8AC3E}">
        <p14:creationId xmlns:p14="http://schemas.microsoft.com/office/powerpoint/2010/main" val="532553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806" y="33791"/>
            <a:ext cx="6508929" cy="1015663"/>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Autistic overload</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5572053" y="778502"/>
            <a:ext cx="6370719"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versus</a:t>
            </a:r>
            <a:r>
              <a:rPr lang="en-US" sz="4400" b="0" cap="none" spc="0" dirty="0" smtClean="0">
                <a:ln w="0"/>
                <a:solidFill>
                  <a:schemeClr val="tx1"/>
                </a:solidFill>
                <a:effectLst>
                  <a:outerShdw blurRad="38100" dist="19050" dir="2700000" algn="tl" rotWithShape="0">
                    <a:schemeClr val="dk1">
                      <a:alpha val="40000"/>
                    </a:schemeClr>
                  </a:outerShdw>
                </a:effectLst>
              </a:rPr>
              <a:t> behaviour problems</a:t>
            </a:r>
            <a:endParaRPr lang="en-US" sz="4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246319953"/>
              </p:ext>
            </p:extLst>
          </p:nvPr>
        </p:nvGraphicFramePr>
        <p:xfrm>
          <a:off x="748629" y="1724406"/>
          <a:ext cx="10843603" cy="4632960"/>
        </p:xfrm>
        <a:graphic>
          <a:graphicData uri="http://schemas.openxmlformats.org/drawingml/2006/table">
            <a:tbl>
              <a:tblPr firstRow="1" bandRow="1">
                <a:tableStyleId>{5C22544A-7EE6-4342-B048-85BDC9FD1C3A}</a:tableStyleId>
              </a:tblPr>
              <a:tblGrid>
                <a:gridCol w="5668213">
                  <a:extLst>
                    <a:ext uri="{9D8B030D-6E8A-4147-A177-3AD203B41FA5}">
                      <a16:colId xmlns:a16="http://schemas.microsoft.com/office/drawing/2014/main" xmlns="" val="20000"/>
                    </a:ext>
                  </a:extLst>
                </a:gridCol>
                <a:gridCol w="5175390">
                  <a:extLst>
                    <a:ext uri="{9D8B030D-6E8A-4147-A177-3AD203B41FA5}">
                      <a16:colId xmlns:a16="http://schemas.microsoft.com/office/drawing/2014/main" xmlns="" val="20001"/>
                    </a:ext>
                  </a:extLst>
                </a:gridCol>
              </a:tblGrid>
              <a:tr h="370840">
                <a:tc>
                  <a:txBody>
                    <a:bodyPr/>
                    <a:lstStyle/>
                    <a:p>
                      <a:r>
                        <a:rPr lang="en-ZA" sz="2800" dirty="0" smtClean="0"/>
                        <a:t>Behavioural Problems</a:t>
                      </a:r>
                      <a:endParaRPr lang="en-GB" sz="2800" dirty="0"/>
                    </a:p>
                  </a:txBody>
                  <a:tcPr/>
                </a:tc>
                <a:tc>
                  <a:txBody>
                    <a:bodyPr/>
                    <a:lstStyle/>
                    <a:p>
                      <a:r>
                        <a:rPr lang="en-ZA" sz="2800" dirty="0" smtClean="0"/>
                        <a:t>Autistic Overloads</a:t>
                      </a:r>
                      <a:endParaRPr lang="en-GB" sz="2800" dirty="0"/>
                    </a:p>
                  </a:txBody>
                  <a:tcPr/>
                </a:tc>
                <a:extLst>
                  <a:ext uri="{0D108BD9-81ED-4DB2-BD59-A6C34878D82A}">
                    <a16:rowId xmlns:a16="http://schemas.microsoft.com/office/drawing/2014/main" xmlns="" val="10000"/>
                  </a:ext>
                </a:extLst>
              </a:tr>
              <a:tr h="370840">
                <a:tc>
                  <a:txBody>
                    <a:bodyPr/>
                    <a:lstStyle/>
                    <a:p>
                      <a:r>
                        <a:rPr lang="en-GB" sz="2400" dirty="0" smtClean="0"/>
                        <a:t>Influenced by the attention and  reaction of others</a:t>
                      </a:r>
                      <a:endParaRPr lang="en-GB" sz="2400" dirty="0"/>
                    </a:p>
                  </a:txBody>
                  <a:tcPr/>
                </a:tc>
                <a:tc>
                  <a:txBody>
                    <a:bodyPr/>
                    <a:lstStyle/>
                    <a:p>
                      <a:r>
                        <a:rPr lang="en-GB" sz="2400" dirty="0" smtClean="0"/>
                        <a:t>Occurs regardless if any one is looking</a:t>
                      </a:r>
                      <a:endParaRPr lang="en-GB" sz="2400" dirty="0"/>
                    </a:p>
                  </a:txBody>
                  <a:tcPr/>
                </a:tc>
                <a:extLst>
                  <a:ext uri="{0D108BD9-81ED-4DB2-BD59-A6C34878D82A}">
                    <a16:rowId xmlns:a16="http://schemas.microsoft.com/office/drawing/2014/main" xmlns="" val="10001"/>
                  </a:ext>
                </a:extLst>
              </a:tr>
              <a:tr h="370840">
                <a:tc>
                  <a:txBody>
                    <a:bodyPr/>
                    <a:lstStyle/>
                    <a:p>
                      <a:r>
                        <a:rPr lang="en-ZA" sz="2400" dirty="0" smtClean="0"/>
                        <a:t>Manipulative</a:t>
                      </a:r>
                      <a:r>
                        <a:rPr lang="en-ZA" sz="2400" baseline="0" dirty="0" smtClean="0"/>
                        <a:t> and </a:t>
                      </a:r>
                      <a:r>
                        <a:rPr lang="en-GB" sz="2400" dirty="0" smtClean="0"/>
                        <a:t>have a clear and defined goal</a:t>
                      </a:r>
                      <a:endParaRPr lang="en-GB" sz="2400" dirty="0"/>
                    </a:p>
                  </a:txBody>
                  <a:tcPr/>
                </a:tc>
                <a:tc>
                  <a:txBody>
                    <a:bodyPr/>
                    <a:lstStyle/>
                    <a:p>
                      <a:r>
                        <a:rPr lang="en-ZA" sz="2400" dirty="0" smtClean="0"/>
                        <a:t>A</a:t>
                      </a:r>
                      <a:r>
                        <a:rPr lang="en-ZA" sz="2400" baseline="0" dirty="0" smtClean="0"/>
                        <a:t> response to distress and/or perceived threat</a:t>
                      </a:r>
                      <a:endParaRPr lang="en-GB" sz="2400" dirty="0"/>
                    </a:p>
                  </a:txBody>
                  <a:tcPr/>
                </a:tc>
                <a:extLst>
                  <a:ext uri="{0D108BD9-81ED-4DB2-BD59-A6C34878D82A}">
                    <a16:rowId xmlns:a16="http://schemas.microsoft.com/office/drawing/2014/main" xmlns="" val="10002"/>
                  </a:ext>
                </a:extLst>
              </a:tr>
              <a:tr h="370840">
                <a:tc>
                  <a:txBody>
                    <a:bodyPr/>
                    <a:lstStyle/>
                    <a:p>
                      <a:r>
                        <a:rPr lang="en-GB" sz="2400" dirty="0" smtClean="0"/>
                        <a:t>Careful not to hurt one’s self</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Often become unsafe to themselves and others without being aware of it</a:t>
                      </a:r>
                    </a:p>
                  </a:txBody>
                  <a:tcPr/>
                </a:tc>
                <a:extLst>
                  <a:ext uri="{0D108BD9-81ED-4DB2-BD59-A6C34878D82A}">
                    <a16:rowId xmlns:a16="http://schemas.microsoft.com/office/drawing/2014/main" xmlns="" val="10003"/>
                  </a:ext>
                </a:extLst>
              </a:tr>
              <a:tr h="370840">
                <a:tc>
                  <a:txBody>
                    <a:bodyPr/>
                    <a:lstStyle/>
                    <a:p>
                      <a:r>
                        <a:rPr lang="en-GB" sz="2400" dirty="0" smtClean="0"/>
                        <a:t>Generally stops once the desired goal has been achieved</a:t>
                      </a:r>
                      <a:endParaRPr lang="en-GB" sz="2400" dirty="0"/>
                    </a:p>
                  </a:txBody>
                  <a:tcPr/>
                </a:tc>
                <a:tc>
                  <a:txBody>
                    <a:bodyPr/>
                    <a:lstStyle/>
                    <a:p>
                      <a:r>
                        <a:rPr lang="en-GB" sz="2400" dirty="0" smtClean="0"/>
                        <a:t>Often long lasting and ends only when the internal chaos is has dissipated</a:t>
                      </a:r>
                      <a:endParaRPr lang="en-GB" sz="2400" dirty="0"/>
                    </a:p>
                  </a:txBody>
                  <a:tcPr/>
                </a:tc>
                <a:extLst>
                  <a:ext uri="{0D108BD9-81ED-4DB2-BD59-A6C34878D82A}">
                    <a16:rowId xmlns:a16="http://schemas.microsoft.com/office/drawing/2014/main" xmlns="" val="10004"/>
                  </a:ext>
                </a:extLst>
              </a:tr>
              <a:tr h="370840">
                <a:tc>
                  <a:txBody>
                    <a:bodyPr/>
                    <a:lstStyle/>
                    <a:p>
                      <a:r>
                        <a:rPr lang="en-GB" sz="2400" dirty="0" smtClean="0"/>
                        <a:t>the individual is the one who controls the situation</a:t>
                      </a:r>
                      <a:endParaRPr lang="en-GB" sz="2400" dirty="0"/>
                    </a:p>
                  </a:txBody>
                  <a:tcPr/>
                </a:tc>
                <a:tc>
                  <a:txBody>
                    <a:bodyPr/>
                    <a:lstStyle/>
                    <a:p>
                      <a:r>
                        <a:rPr lang="en-GB" sz="2400" dirty="0" smtClean="0"/>
                        <a:t>Nobody is in control of the situation</a:t>
                      </a:r>
                      <a:endParaRPr lang="en-GB" sz="24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13768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50758" y="385010"/>
            <a:ext cx="6677201" cy="6063915"/>
            <a:chOff x="2450758" y="385010"/>
            <a:chExt cx="6677201" cy="606391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90" t="5613" r="6258" b="5965"/>
            <a:stretch/>
          </p:blipFill>
          <p:spPr>
            <a:xfrm>
              <a:off x="3096127" y="385010"/>
              <a:ext cx="6031832" cy="6063915"/>
            </a:xfrm>
            <a:prstGeom prst="rect">
              <a:avLst/>
            </a:prstGeom>
            <a:ln>
              <a:noFill/>
            </a:ln>
            <a:effectLst>
              <a:softEdge rad="112500"/>
            </a:effectLst>
          </p:spPr>
        </p:pic>
        <p:sp>
          <p:nvSpPr>
            <p:cNvPr id="3" name="Rectangle 2"/>
            <p:cNvSpPr/>
            <p:nvPr/>
          </p:nvSpPr>
          <p:spPr>
            <a:xfrm>
              <a:off x="2450758" y="753525"/>
              <a:ext cx="1290738" cy="769441"/>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DIS</a:t>
              </a:r>
              <a:endParaRPr lang="en-US" sz="4400" b="0" cap="none" spc="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grpSp>
      <p:sp>
        <p:nvSpPr>
          <p:cNvPr id="5" name="Rectangle 4"/>
          <p:cNvSpPr/>
          <p:nvPr/>
        </p:nvSpPr>
        <p:spPr>
          <a:xfrm>
            <a:off x="4828674" y="385010"/>
            <a:ext cx="2133600"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B0F0"/>
                </a:solidFill>
                <a:latin typeface="Comic Sans MS" panose="030F0702030302020204" pitchFamily="66" charset="0"/>
              </a:rPr>
              <a:t>Signs of</a:t>
            </a:r>
            <a:endParaRPr lang="en-GB" sz="2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737086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8314" t="33795" r="38521" b="39150"/>
          <a:stretch/>
        </p:blipFill>
        <p:spPr>
          <a:xfrm rot="21249513">
            <a:off x="4999490" y="2160799"/>
            <a:ext cx="3038809" cy="3511024"/>
          </a:xfrm>
          <a:prstGeom prst="rect">
            <a:avLst/>
          </a:prstGeom>
        </p:spPr>
      </p:pic>
      <p:sp>
        <p:nvSpPr>
          <p:cNvPr id="4" name="TextBox 3"/>
          <p:cNvSpPr txBox="1"/>
          <p:nvPr/>
        </p:nvSpPr>
        <p:spPr>
          <a:xfrm>
            <a:off x="2961699" y="2015275"/>
            <a:ext cx="3083806" cy="369332"/>
          </a:xfrm>
          <a:prstGeom prst="rect">
            <a:avLst/>
          </a:prstGeom>
          <a:noFill/>
        </p:spPr>
        <p:txBody>
          <a:bodyPr wrap="square" rtlCol="0">
            <a:spAutoFit/>
          </a:bodyPr>
          <a:lstStyle/>
          <a:p>
            <a:pPr algn="ctr"/>
            <a:r>
              <a:rPr lang="en-ZA" b="1" dirty="0" smtClean="0"/>
              <a:t>Peanuts is feeling distressed</a:t>
            </a:r>
          </a:p>
        </p:txBody>
      </p:sp>
      <p:sp>
        <p:nvSpPr>
          <p:cNvPr id="5" name="TextBox 4"/>
          <p:cNvSpPr txBox="1"/>
          <p:nvPr/>
        </p:nvSpPr>
        <p:spPr>
          <a:xfrm>
            <a:off x="6518894" y="5817347"/>
            <a:ext cx="3081068" cy="369332"/>
          </a:xfrm>
          <a:prstGeom prst="rect">
            <a:avLst/>
          </a:prstGeom>
          <a:noFill/>
        </p:spPr>
        <p:txBody>
          <a:bodyPr wrap="square" rtlCol="0">
            <a:spAutoFit/>
          </a:bodyPr>
          <a:lstStyle/>
          <a:p>
            <a:pPr algn="ctr"/>
            <a:r>
              <a:rPr lang="en-ZA" b="1" dirty="0" smtClean="0"/>
              <a:t>He has flipped his lid!</a:t>
            </a:r>
          </a:p>
        </p:txBody>
      </p:sp>
      <p:sp>
        <p:nvSpPr>
          <p:cNvPr id="6" name="Rectangle 5"/>
          <p:cNvSpPr/>
          <p:nvPr/>
        </p:nvSpPr>
        <p:spPr>
          <a:xfrm>
            <a:off x="449723" y="554436"/>
            <a:ext cx="11421435" cy="1015663"/>
          </a:xfrm>
          <a:prstGeom prst="rect">
            <a:avLst/>
          </a:prstGeom>
          <a:noFill/>
        </p:spPr>
        <p:txBody>
          <a:bodyPr wrap="square" lIns="91440" tIns="45720" rIns="91440" bIns="45720">
            <a:spAutoFit/>
          </a:bodyPr>
          <a:lstStyle/>
          <a:p>
            <a:pPr algn="ct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Neurology of </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stress response</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38993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8735" y="154546"/>
            <a:ext cx="4038815" cy="2704563"/>
          </a:xfrm>
          <a:prstGeom prst="rect">
            <a:avLst/>
          </a:prstGeom>
        </p:spPr>
      </p:pic>
      <p:sp>
        <p:nvSpPr>
          <p:cNvPr id="2" name="Title 1"/>
          <p:cNvSpPr>
            <a:spLocks noGrp="1"/>
          </p:cNvSpPr>
          <p:nvPr>
            <p:ph type="title"/>
          </p:nvPr>
        </p:nvSpPr>
        <p:spPr>
          <a:xfrm>
            <a:off x="838200" y="154546"/>
            <a:ext cx="10515600" cy="2846232"/>
          </a:xfrm>
        </p:spPr>
        <p:txBody>
          <a:bodyPr>
            <a:normAutofit/>
          </a:bodyPr>
          <a:lstStyle/>
          <a:p>
            <a:r>
              <a:rPr lang="en-GB" sz="1300" smtClean="0"/>
              <a:t>							</a:t>
            </a:r>
            <a:r>
              <a:rPr lang="en-GB" sz="1800" smtClean="0"/>
              <a:t>57 Albion Road, Edinburgh EH7 5QY</a:t>
            </a:r>
            <a:br>
              <a:rPr lang="en-GB" sz="1800" smtClean="0"/>
            </a:br>
            <a:r>
              <a:rPr lang="en-GB" sz="1800" smtClean="0"/>
              <a:t>							Tel: 0131 475 2416</a:t>
            </a:r>
            <a:br>
              <a:rPr lang="en-GB" sz="1800" smtClean="0"/>
            </a:br>
            <a:r>
              <a:rPr lang="en-GB" sz="1800" smtClean="0"/>
              <a:t>							Email: info@pasda.org.uk</a:t>
            </a:r>
            <a:br>
              <a:rPr lang="en-GB" sz="1800" smtClean="0"/>
            </a:br>
            <a:r>
              <a:rPr lang="en-GB" sz="1800" smtClean="0"/>
              <a:t>							Website: </a:t>
            </a:r>
            <a:r>
              <a:rPr lang="en-GB" sz="1800" smtClean="0">
                <a:hlinkClick r:id="rId3"/>
              </a:rPr>
              <a:t>www.pasda.org.uk</a:t>
            </a:r>
            <a:r>
              <a:rPr lang="en-GB" sz="1800" smtClean="0"/>
              <a:t> 									Scottish Charity Number: SC042678</a:t>
            </a:r>
            <a:br>
              <a:rPr lang="en-GB" sz="1800" smtClean="0"/>
            </a:br>
            <a:r>
              <a:rPr lang="en-GB" sz="1800" smtClean="0"/>
              <a:t/>
            </a:r>
            <a:br>
              <a:rPr lang="en-GB" sz="1800" smtClean="0"/>
            </a:br>
            <a:r>
              <a:rPr lang="en-GB" sz="1800" smtClean="0"/>
              <a:t/>
            </a:r>
            <a:br>
              <a:rPr lang="en-GB" sz="1800" smtClean="0"/>
            </a:br>
            <a:endParaRPr lang="en-GB" sz="1800" dirty="0"/>
          </a:p>
        </p:txBody>
      </p:sp>
      <p:sp>
        <p:nvSpPr>
          <p:cNvPr id="3" name="Content Placeholder 2"/>
          <p:cNvSpPr>
            <a:spLocks noGrp="1"/>
          </p:cNvSpPr>
          <p:nvPr>
            <p:ph idx="1"/>
          </p:nvPr>
        </p:nvSpPr>
        <p:spPr>
          <a:xfrm>
            <a:off x="838200" y="3219718"/>
            <a:ext cx="10515600" cy="3142445"/>
          </a:xfrm>
        </p:spPr>
        <p:txBody>
          <a:bodyPr>
            <a:normAutofit fontScale="92500" lnSpcReduction="10000"/>
          </a:bodyPr>
          <a:lstStyle/>
          <a:p>
            <a:pPr marL="0" indent="0" algn="ctr">
              <a:buNone/>
            </a:pPr>
            <a:r>
              <a:rPr lang="en-GB" sz="1800" b="1" smtClean="0"/>
              <a:t>MAKE A DONATION TO SUPPORT Pasda’s WORK</a:t>
            </a:r>
          </a:p>
          <a:p>
            <a:pPr marL="0" indent="0">
              <a:buNone/>
            </a:pPr>
            <a:r>
              <a:rPr lang="en-GB" sz="1800" smtClean="0"/>
              <a:t>If you have benefitted from this presentation, please consider supporting Pasda's work. </a:t>
            </a:r>
          </a:p>
          <a:p>
            <a:pPr marL="0" indent="0">
              <a:buNone/>
            </a:pPr>
            <a:r>
              <a:rPr lang="en-GB" sz="1800" smtClean="0"/>
              <a:t>You can do this in one of four ways:  </a:t>
            </a:r>
          </a:p>
          <a:p>
            <a:pPr marL="457200" indent="-457200">
              <a:buFont typeface="+mj-lt"/>
              <a:buAutoNum type="arabicParenR"/>
            </a:pPr>
            <a:r>
              <a:rPr lang="en-GB" sz="1800" smtClean="0"/>
              <a:t>Donate via JustGiving on the Pasda website at: </a:t>
            </a:r>
            <a:r>
              <a:rPr lang="en-GB" sz="1800" smtClean="0">
                <a:hlinkClick r:id="rId4"/>
              </a:rPr>
              <a:t>https://www.pasda.org.uk </a:t>
            </a:r>
            <a:r>
              <a:rPr lang="en-GB" sz="1800" smtClean="0"/>
              <a:t>, at the top right of the Home Page.</a:t>
            </a:r>
          </a:p>
          <a:p>
            <a:pPr marL="457200" indent="-457200">
              <a:buFont typeface="+mj-lt"/>
              <a:buAutoNum type="arabicParenR"/>
            </a:pPr>
            <a:r>
              <a:rPr lang="en-GB" sz="1800" smtClean="0"/>
              <a:t>Donate via JustGiving at: </a:t>
            </a:r>
            <a:r>
              <a:rPr lang="en-GB" sz="1800" smtClean="0">
                <a:hlinkClick r:id="rId5"/>
              </a:rPr>
              <a:t>https://www.justgiving.com/pasdauk</a:t>
            </a:r>
            <a:endParaRPr lang="en-GB" sz="1800" smtClean="0"/>
          </a:p>
          <a:p>
            <a:pPr marL="457200" indent="-457200">
              <a:buFont typeface="+mj-lt"/>
              <a:buAutoNum type="arabicParenR"/>
            </a:pPr>
            <a:r>
              <a:rPr lang="en-GB" sz="1800" smtClean="0"/>
              <a:t>Make a bank transfer. To do this, please contact us by phone or email for the account details.</a:t>
            </a:r>
          </a:p>
          <a:p>
            <a:pPr marL="457200" indent="-457200">
              <a:buFont typeface="+mj-lt"/>
              <a:buAutoNum type="arabicParenR"/>
            </a:pPr>
            <a:r>
              <a:rPr lang="en-GB" sz="1800" smtClean="0"/>
              <a:t>Make out a cheque payable to Pasda, and mail it to our office at the address above.  </a:t>
            </a:r>
          </a:p>
          <a:p>
            <a:pPr marL="0" indent="0" algn="ctr">
              <a:buNone/>
            </a:pPr>
            <a:endParaRPr lang="en-GB" sz="1800" smtClean="0"/>
          </a:p>
          <a:p>
            <a:pPr marL="0" indent="0" algn="ctr">
              <a:buNone/>
            </a:pPr>
            <a:r>
              <a:rPr lang="en-GB" sz="1800" smtClean="0"/>
              <a:t>Thank you very much.</a:t>
            </a:r>
          </a:p>
          <a:p>
            <a:pPr marL="0" indent="0">
              <a:buNone/>
            </a:pPr>
            <a:endParaRPr lang="en-GB" dirty="0"/>
          </a:p>
        </p:txBody>
      </p:sp>
    </p:spTree>
    <p:extLst>
      <p:ext uri="{BB962C8B-B14F-4D97-AF65-F5344CB8AC3E}">
        <p14:creationId xmlns:p14="http://schemas.microsoft.com/office/powerpoint/2010/main" val="743940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24" y="746767"/>
            <a:ext cx="5165462" cy="5165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3841" y="614951"/>
            <a:ext cx="5505183" cy="923330"/>
          </a:xfrm>
          <a:prstGeom prst="rect">
            <a:avLst/>
          </a:prstGeom>
          <a:noFill/>
        </p:spPr>
        <p:txBody>
          <a:bodyPr wrap="square" lIns="91440" tIns="45720" rIns="91440" bIns="45720">
            <a:spAutoFit/>
          </a:bodyPr>
          <a:lstStyle/>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Neurotypes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71599" y="1722947"/>
            <a:ext cx="6516710" cy="4401205"/>
          </a:xfrm>
          <a:prstGeom prst="rect">
            <a:avLst/>
          </a:prstGeom>
          <a:noFill/>
        </p:spPr>
        <p:txBody>
          <a:bodyPr wrap="square" rtlCol="0">
            <a:spAutoFit/>
          </a:bodyPr>
          <a:lstStyle/>
          <a:p>
            <a:pPr marL="342900" indent="-342900">
              <a:buFont typeface="Arial" panose="020B0604020202020204" pitchFamily="34" charset="0"/>
              <a:buChar char="•"/>
            </a:pPr>
            <a:r>
              <a:rPr lang="en-ZA" sz="3200" dirty="0" smtClean="0"/>
              <a:t>Autistics and </a:t>
            </a:r>
            <a:r>
              <a:rPr lang="en-ZA" sz="3200" dirty="0" err="1" smtClean="0"/>
              <a:t>neurotypicals</a:t>
            </a:r>
            <a:r>
              <a:rPr lang="en-ZA" sz="3200" dirty="0" smtClean="0"/>
              <a:t> </a:t>
            </a:r>
            <a:r>
              <a:rPr lang="en-ZA" sz="3200" dirty="0"/>
              <a:t>communicate </a:t>
            </a:r>
            <a:r>
              <a:rPr lang="en-ZA" sz="3200" dirty="0" smtClean="0"/>
              <a:t>and </a:t>
            </a:r>
            <a:r>
              <a:rPr lang="en-ZA" sz="3200" dirty="0"/>
              <a:t>think differently</a:t>
            </a:r>
            <a:endParaRPr lang="en-ZA" sz="3200" dirty="0" smtClean="0"/>
          </a:p>
          <a:p>
            <a:endParaRPr lang="en-GB" sz="800" dirty="0"/>
          </a:p>
          <a:p>
            <a:pPr marL="342900" indent="-342900">
              <a:buFont typeface="Arial" panose="020B0604020202020204" pitchFamily="34" charset="0"/>
              <a:buChar char="•"/>
            </a:pPr>
            <a:r>
              <a:rPr lang="en-ZA" sz="3200" dirty="0"/>
              <a:t>Autistic and </a:t>
            </a:r>
            <a:r>
              <a:rPr lang="en-ZA" sz="3200" dirty="0" err="1" smtClean="0"/>
              <a:t>neurotypical</a:t>
            </a:r>
            <a:r>
              <a:rPr lang="en-ZA" sz="3200" dirty="0" smtClean="0"/>
              <a:t> brains process information differently</a:t>
            </a:r>
          </a:p>
          <a:p>
            <a:endParaRPr lang="en-ZA" sz="800" dirty="0" smtClean="0"/>
          </a:p>
          <a:p>
            <a:pPr marL="342900" indent="-342900">
              <a:buFont typeface="Arial" panose="020B0604020202020204" pitchFamily="34" charset="0"/>
              <a:buChar char="•"/>
            </a:pPr>
            <a:r>
              <a:rPr lang="en-ZA" sz="3200" dirty="0"/>
              <a:t>T</a:t>
            </a:r>
            <a:r>
              <a:rPr lang="en-ZA" sz="3200" dirty="0" smtClean="0"/>
              <a:t>he Autistic brain is a different; not a deficient </a:t>
            </a:r>
            <a:r>
              <a:rPr lang="en-ZA" sz="3200" dirty="0" err="1" smtClean="0"/>
              <a:t>neurotype</a:t>
            </a:r>
            <a:endParaRPr lang="en-ZA" sz="3200" dirty="0" smtClean="0"/>
          </a:p>
          <a:p>
            <a:endParaRPr lang="en-ZA" sz="800" dirty="0" smtClean="0"/>
          </a:p>
          <a:p>
            <a:pPr marL="342900" indent="-342900">
              <a:buFont typeface="Arial" panose="020B0604020202020204" pitchFamily="34" charset="0"/>
              <a:buChar char="•"/>
            </a:pPr>
            <a:r>
              <a:rPr lang="en-ZA" sz="3200" dirty="0" smtClean="0"/>
              <a:t>Neurodiversity is a vital part of humanity</a:t>
            </a:r>
            <a:endParaRPr lang="en-GB" sz="3200" dirty="0"/>
          </a:p>
        </p:txBody>
      </p:sp>
      <p:sp>
        <p:nvSpPr>
          <p:cNvPr id="3" name="Rectangle 2"/>
          <p:cNvSpPr/>
          <p:nvPr/>
        </p:nvSpPr>
        <p:spPr>
          <a:xfrm>
            <a:off x="2966433" y="6124152"/>
            <a:ext cx="9047653" cy="646331"/>
          </a:xfrm>
          <a:prstGeom prst="rect">
            <a:avLst/>
          </a:prstGeom>
        </p:spPr>
        <p:txBody>
          <a:bodyPr wrap="square">
            <a:spAutoFit/>
          </a:bodyPr>
          <a:lstStyle/>
          <a:p>
            <a:r>
              <a:rPr lang="en-GB" dirty="0">
                <a:hlinkClick r:id="rId3"/>
              </a:rPr>
              <a:t>https://blogs.scientificamerican.com/observations/clearing-up-some-misconceptions-about-neurodiversity/</a:t>
            </a:r>
            <a:endParaRPr lang="en-GB" dirty="0"/>
          </a:p>
        </p:txBody>
      </p:sp>
    </p:spTree>
    <p:extLst>
      <p:ext uri="{BB962C8B-B14F-4D97-AF65-F5344CB8AC3E}">
        <p14:creationId xmlns:p14="http://schemas.microsoft.com/office/powerpoint/2010/main" val="320444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875" t="34426" r="36481" b="32198"/>
          <a:stretch/>
        </p:blipFill>
        <p:spPr>
          <a:xfrm>
            <a:off x="668880" y="678426"/>
            <a:ext cx="10989598" cy="533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63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57" t="21714" r="68310" b="42684"/>
          <a:stretch/>
        </p:blipFill>
        <p:spPr>
          <a:xfrm rot="420986">
            <a:off x="6950719" y="2729694"/>
            <a:ext cx="4421327" cy="2888997"/>
          </a:xfrm>
          <a:prstGeom prst="rect">
            <a:avLst/>
          </a:prstGeom>
          <a:ln>
            <a:noFill/>
          </a:ln>
          <a:effectLst>
            <a:softEdge rad="112500"/>
          </a:effectLst>
        </p:spPr>
      </p:pic>
      <p:sp>
        <p:nvSpPr>
          <p:cNvPr id="4" name="Rectangle 3"/>
          <p:cNvSpPr/>
          <p:nvPr/>
        </p:nvSpPr>
        <p:spPr>
          <a:xfrm>
            <a:off x="5885785" y="1325257"/>
            <a:ext cx="5898385" cy="707886"/>
          </a:xfrm>
          <a:prstGeom prst="rect">
            <a:avLst/>
          </a:prstGeom>
        </p:spPr>
        <p:txBody>
          <a:bodyPr wrap="square">
            <a:spAutoFit/>
          </a:bodyPr>
          <a:lstStyle/>
          <a:p>
            <a:r>
              <a:rPr lang="en-GB" sz="2000" dirty="0" smtClean="0">
                <a:solidFill>
                  <a:srgbClr val="000000"/>
                </a:solidFill>
              </a:rPr>
              <a:t>and books are </a:t>
            </a:r>
            <a:r>
              <a:rPr lang="en-GB" sz="2000" dirty="0">
                <a:solidFill>
                  <a:srgbClr val="000000"/>
                </a:solidFill>
              </a:rPr>
              <a:t>the </a:t>
            </a:r>
            <a:r>
              <a:rPr lang="en-GB" sz="2000" dirty="0"/>
              <a:t>sensory, emotional, or cognitive</a:t>
            </a:r>
          </a:p>
          <a:p>
            <a:r>
              <a:rPr lang="en-GB" sz="2000" dirty="0">
                <a:solidFill>
                  <a:srgbClr val="000000"/>
                </a:solidFill>
              </a:rPr>
              <a:t>stimuli that the environment </a:t>
            </a:r>
            <a:r>
              <a:rPr lang="en-GB" sz="2000" dirty="0" smtClean="0">
                <a:solidFill>
                  <a:srgbClr val="000000"/>
                </a:solidFill>
              </a:rPr>
              <a:t>offers</a:t>
            </a:r>
            <a:endParaRPr lang="en-GB" sz="2000" dirty="0"/>
          </a:p>
        </p:txBody>
      </p:sp>
      <p:sp>
        <p:nvSpPr>
          <p:cNvPr id="5" name="Rectangle 4"/>
          <p:cNvSpPr/>
          <p:nvPr/>
        </p:nvSpPr>
        <p:spPr>
          <a:xfrm>
            <a:off x="840718" y="1693201"/>
            <a:ext cx="6096000" cy="4770537"/>
          </a:xfrm>
          <a:prstGeom prst="rect">
            <a:avLst/>
          </a:prstGeom>
        </p:spPr>
        <p:txBody>
          <a:bodyPr>
            <a:spAutoFit/>
          </a:bodyPr>
          <a:lstStyle/>
          <a:p>
            <a:pPr marL="285750" indent="-285750">
              <a:buFont typeface="Arial" panose="020B0604020202020204" pitchFamily="34" charset="0"/>
              <a:buChar char="•"/>
            </a:pPr>
            <a:r>
              <a:rPr lang="en-GB" sz="2400" dirty="0">
                <a:solidFill>
                  <a:srgbClr val="000000"/>
                </a:solidFill>
              </a:rPr>
              <a:t>Imagine a very tidy </a:t>
            </a:r>
            <a:r>
              <a:rPr lang="en-GB" sz="2400" dirty="0" smtClean="0">
                <a:solidFill>
                  <a:srgbClr val="000000"/>
                </a:solidFill>
              </a:rPr>
              <a:t>library</a:t>
            </a:r>
          </a:p>
          <a:p>
            <a:endParaRPr lang="en-GB" sz="800" dirty="0" smtClean="0">
              <a:solidFill>
                <a:srgbClr val="000000"/>
              </a:solidFill>
            </a:endParaRPr>
          </a:p>
          <a:p>
            <a:pPr marL="285750" indent="-285750">
              <a:buFont typeface="Arial" panose="020B0604020202020204" pitchFamily="34" charset="0"/>
              <a:buChar char="•"/>
            </a:pPr>
            <a:r>
              <a:rPr lang="en-GB" sz="2400" dirty="0" smtClean="0">
                <a:solidFill>
                  <a:srgbClr val="000000"/>
                </a:solidFill>
              </a:rPr>
              <a:t>Most people pick </a:t>
            </a:r>
            <a:r>
              <a:rPr lang="en-GB" sz="2400" dirty="0">
                <a:solidFill>
                  <a:srgbClr val="000000"/>
                </a:solidFill>
              </a:rPr>
              <a:t>out one or two </a:t>
            </a:r>
            <a:r>
              <a:rPr lang="en-GB" sz="2400" dirty="0" smtClean="0">
                <a:solidFill>
                  <a:srgbClr val="000000"/>
                </a:solidFill>
              </a:rPr>
              <a:t>books </a:t>
            </a:r>
            <a:r>
              <a:rPr lang="en-GB" sz="2400" dirty="0">
                <a:solidFill>
                  <a:srgbClr val="000000"/>
                </a:solidFill>
              </a:rPr>
              <a:t>t</a:t>
            </a:r>
            <a:r>
              <a:rPr lang="en-GB" sz="2400" dirty="0" smtClean="0">
                <a:solidFill>
                  <a:srgbClr val="000000"/>
                </a:solidFill>
              </a:rPr>
              <a:t>hey think is relevant</a:t>
            </a:r>
          </a:p>
          <a:p>
            <a:endParaRPr lang="en-GB" sz="800" dirty="0" smtClean="0">
              <a:solidFill>
                <a:srgbClr val="000000"/>
              </a:solidFill>
            </a:endParaRPr>
          </a:p>
          <a:p>
            <a:pPr marL="285750" indent="-285750">
              <a:buFont typeface="Arial" panose="020B0604020202020204" pitchFamily="34" charset="0"/>
              <a:buChar char="•"/>
            </a:pPr>
            <a:r>
              <a:rPr lang="en-GB" sz="2400" dirty="0" smtClean="0">
                <a:solidFill>
                  <a:srgbClr val="000000"/>
                </a:solidFill>
              </a:rPr>
              <a:t>The </a:t>
            </a:r>
            <a:r>
              <a:rPr lang="en-GB" sz="2400" dirty="0">
                <a:solidFill>
                  <a:srgbClr val="000000"/>
                </a:solidFill>
              </a:rPr>
              <a:t>rest </a:t>
            </a:r>
            <a:r>
              <a:rPr lang="en-GB" sz="2400" dirty="0" smtClean="0">
                <a:solidFill>
                  <a:srgbClr val="000000"/>
                </a:solidFill>
              </a:rPr>
              <a:t>they ignore; either they are not useful or are about a similar subject</a:t>
            </a:r>
          </a:p>
          <a:p>
            <a:endParaRPr lang="en-GB" sz="800" dirty="0" smtClean="0">
              <a:solidFill>
                <a:srgbClr val="000000"/>
              </a:solidFill>
            </a:endParaRPr>
          </a:p>
          <a:p>
            <a:pPr marL="285750" indent="-285750">
              <a:buFont typeface="Arial" panose="020B0604020202020204" pitchFamily="34" charset="0"/>
              <a:buChar char="•"/>
            </a:pPr>
            <a:r>
              <a:rPr lang="en-ZA" sz="2400" dirty="0" smtClean="0">
                <a:solidFill>
                  <a:srgbClr val="000000"/>
                </a:solidFill>
              </a:rPr>
              <a:t>Neurotypicals </a:t>
            </a:r>
            <a:r>
              <a:rPr lang="en-GB" sz="2400" dirty="0">
                <a:solidFill>
                  <a:srgbClr val="000000"/>
                </a:solidFill>
              </a:rPr>
              <a:t>have </a:t>
            </a:r>
            <a:r>
              <a:rPr lang="en-GB" sz="2400" dirty="0" smtClean="0">
                <a:solidFill>
                  <a:srgbClr val="000000"/>
                </a:solidFill>
              </a:rPr>
              <a:t>a ‘natural </a:t>
            </a:r>
            <a:r>
              <a:rPr lang="en-GB" sz="2400" dirty="0">
                <a:solidFill>
                  <a:srgbClr val="000000"/>
                </a:solidFill>
              </a:rPr>
              <a:t>stimulus discrimination </a:t>
            </a:r>
            <a:r>
              <a:rPr lang="en-GB" sz="2400" dirty="0" smtClean="0">
                <a:solidFill>
                  <a:srgbClr val="000000"/>
                </a:solidFill>
              </a:rPr>
              <a:t>system’ to choose a single book</a:t>
            </a:r>
          </a:p>
          <a:p>
            <a:endParaRPr lang="en-GB" sz="800" dirty="0" smtClean="0">
              <a:solidFill>
                <a:srgbClr val="000000"/>
              </a:solidFill>
            </a:endParaRPr>
          </a:p>
          <a:p>
            <a:pPr marL="285750" indent="-285750">
              <a:buFont typeface="Arial" panose="020B0604020202020204" pitchFamily="34" charset="0"/>
              <a:buChar char="•"/>
            </a:pPr>
            <a:r>
              <a:rPr lang="en-GB" sz="2400" dirty="0" smtClean="0">
                <a:solidFill>
                  <a:srgbClr val="000000"/>
                </a:solidFill>
              </a:rPr>
              <a:t>Nobody taught </a:t>
            </a:r>
            <a:r>
              <a:rPr lang="en-GB" sz="2400" dirty="0">
                <a:solidFill>
                  <a:srgbClr val="000000"/>
                </a:solidFill>
              </a:rPr>
              <a:t>them how to do </a:t>
            </a:r>
            <a:r>
              <a:rPr lang="en-GB" sz="2400" dirty="0" smtClean="0">
                <a:solidFill>
                  <a:srgbClr val="000000"/>
                </a:solidFill>
              </a:rPr>
              <a:t>this; </a:t>
            </a:r>
            <a:r>
              <a:rPr lang="en-GB" sz="2400" dirty="0" smtClean="0"/>
              <a:t>this is an innate neurological ability</a:t>
            </a:r>
            <a:endParaRPr lang="en-GB" sz="2400" dirty="0" smtClean="0">
              <a:solidFill>
                <a:srgbClr val="000000"/>
              </a:solidFill>
            </a:endParaRPr>
          </a:p>
          <a:p>
            <a:endParaRPr lang="en-GB" sz="800" dirty="0" smtClean="0">
              <a:solidFill>
                <a:srgbClr val="000000"/>
              </a:solidFill>
            </a:endParaRPr>
          </a:p>
          <a:p>
            <a:pPr marL="285750" indent="-285750">
              <a:buFont typeface="Arial" panose="020B0604020202020204" pitchFamily="34" charset="0"/>
              <a:buChar char="•"/>
            </a:pPr>
            <a:r>
              <a:rPr lang="en-GB" sz="2400" dirty="0" smtClean="0">
                <a:solidFill>
                  <a:srgbClr val="000000"/>
                </a:solidFill>
              </a:rPr>
              <a:t>It's </a:t>
            </a:r>
            <a:r>
              <a:rPr lang="en-GB" sz="2400" dirty="0">
                <a:solidFill>
                  <a:srgbClr val="000000"/>
                </a:solidFill>
              </a:rPr>
              <a:t>just the way their minds work</a:t>
            </a:r>
          </a:p>
        </p:txBody>
      </p:sp>
      <p:sp>
        <p:nvSpPr>
          <p:cNvPr id="6" name="Rectangle 5"/>
          <p:cNvSpPr/>
          <p:nvPr/>
        </p:nvSpPr>
        <p:spPr>
          <a:xfrm>
            <a:off x="1153193" y="450761"/>
            <a:ext cx="8892327"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library is your mind  .  .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rot="292558">
            <a:off x="7679308" y="5573138"/>
            <a:ext cx="2964147" cy="400110"/>
          </a:xfrm>
          <a:prstGeom prst="rect">
            <a:avLst/>
          </a:prstGeom>
        </p:spPr>
        <p:txBody>
          <a:bodyPr wrap="square">
            <a:spAutoFit/>
          </a:bodyPr>
          <a:lstStyle/>
          <a:p>
            <a:r>
              <a:rPr lang="en-GB" sz="2000" dirty="0" smtClean="0">
                <a:solidFill>
                  <a:srgbClr val="000000"/>
                </a:solidFill>
              </a:rPr>
              <a:t>The </a:t>
            </a:r>
            <a:r>
              <a:rPr lang="en-GB" sz="2000" dirty="0" err="1" smtClean="0">
                <a:solidFill>
                  <a:srgbClr val="000000"/>
                </a:solidFill>
              </a:rPr>
              <a:t>Neurotytpical</a:t>
            </a:r>
            <a:r>
              <a:rPr lang="en-GB" sz="2000" dirty="0" smtClean="0">
                <a:solidFill>
                  <a:srgbClr val="000000"/>
                </a:solidFill>
              </a:rPr>
              <a:t> mind</a:t>
            </a:r>
            <a:endParaRPr lang="en-GB" sz="2000" dirty="0"/>
          </a:p>
        </p:txBody>
      </p:sp>
      <p:sp>
        <p:nvSpPr>
          <p:cNvPr id="8" name="TextBox 7"/>
          <p:cNvSpPr txBox="1"/>
          <p:nvPr/>
        </p:nvSpPr>
        <p:spPr>
          <a:xfrm>
            <a:off x="4812407" y="6373684"/>
            <a:ext cx="7379593" cy="646331"/>
          </a:xfrm>
          <a:prstGeom prst="rect">
            <a:avLst/>
          </a:prstGeom>
          <a:noFill/>
        </p:spPr>
        <p:txBody>
          <a:bodyPr wrap="square" rtlCol="0">
            <a:spAutoFit/>
          </a:bodyPr>
          <a:lstStyle/>
          <a:p>
            <a:r>
              <a:rPr lang="en-ZA" sz="1200" dirty="0" smtClean="0"/>
              <a:t>Taken from what Autistic adults have learnt about how the Autistic mind differs from that of most other people’s</a:t>
            </a:r>
          </a:p>
          <a:p>
            <a:pPr algn="r"/>
            <a:r>
              <a:rPr lang="en-GB" sz="1200" dirty="0">
                <a:hlinkClick r:id="rId3"/>
              </a:rPr>
              <a:t>https://neuroclastic.com/wp-content/uploads/2020/04/UNDERSTANDING-THE-AUTISTIC-MIND-11.pdf</a:t>
            </a:r>
            <a:endParaRPr lang="en-ZA" sz="1200" dirty="0" smtClean="0"/>
          </a:p>
          <a:p>
            <a:endParaRPr lang="en-GB" sz="1200" dirty="0"/>
          </a:p>
        </p:txBody>
      </p:sp>
    </p:spTree>
    <p:extLst>
      <p:ext uri="{BB962C8B-B14F-4D97-AF65-F5344CB8AC3E}">
        <p14:creationId xmlns:p14="http://schemas.microsoft.com/office/powerpoint/2010/main" val="215798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387" t="21206" r="18767" b="12845"/>
          <a:stretch/>
        </p:blipFill>
        <p:spPr>
          <a:xfrm rot="316050">
            <a:off x="7381777" y="1754382"/>
            <a:ext cx="4385401" cy="3546717"/>
          </a:xfrm>
          <a:prstGeom prst="rect">
            <a:avLst/>
          </a:prstGeom>
          <a:ln>
            <a:noFill/>
          </a:ln>
          <a:effectLst>
            <a:softEdge rad="112500"/>
          </a:effectLst>
        </p:spPr>
      </p:pic>
      <p:sp>
        <p:nvSpPr>
          <p:cNvPr id="3" name="Rectangle 2"/>
          <p:cNvSpPr/>
          <p:nvPr/>
        </p:nvSpPr>
        <p:spPr>
          <a:xfrm>
            <a:off x="295104" y="1000953"/>
            <a:ext cx="6933127" cy="5755422"/>
          </a:xfrm>
          <a:prstGeom prst="rect">
            <a:avLst/>
          </a:prstGeom>
        </p:spPr>
        <p:txBody>
          <a:bodyPr wrap="square">
            <a:spAutoFit/>
          </a:bodyPr>
          <a:lstStyle/>
          <a:p>
            <a:pPr marL="285750" indent="-285750">
              <a:buFont typeface="Arial" panose="020B0604020202020204" pitchFamily="34" charset="0"/>
              <a:buChar char="•"/>
            </a:pPr>
            <a:r>
              <a:rPr lang="en-GB" sz="2400" dirty="0"/>
              <a:t>Now imagine a library </a:t>
            </a:r>
            <a:r>
              <a:rPr lang="en-GB" sz="2400" dirty="0" smtClean="0"/>
              <a:t>with no shelves</a:t>
            </a:r>
          </a:p>
          <a:p>
            <a:endParaRPr lang="en-GB" sz="800" dirty="0" smtClean="0"/>
          </a:p>
          <a:p>
            <a:pPr marL="285750" indent="-285750">
              <a:buFont typeface="Arial" panose="020B0604020202020204" pitchFamily="34" charset="0"/>
              <a:buChar char="•"/>
            </a:pPr>
            <a:r>
              <a:rPr lang="en-GB" sz="2400" dirty="0"/>
              <a:t>A</a:t>
            </a:r>
            <a:r>
              <a:rPr lang="en-GB" sz="2400" dirty="0" smtClean="0"/>
              <a:t>ll books </a:t>
            </a:r>
            <a:r>
              <a:rPr lang="en-GB" sz="2400" dirty="0"/>
              <a:t>are </a:t>
            </a:r>
            <a:r>
              <a:rPr lang="en-GB" sz="2400" dirty="0" smtClean="0"/>
              <a:t>open</a:t>
            </a:r>
          </a:p>
          <a:p>
            <a:endParaRPr lang="en-GB" sz="800" dirty="0" smtClean="0"/>
          </a:p>
          <a:p>
            <a:pPr marL="285750" indent="-285750">
              <a:buFont typeface="Arial" panose="020B0604020202020204" pitchFamily="34" charset="0"/>
              <a:buChar char="•"/>
            </a:pPr>
            <a:r>
              <a:rPr lang="en-GB" sz="2400" dirty="0"/>
              <a:t>T</a:t>
            </a:r>
            <a:r>
              <a:rPr lang="en-GB" sz="2400" dirty="0" smtClean="0"/>
              <a:t>housands </a:t>
            </a:r>
            <a:r>
              <a:rPr lang="en-GB" sz="2400" dirty="0"/>
              <a:t>of red </a:t>
            </a:r>
            <a:r>
              <a:rPr lang="en-GB" sz="2400" dirty="0" smtClean="0"/>
              <a:t>threads interconnect information </a:t>
            </a:r>
            <a:r>
              <a:rPr lang="en-GB" sz="2400" dirty="0"/>
              <a:t>in one book </a:t>
            </a:r>
            <a:r>
              <a:rPr lang="en-GB" sz="2400" dirty="0" smtClean="0"/>
              <a:t>with that of another; </a:t>
            </a:r>
            <a:r>
              <a:rPr lang="en-GB" sz="2400" dirty="0"/>
              <a:t>like a </a:t>
            </a:r>
            <a:r>
              <a:rPr lang="en-GB" sz="2400" dirty="0" smtClean="0"/>
              <a:t>detective's corkboard</a:t>
            </a:r>
          </a:p>
          <a:p>
            <a:endParaRPr lang="en-GB" sz="800" dirty="0" smtClean="0"/>
          </a:p>
          <a:p>
            <a:pPr marL="285750" indent="-285750">
              <a:buFont typeface="Arial" panose="020B0604020202020204" pitchFamily="34" charset="0"/>
              <a:buChar char="•"/>
            </a:pPr>
            <a:r>
              <a:rPr lang="en-ZA" sz="2400" dirty="0" smtClean="0"/>
              <a:t>With all the books open; pasted against the walls, it is </a:t>
            </a:r>
            <a:r>
              <a:rPr lang="en-ZA" sz="2400" dirty="0"/>
              <a:t>difficult to select the one or two you </a:t>
            </a:r>
            <a:r>
              <a:rPr lang="en-ZA" sz="2400" dirty="0" smtClean="0"/>
              <a:t>need</a:t>
            </a:r>
          </a:p>
          <a:p>
            <a:endParaRPr lang="en-ZA" sz="800" dirty="0"/>
          </a:p>
          <a:p>
            <a:pPr marL="285750" indent="-285750">
              <a:buFont typeface="Arial" panose="020B0604020202020204" pitchFamily="34" charset="0"/>
              <a:buChar char="•"/>
            </a:pPr>
            <a:r>
              <a:rPr lang="en-GB" sz="2400" dirty="0" smtClean="0"/>
              <a:t>This is </a:t>
            </a:r>
            <a:r>
              <a:rPr lang="en-GB" sz="2400" dirty="0"/>
              <a:t>how A</a:t>
            </a:r>
            <a:r>
              <a:rPr lang="en-GB" sz="2400" dirty="0" smtClean="0"/>
              <a:t>utistic </a:t>
            </a:r>
            <a:r>
              <a:rPr lang="en-GB" sz="2400" dirty="0"/>
              <a:t>brains </a:t>
            </a:r>
            <a:r>
              <a:rPr lang="en-GB" sz="2400" dirty="0" smtClean="0"/>
              <a:t>work</a:t>
            </a:r>
          </a:p>
          <a:p>
            <a:endParaRPr lang="en-GB" sz="800" dirty="0" smtClean="0"/>
          </a:p>
          <a:p>
            <a:pPr marL="285750" indent="-285750">
              <a:buFont typeface="Arial" panose="020B0604020202020204" pitchFamily="34" charset="0"/>
              <a:buChar char="•"/>
            </a:pPr>
            <a:r>
              <a:rPr lang="en-GB" sz="2400" dirty="0" smtClean="0"/>
              <a:t>‘We don't have </a:t>
            </a:r>
            <a:r>
              <a:rPr lang="en-GB" sz="2400" dirty="0"/>
              <a:t>the same ability to discriminate </a:t>
            </a:r>
            <a:r>
              <a:rPr lang="en-GB" sz="2400" dirty="0" smtClean="0"/>
              <a:t>among stimuli’</a:t>
            </a:r>
          </a:p>
          <a:p>
            <a:endParaRPr lang="en-GB" sz="800" dirty="0" smtClean="0"/>
          </a:p>
          <a:p>
            <a:pPr marL="285750" indent="-285750">
              <a:buFont typeface="Arial" panose="020B0604020202020204" pitchFamily="34" charset="0"/>
              <a:buChar char="•"/>
            </a:pPr>
            <a:r>
              <a:rPr lang="en-GB" sz="2400" dirty="0" smtClean="0"/>
              <a:t>Autistic individuals </a:t>
            </a:r>
            <a:r>
              <a:rPr lang="en-GB" sz="2400" dirty="0"/>
              <a:t>cannot filter </a:t>
            </a:r>
            <a:r>
              <a:rPr lang="en-GB" sz="2400" dirty="0" smtClean="0"/>
              <a:t>stimulus input </a:t>
            </a:r>
          </a:p>
          <a:p>
            <a:endParaRPr lang="en-GB" sz="800" dirty="0" smtClean="0"/>
          </a:p>
          <a:p>
            <a:pPr marL="285750" indent="-285750">
              <a:buFont typeface="Arial" panose="020B0604020202020204" pitchFamily="34" charset="0"/>
              <a:buChar char="•"/>
            </a:pPr>
            <a:r>
              <a:rPr lang="en-GB" sz="2400" dirty="0" smtClean="0"/>
              <a:t>They therefore have to </a:t>
            </a:r>
            <a:r>
              <a:rPr lang="en-GB" sz="2400" dirty="0"/>
              <a:t>process all </a:t>
            </a:r>
            <a:r>
              <a:rPr lang="en-GB" sz="2400" dirty="0" smtClean="0"/>
              <a:t>the stimuli that enters their minds</a:t>
            </a:r>
            <a:endParaRPr lang="en-GB" sz="2400" dirty="0"/>
          </a:p>
        </p:txBody>
      </p:sp>
      <p:sp>
        <p:nvSpPr>
          <p:cNvPr id="4" name="Rectangle 3"/>
          <p:cNvSpPr/>
          <p:nvPr/>
        </p:nvSpPr>
        <p:spPr>
          <a:xfrm rot="200771">
            <a:off x="8349010" y="5294858"/>
            <a:ext cx="2964147" cy="400110"/>
          </a:xfrm>
          <a:prstGeom prst="rect">
            <a:avLst/>
          </a:prstGeom>
        </p:spPr>
        <p:txBody>
          <a:bodyPr wrap="square">
            <a:spAutoFit/>
          </a:bodyPr>
          <a:lstStyle/>
          <a:p>
            <a:r>
              <a:rPr lang="en-GB" sz="2000" dirty="0" smtClean="0">
                <a:solidFill>
                  <a:srgbClr val="000000"/>
                </a:solidFill>
              </a:rPr>
              <a:t>The Autistic mind</a:t>
            </a:r>
            <a:endParaRPr lang="en-GB" sz="2000" dirty="0"/>
          </a:p>
        </p:txBody>
      </p:sp>
      <p:sp>
        <p:nvSpPr>
          <p:cNvPr id="5" name="Rectangle 4"/>
          <p:cNvSpPr/>
          <p:nvPr/>
        </p:nvSpPr>
        <p:spPr>
          <a:xfrm>
            <a:off x="295104" y="77623"/>
            <a:ext cx="8892327"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library is your mind  .  .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4650062" y="6417609"/>
            <a:ext cx="7379593" cy="646331"/>
          </a:xfrm>
          <a:prstGeom prst="rect">
            <a:avLst/>
          </a:prstGeom>
          <a:noFill/>
        </p:spPr>
        <p:txBody>
          <a:bodyPr wrap="square" rtlCol="0">
            <a:spAutoFit/>
          </a:bodyPr>
          <a:lstStyle/>
          <a:p>
            <a:r>
              <a:rPr lang="en-ZA" sz="1200" dirty="0" smtClean="0"/>
              <a:t>Taken from what Autistic adults have learnt about how the Autistic mind differs from that of most other people’s</a:t>
            </a:r>
          </a:p>
          <a:p>
            <a:pPr algn="r"/>
            <a:r>
              <a:rPr lang="en-GB" sz="1200" dirty="0">
                <a:hlinkClick r:id="rId3"/>
              </a:rPr>
              <a:t>https://neuroclastic.com/wp-content/uploads/2020/04/UNDERSTANDING-THE-AUTISTIC-MIND-11.pdf</a:t>
            </a:r>
            <a:endParaRPr lang="en-ZA" sz="1200" dirty="0" smtClean="0"/>
          </a:p>
          <a:p>
            <a:endParaRPr lang="en-GB" sz="1200" dirty="0"/>
          </a:p>
        </p:txBody>
      </p:sp>
    </p:spTree>
    <p:extLst>
      <p:ext uri="{BB962C8B-B14F-4D97-AF65-F5344CB8AC3E}">
        <p14:creationId xmlns:p14="http://schemas.microsoft.com/office/powerpoint/2010/main" val="359990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029" y="369246"/>
            <a:ext cx="7313798"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communication?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Group 2"/>
          <p:cNvGrpSpPr/>
          <p:nvPr/>
        </p:nvGrpSpPr>
        <p:grpSpPr>
          <a:xfrm>
            <a:off x="7557540" y="1652056"/>
            <a:ext cx="4230806" cy="4121623"/>
            <a:chOff x="7723161" y="2686927"/>
            <a:chExt cx="2574389" cy="2518117"/>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36" t="18618" r="20979" b="4832"/>
            <a:stretch/>
          </p:blipFill>
          <p:spPr>
            <a:xfrm>
              <a:off x="7723161" y="2686927"/>
              <a:ext cx="2574389" cy="2518117"/>
            </a:xfrm>
            <a:prstGeom prst="rect">
              <a:avLst/>
            </a:prstGeom>
          </p:spPr>
        </p:pic>
        <p:sp>
          <p:nvSpPr>
            <p:cNvPr id="5" name="Rectangle 4"/>
            <p:cNvSpPr/>
            <p:nvPr/>
          </p:nvSpPr>
          <p:spPr>
            <a:xfrm>
              <a:off x="8549643" y="2801939"/>
              <a:ext cx="569501" cy="29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7%</a:t>
              </a:r>
              <a:endParaRPr lang="en-ZA" sz="3600" b="1" dirty="0">
                <a:solidFill>
                  <a:schemeClr val="tx1"/>
                </a:solidFill>
              </a:endParaRPr>
            </a:p>
          </p:txBody>
        </p:sp>
        <p:sp>
          <p:nvSpPr>
            <p:cNvPr id="6" name="Rectangle 5"/>
            <p:cNvSpPr/>
            <p:nvPr/>
          </p:nvSpPr>
          <p:spPr>
            <a:xfrm>
              <a:off x="7854291" y="3797014"/>
              <a:ext cx="695352" cy="29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38%</a:t>
              </a:r>
              <a:endParaRPr lang="en-ZA" sz="3600" b="1" dirty="0">
                <a:solidFill>
                  <a:schemeClr val="tx1"/>
                </a:solidFill>
              </a:endParaRPr>
            </a:p>
          </p:txBody>
        </p:sp>
        <p:sp>
          <p:nvSpPr>
            <p:cNvPr id="7" name="Rectangle 6"/>
            <p:cNvSpPr/>
            <p:nvPr/>
          </p:nvSpPr>
          <p:spPr>
            <a:xfrm>
              <a:off x="9529184" y="3797014"/>
              <a:ext cx="632062" cy="29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55%</a:t>
              </a:r>
              <a:endParaRPr lang="en-ZA" sz="3600" b="1" dirty="0">
                <a:solidFill>
                  <a:schemeClr val="tx1"/>
                </a:solidFill>
              </a:endParaRPr>
            </a:p>
          </p:txBody>
        </p:sp>
      </p:grpSp>
      <p:sp>
        <p:nvSpPr>
          <p:cNvPr id="13" name="TextBox 12"/>
          <p:cNvSpPr txBox="1"/>
          <p:nvPr/>
        </p:nvSpPr>
        <p:spPr>
          <a:xfrm>
            <a:off x="552978" y="1617600"/>
            <a:ext cx="7683691" cy="5047536"/>
          </a:xfrm>
          <a:prstGeom prst="rect">
            <a:avLst/>
          </a:prstGeom>
          <a:noFill/>
        </p:spPr>
        <p:txBody>
          <a:bodyPr wrap="square" rtlCol="0">
            <a:spAutoFit/>
          </a:bodyPr>
          <a:lstStyle/>
          <a:p>
            <a:r>
              <a:rPr lang="en-ZA" sz="2400" dirty="0" smtClean="0"/>
              <a:t>The three basic levels of communication</a:t>
            </a:r>
          </a:p>
          <a:p>
            <a:pPr marL="285750" indent="-285750">
              <a:buFont typeface="Arial" panose="020B0604020202020204" pitchFamily="34" charset="0"/>
              <a:buChar char="•"/>
            </a:pPr>
            <a:r>
              <a:rPr lang="en-ZA" sz="2400" b="1" dirty="0" smtClean="0">
                <a:solidFill>
                  <a:srgbClr val="FFFF00"/>
                </a:solidFill>
                <a:effectLst>
                  <a:outerShdw blurRad="38100" dist="38100" dir="2700000" algn="tl">
                    <a:srgbClr val="000000">
                      <a:alpha val="43137"/>
                    </a:srgbClr>
                  </a:outerShdw>
                </a:effectLst>
              </a:rPr>
              <a:t>Vocabulary</a:t>
            </a:r>
          </a:p>
          <a:p>
            <a:pPr marL="285750" indent="-285750">
              <a:buFont typeface="Arial" panose="020B0604020202020204" pitchFamily="34" charset="0"/>
              <a:buChar char="•"/>
            </a:pPr>
            <a:r>
              <a:rPr lang="en-ZA" sz="2400" b="1" dirty="0" smtClean="0">
                <a:solidFill>
                  <a:srgbClr val="FF0000"/>
                </a:solidFill>
                <a:effectLst>
                  <a:outerShdw blurRad="38100" dist="38100" dir="2700000" algn="tl">
                    <a:srgbClr val="000000">
                      <a:alpha val="43137"/>
                    </a:srgbClr>
                  </a:outerShdw>
                </a:effectLst>
              </a:rPr>
              <a:t>Tone of voice</a:t>
            </a:r>
          </a:p>
          <a:p>
            <a:pPr marL="285750" indent="-285750">
              <a:buFont typeface="Arial" panose="020B0604020202020204" pitchFamily="34" charset="0"/>
              <a:buChar char="•"/>
            </a:pPr>
            <a:r>
              <a:rPr lang="en-ZA" sz="2400" b="1" dirty="0" smtClean="0">
                <a:solidFill>
                  <a:srgbClr val="00B0F0"/>
                </a:solidFill>
                <a:effectLst>
                  <a:outerShdw blurRad="38100" dist="38100" dir="2700000" algn="tl">
                    <a:srgbClr val="000000">
                      <a:alpha val="43137"/>
                    </a:srgbClr>
                  </a:outerShdw>
                </a:effectLst>
              </a:rPr>
              <a:t>Non-verbal behaviour</a:t>
            </a:r>
          </a:p>
          <a:p>
            <a:endParaRPr lang="en-ZA" sz="800" dirty="0"/>
          </a:p>
          <a:p>
            <a:r>
              <a:rPr lang="en-ZA" sz="2400" dirty="0" smtClean="0"/>
              <a:t>Meaning is conveyed in the following ways:</a:t>
            </a:r>
            <a:endParaRPr lang="en-ZA" sz="2400" dirty="0"/>
          </a:p>
          <a:p>
            <a:pPr marL="285750" indent="-285750">
              <a:buFont typeface="Arial" panose="020B0604020202020204" pitchFamily="34" charset="0"/>
              <a:buChar char="•"/>
            </a:pPr>
            <a:r>
              <a:rPr lang="en-ZA" sz="2400" b="1" dirty="0" smtClean="0">
                <a:solidFill>
                  <a:srgbClr val="FFFF00"/>
                </a:solidFill>
                <a:effectLst>
                  <a:outerShdw blurRad="38100" dist="38100" dir="2700000" algn="tl">
                    <a:srgbClr val="000000">
                      <a:alpha val="43137"/>
                    </a:srgbClr>
                  </a:outerShdw>
                </a:effectLst>
              </a:rPr>
              <a:t>7% </a:t>
            </a:r>
            <a:r>
              <a:rPr lang="en-ZA" sz="2400" dirty="0" smtClean="0"/>
              <a:t>through the words spoken</a:t>
            </a:r>
          </a:p>
          <a:p>
            <a:pPr marL="285750" indent="-285750">
              <a:buFont typeface="Arial" panose="020B0604020202020204" pitchFamily="34" charset="0"/>
              <a:buChar char="•"/>
            </a:pPr>
            <a:r>
              <a:rPr lang="en-ZA" sz="2400" b="1" dirty="0" smtClean="0">
                <a:solidFill>
                  <a:srgbClr val="00B0F0"/>
                </a:solidFill>
                <a:effectLst>
                  <a:outerShdw blurRad="38100" dist="38100" dir="2700000" algn="tl">
                    <a:srgbClr val="000000">
                      <a:alpha val="43137"/>
                    </a:srgbClr>
                  </a:outerShdw>
                </a:effectLst>
              </a:rPr>
              <a:t>55% </a:t>
            </a:r>
            <a:r>
              <a:rPr lang="en-ZA" sz="2400" dirty="0" smtClean="0"/>
              <a:t>via body language and non-verbal behaviours</a:t>
            </a:r>
          </a:p>
          <a:p>
            <a:pPr marL="285750" indent="-285750">
              <a:buFont typeface="Arial" panose="020B0604020202020204" pitchFamily="34" charset="0"/>
              <a:buChar char="•"/>
            </a:pPr>
            <a:r>
              <a:rPr lang="en-ZA" sz="2400" b="1" dirty="0" smtClean="0">
                <a:solidFill>
                  <a:srgbClr val="FF0000"/>
                </a:solidFill>
                <a:effectLst>
                  <a:outerShdw blurRad="38100" dist="38100" dir="2700000" algn="tl">
                    <a:srgbClr val="000000">
                      <a:alpha val="43137"/>
                    </a:srgbClr>
                  </a:outerShdw>
                </a:effectLst>
              </a:rPr>
              <a:t>38% </a:t>
            </a:r>
            <a:r>
              <a:rPr lang="en-ZA" sz="2400" dirty="0" smtClean="0"/>
              <a:t>through paralinguistics i.e. the volume and tone of voice</a:t>
            </a:r>
          </a:p>
          <a:p>
            <a:endParaRPr lang="en-ZA" sz="800" dirty="0"/>
          </a:p>
          <a:p>
            <a:r>
              <a:rPr lang="en-ZA" sz="2400" dirty="0" smtClean="0"/>
              <a:t>All the above have a significant impact:</a:t>
            </a:r>
          </a:p>
          <a:p>
            <a:pPr marL="342900" indent="-342900">
              <a:buFont typeface="Arial" panose="020B0604020202020204" pitchFamily="34" charset="0"/>
              <a:buChar char="•"/>
            </a:pPr>
            <a:r>
              <a:rPr lang="en-ZA" sz="2400" dirty="0" smtClean="0"/>
              <a:t>on the messages we share with one another</a:t>
            </a:r>
          </a:p>
          <a:p>
            <a:pPr marL="342900" indent="-342900">
              <a:buFont typeface="Arial" panose="020B0604020202020204" pitchFamily="34" charset="0"/>
              <a:buChar char="•"/>
            </a:pPr>
            <a:r>
              <a:rPr lang="en-ZA" sz="2400" dirty="0" smtClean="0"/>
              <a:t>what understanding we are left with</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6503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utismtopics.org/t5%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93" y="103031"/>
            <a:ext cx="8549455" cy="6583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3747" y="5301117"/>
            <a:ext cx="4668253" cy="1384995"/>
          </a:xfrm>
          <a:prstGeom prst="rect">
            <a:avLst/>
          </a:prstGeom>
          <a:noFill/>
        </p:spPr>
        <p:txBody>
          <a:bodyPr wrap="square" rtlCol="0">
            <a:spAutoFit/>
          </a:bodyPr>
          <a:lstStyle/>
          <a:p>
            <a:r>
              <a:rPr lang="en-ZA" sz="2800" dirty="0" smtClean="0"/>
              <a:t>Some of the challenges many Autistic adults may experience during social interaction.</a:t>
            </a:r>
            <a:endParaRPr lang="en-GB" sz="2800" dirty="0"/>
          </a:p>
        </p:txBody>
      </p:sp>
    </p:spTree>
    <p:extLst>
      <p:ext uri="{BB962C8B-B14F-4D97-AF65-F5344CB8AC3E}">
        <p14:creationId xmlns:p14="http://schemas.microsoft.com/office/powerpoint/2010/main" val="732431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5593" y="727080"/>
            <a:ext cx="1000543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Autism and Social Communication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p:cNvSpPr txBox="1"/>
          <p:nvPr/>
        </p:nvSpPr>
        <p:spPr>
          <a:xfrm>
            <a:off x="1075129" y="2155713"/>
            <a:ext cx="9785896" cy="3262432"/>
          </a:xfrm>
          <a:prstGeom prst="rect">
            <a:avLst/>
          </a:prstGeom>
          <a:noFill/>
        </p:spPr>
        <p:txBody>
          <a:bodyPr wrap="square" rtlCol="0">
            <a:spAutoFit/>
          </a:bodyPr>
          <a:lstStyle/>
          <a:p>
            <a:endParaRPr lang="en-ZA" sz="800" dirty="0" smtClean="0"/>
          </a:p>
          <a:p>
            <a:r>
              <a:rPr lang="en-GB" sz="2400" i="1" dirty="0" smtClean="0"/>
              <a:t>          </a:t>
            </a:r>
            <a:r>
              <a:rPr lang="en-GB" sz="2800" i="1" dirty="0" smtClean="0"/>
              <a:t>‘The </a:t>
            </a:r>
            <a:r>
              <a:rPr lang="en-GB" sz="2800" i="1" dirty="0"/>
              <a:t>latest thinking acknowledges that language is an </a:t>
            </a:r>
            <a:endParaRPr lang="en-GB" sz="2800" i="1" dirty="0" smtClean="0"/>
          </a:p>
          <a:p>
            <a:r>
              <a:rPr lang="en-GB" sz="2800" i="1" dirty="0"/>
              <a:t> </a:t>
            </a:r>
            <a:r>
              <a:rPr lang="en-GB" sz="2800" i="1" dirty="0" smtClean="0"/>
              <a:t>         integral </a:t>
            </a:r>
            <a:r>
              <a:rPr lang="en-GB" sz="2800" i="1" dirty="0"/>
              <a:t>part of </a:t>
            </a:r>
            <a:r>
              <a:rPr lang="en-GB" sz="2800" i="1" dirty="0" smtClean="0"/>
              <a:t>social communication</a:t>
            </a:r>
            <a:r>
              <a:rPr lang="en-GB" sz="2800" i="1" dirty="0"/>
              <a:t>, and that </a:t>
            </a:r>
            <a:r>
              <a:rPr lang="en-GB" sz="2800" i="1" dirty="0" smtClean="0"/>
              <a:t>social </a:t>
            </a:r>
          </a:p>
          <a:p>
            <a:r>
              <a:rPr lang="en-GB" sz="2800" i="1" dirty="0"/>
              <a:t> </a:t>
            </a:r>
            <a:r>
              <a:rPr lang="en-GB" sz="2800" i="1" dirty="0" smtClean="0"/>
              <a:t>         communication </a:t>
            </a:r>
            <a:r>
              <a:rPr lang="en-GB" sz="2800" i="1" dirty="0"/>
              <a:t>as a </a:t>
            </a:r>
            <a:r>
              <a:rPr lang="en-GB" sz="2800" i="1" dirty="0" smtClean="0"/>
              <a:t>whole, </a:t>
            </a:r>
            <a:r>
              <a:rPr lang="en-GB" sz="2800" i="1" dirty="0"/>
              <a:t>is a persistent </a:t>
            </a:r>
            <a:r>
              <a:rPr lang="en-GB" sz="2800" i="1" dirty="0" smtClean="0"/>
              <a:t>difficulty for </a:t>
            </a:r>
          </a:p>
          <a:p>
            <a:r>
              <a:rPr lang="en-GB" sz="2800" i="1" dirty="0"/>
              <a:t> </a:t>
            </a:r>
            <a:r>
              <a:rPr lang="en-GB" sz="2800" i="1" dirty="0" smtClean="0"/>
              <a:t>         many Autistic people.’</a:t>
            </a:r>
          </a:p>
          <a:p>
            <a:pPr algn="r"/>
            <a:r>
              <a:rPr lang="en-GB" sz="2800" i="1" dirty="0" smtClean="0"/>
              <a:t>                                                   </a:t>
            </a:r>
            <a:r>
              <a:rPr lang="en-ZA" sz="1600" i="1" dirty="0" smtClean="0"/>
              <a:t>Lydia </a:t>
            </a:r>
            <a:r>
              <a:rPr lang="en-ZA" sz="1600" i="1" dirty="0" err="1" smtClean="0"/>
              <a:t>Denworth</a:t>
            </a:r>
            <a:endParaRPr lang="en-ZA" sz="1600" i="1" dirty="0" smtClean="0"/>
          </a:p>
          <a:p>
            <a:pPr algn="r"/>
            <a:r>
              <a:rPr lang="en-GB" sz="1600" dirty="0"/>
              <a:t>S</a:t>
            </a:r>
            <a:r>
              <a:rPr lang="en-GB" sz="1600" dirty="0" smtClean="0"/>
              <a:t>cience journalist, author and speaker</a:t>
            </a:r>
            <a:endParaRPr lang="en-ZA" sz="1600" i="1" dirty="0"/>
          </a:p>
          <a:p>
            <a:endParaRPr lang="en-GB" sz="2400" i="1" dirty="0" smtClean="0"/>
          </a:p>
          <a:p>
            <a:r>
              <a:rPr lang="en-ZA" i="1" dirty="0" smtClean="0"/>
              <a:t>                                                                                                                           </a:t>
            </a:r>
            <a:endParaRPr lang="en-ZA" i="1" dirty="0"/>
          </a:p>
        </p:txBody>
      </p:sp>
    </p:spTree>
    <p:extLst>
      <p:ext uri="{BB962C8B-B14F-4D97-AF65-F5344CB8AC3E}">
        <p14:creationId xmlns:p14="http://schemas.microsoft.com/office/powerpoint/2010/main" val="80109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9C1218DD93D47BF3445AE321C4C6E" ma:contentTypeVersion="10" ma:contentTypeDescription="Create a new document." ma:contentTypeScope="" ma:versionID="a470367d08abcda47bc563d5aa398ffa">
  <xsd:schema xmlns:xsd="http://www.w3.org/2001/XMLSchema" xmlns:xs="http://www.w3.org/2001/XMLSchema" xmlns:p="http://schemas.microsoft.com/office/2006/metadata/properties" xmlns:ns2="2fa0e45d-7aaf-4b91-ac37-34070b1c6d48" targetNamespace="http://schemas.microsoft.com/office/2006/metadata/properties" ma:root="true" ma:fieldsID="5b80c478280c377c3fd299365d8f60a7" ns2:_="">
    <xsd:import namespace="2fa0e45d-7aaf-4b91-ac37-34070b1c6d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0e45d-7aaf-4b91-ac37-34070b1c6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11A640-BF64-4ECC-9821-C03F4F3CCDF5}"/>
</file>

<file path=customXml/itemProps2.xml><?xml version="1.0" encoding="utf-8"?>
<ds:datastoreItem xmlns:ds="http://schemas.openxmlformats.org/officeDocument/2006/customXml" ds:itemID="{60DF256E-AB2F-4143-8BEB-E9CA56BF209F}"/>
</file>

<file path=customXml/itemProps3.xml><?xml version="1.0" encoding="utf-8"?>
<ds:datastoreItem xmlns:ds="http://schemas.openxmlformats.org/officeDocument/2006/customXml" ds:itemID="{9C15D6AF-5336-4396-BAF5-5B0603C53EF0}"/>
</file>

<file path=docProps/app.xml><?xml version="1.0" encoding="utf-8"?>
<Properties xmlns="http://schemas.openxmlformats.org/officeDocument/2006/extended-properties" xmlns:vt="http://schemas.openxmlformats.org/officeDocument/2006/docPropsVTypes">
  <TotalTime>171</TotalTime>
  <Words>1181</Words>
  <Application>Microsoft Office PowerPoint</Application>
  <PresentationFormat>Widescreen</PresentationFormat>
  <Paragraphs>201</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Comic Sans MS</vt:lpstr>
      <vt:lpstr>Corbel</vt:lpstr>
      <vt:lpstr>Lato</vt:lpstr>
      <vt:lpstr>Proxima Nova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do not lack empathy as people know it.  We lack cognitive empathy (shallow empathy).  That is, the ability to predict other's thoughts and intentions, including the ability to read between the lines during communication.  We have plenty of affective empathy (deep empathy), which is the ability to share another person's feelings with them.  We have plenty of compassionate empathy (deep empathy) , which is the desire to help others (though we may not always know how).  Many of us have too much affective and compassionate empathy which can be overwhelming for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57 Albion Road, Edinburgh EH7 5QY        Tel: 0131 475 2416        Email: info@pasda.org.uk        Website: www.pasda.org.uk          Scottish Charity Number: SC042678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Barratt</dc:creator>
  <cp:lastModifiedBy>Chris Griffiths</cp:lastModifiedBy>
  <cp:revision>14</cp:revision>
  <dcterms:created xsi:type="dcterms:W3CDTF">2020-07-27T07:33:13Z</dcterms:created>
  <dcterms:modified xsi:type="dcterms:W3CDTF">2020-10-21T09:39:06Z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0x010100FA79C1218DD93D47BF3445AE321C4C6E</vt:lpwstr>
  </property>
</Properties>
</file>