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7" r:id="rId3"/>
    <p:sldId id="279" r:id="rId4"/>
    <p:sldId id="300" r:id="rId5"/>
    <p:sldId id="317" r:id="rId6"/>
    <p:sldId id="312" r:id="rId7"/>
    <p:sldId id="313" r:id="rId8"/>
    <p:sldId id="288" r:id="rId9"/>
    <p:sldId id="301" r:id="rId10"/>
    <p:sldId id="307" r:id="rId11"/>
    <p:sldId id="314" r:id="rId12"/>
    <p:sldId id="315" r:id="rId13"/>
    <p:sldId id="285" r:id="rId14"/>
    <p:sldId id="321" r:id="rId15"/>
    <p:sldId id="286" r:id="rId16"/>
    <p:sldId id="290" r:id="rId17"/>
    <p:sldId id="319" r:id="rId18"/>
    <p:sldId id="320" r:id="rId19"/>
    <p:sldId id="289" r:id="rId20"/>
    <p:sldId id="324" r:id="rId21"/>
    <p:sldId id="323" r:id="rId22"/>
    <p:sldId id="326" r:id="rId23"/>
    <p:sldId id="287"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0F"/>
    <a:srgbClr val="78B5B8"/>
    <a:srgbClr val="CC99FF"/>
    <a:srgbClr val="379F84"/>
    <a:srgbClr val="71BF8F"/>
    <a:srgbClr val="2F8150"/>
    <a:srgbClr val="3E7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F0220E-D030-4190-8BB9-9D747E06CA87}" type="datetimeFigureOut">
              <a:rPr lang="en-ZA" smtClean="0"/>
              <a:t>2020/10/21</a:t>
            </a:fld>
            <a:endParaRPr lang="en-ZA"/>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40" tIns="45720" rIns="91440" bIns="45720" rtlCol="0" anchor="b"/>
          <a:lstStyle>
            <a:lvl1pPr algn="r">
              <a:defRPr sz="1200"/>
            </a:lvl1pPr>
          </a:lstStyle>
          <a:p>
            <a:fld id="{F0D229C9-5191-43FC-AA05-B2CF9645EA16}" type="slidenum">
              <a:rPr lang="en-ZA" smtClean="0"/>
              <a:t>‹#›</a:t>
            </a:fld>
            <a:endParaRPr lang="en-ZA"/>
          </a:p>
        </p:txBody>
      </p:sp>
    </p:spTree>
    <p:extLst>
      <p:ext uri="{BB962C8B-B14F-4D97-AF65-F5344CB8AC3E}">
        <p14:creationId xmlns:p14="http://schemas.microsoft.com/office/powerpoint/2010/main" val="124893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AB2E7-1E5C-422F-8C4C-E4ACF8B692C1}"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5730864D-8ED3-45B8-9CAE-1E49F1E2AB44}" type="slidenum">
              <a:rPr lang="en-GB" smtClean="0"/>
              <a:t>‹#›</a:t>
            </a:fld>
            <a:endParaRPr lang="en-GB"/>
          </a:p>
        </p:txBody>
      </p:sp>
    </p:spTree>
    <p:extLst>
      <p:ext uri="{BB962C8B-B14F-4D97-AF65-F5344CB8AC3E}">
        <p14:creationId xmlns:p14="http://schemas.microsoft.com/office/powerpoint/2010/main" val="287202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remember from the video shared earlier, some of the strategies employed by </a:t>
            </a:r>
            <a:r>
              <a:rPr lang="en-GB" dirty="0" err="1" smtClean="0"/>
              <a:t>PDAers</a:t>
            </a:r>
            <a:r>
              <a:rPr lang="en-GB" dirty="0" smtClean="0"/>
              <a:t> to avoid demands.</a:t>
            </a:r>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3</a:t>
            </a:fld>
            <a:endParaRPr lang="en-GB"/>
          </a:p>
        </p:txBody>
      </p:sp>
    </p:spTree>
    <p:extLst>
      <p:ext uri="{BB962C8B-B14F-4D97-AF65-F5344CB8AC3E}">
        <p14:creationId xmlns:p14="http://schemas.microsoft.com/office/powerpoint/2010/main" val="290457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30864D-8ED3-45B8-9CAE-1E49F1E2AB44}" type="slidenum">
              <a:rPr lang="en-GB" smtClean="0"/>
              <a:t>4</a:t>
            </a:fld>
            <a:endParaRPr lang="en-GB"/>
          </a:p>
        </p:txBody>
      </p:sp>
    </p:spTree>
    <p:extLst>
      <p:ext uri="{BB962C8B-B14F-4D97-AF65-F5344CB8AC3E}">
        <p14:creationId xmlns:p14="http://schemas.microsoft.com/office/powerpoint/2010/main" val="218008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Viewing PDA in this way,</a:t>
            </a:r>
            <a:r>
              <a:rPr lang="en-GB" baseline="0" dirty="0" smtClean="0"/>
              <a:t> does not mean that PDA is caused by trauma, PDA is a profile of behaviour that presents as part of an ASD.</a:t>
            </a:r>
          </a:p>
          <a:p>
            <a:r>
              <a:rPr lang="en-GB" baseline="0" dirty="0" smtClean="0"/>
              <a:t>What it does mean however, is that we are then able to respond with the essential calm and gentleness that is required to hold a safe space for the individual with PDA to return to rather than join them in their triggered space; their </a:t>
            </a:r>
            <a:r>
              <a:rPr lang="en-GB" baseline="0" dirty="0" err="1" smtClean="0"/>
              <a:t>neuroception</a:t>
            </a:r>
            <a:r>
              <a:rPr lang="en-GB" baseline="0" dirty="0" smtClean="0"/>
              <a:t> of threat.</a:t>
            </a:r>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6</a:t>
            </a:fld>
            <a:endParaRPr lang="en-GB"/>
          </a:p>
        </p:txBody>
      </p:sp>
    </p:spTree>
    <p:extLst>
      <p:ext uri="{BB962C8B-B14F-4D97-AF65-F5344CB8AC3E}">
        <p14:creationId xmlns:p14="http://schemas.microsoft.com/office/powerpoint/2010/main" val="345200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7</a:t>
            </a:fld>
            <a:endParaRPr lang="en-GB"/>
          </a:p>
        </p:txBody>
      </p:sp>
    </p:spTree>
    <p:extLst>
      <p:ext uri="{BB962C8B-B14F-4D97-AF65-F5344CB8AC3E}">
        <p14:creationId xmlns:p14="http://schemas.microsoft.com/office/powerpoint/2010/main" val="240571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8</a:t>
            </a:fld>
            <a:endParaRPr lang="en-GB"/>
          </a:p>
        </p:txBody>
      </p:sp>
    </p:spTree>
    <p:extLst>
      <p:ext uri="{BB962C8B-B14F-4D97-AF65-F5344CB8AC3E}">
        <p14:creationId xmlns:p14="http://schemas.microsoft.com/office/powerpoint/2010/main" val="414518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11</a:t>
            </a:fld>
            <a:endParaRPr lang="en-GB"/>
          </a:p>
        </p:txBody>
      </p:sp>
    </p:spTree>
    <p:extLst>
      <p:ext uri="{BB962C8B-B14F-4D97-AF65-F5344CB8AC3E}">
        <p14:creationId xmlns:p14="http://schemas.microsoft.com/office/powerpoint/2010/main" val="216194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13</a:t>
            </a:fld>
            <a:endParaRPr lang="en-GB"/>
          </a:p>
        </p:txBody>
      </p:sp>
    </p:spTree>
    <p:extLst>
      <p:ext uri="{BB962C8B-B14F-4D97-AF65-F5344CB8AC3E}">
        <p14:creationId xmlns:p14="http://schemas.microsoft.com/office/powerpoint/2010/main" val="251455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relationship based on collaboration and respect, is more likely to build trust and reduce less desirable behaviours</a:t>
            </a:r>
          </a:p>
          <a:p>
            <a:r>
              <a:rPr lang="en-GB" dirty="0" smtClean="0"/>
              <a:t>Remember the iceberg analogy, the behaviour you see (the tip of the iceberg) is underpinned by a culmination of difficulties hidden beneath the surface.  All behaviour is communication.</a:t>
            </a:r>
            <a:r>
              <a:rPr lang="en-GB" baseline="0" dirty="0" smtClean="0"/>
              <a:t>  Therefore ask yourself: ‘What is my adult </a:t>
            </a:r>
            <a:r>
              <a:rPr lang="en-GB" baseline="0" dirty="0" err="1" smtClean="0"/>
              <a:t>PDAer</a:t>
            </a:r>
            <a:r>
              <a:rPr lang="en-GB" baseline="0" dirty="0" smtClean="0"/>
              <a:t> saying through his behaviour?</a:t>
            </a:r>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15</a:t>
            </a:fld>
            <a:endParaRPr lang="en-GB"/>
          </a:p>
        </p:txBody>
      </p:sp>
    </p:spTree>
    <p:extLst>
      <p:ext uri="{BB962C8B-B14F-4D97-AF65-F5344CB8AC3E}">
        <p14:creationId xmlns:p14="http://schemas.microsoft.com/office/powerpoint/2010/main" val="1013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0864D-8ED3-45B8-9CAE-1E49F1E2AB44}" type="slidenum">
              <a:rPr lang="en-GB" smtClean="0"/>
              <a:t>23</a:t>
            </a:fld>
            <a:endParaRPr lang="en-GB"/>
          </a:p>
        </p:txBody>
      </p:sp>
    </p:spTree>
    <p:extLst>
      <p:ext uri="{BB962C8B-B14F-4D97-AF65-F5344CB8AC3E}">
        <p14:creationId xmlns:p14="http://schemas.microsoft.com/office/powerpoint/2010/main" val="372033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18ED3E-A0B7-413F-8B77-0D54FD1450DF}"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37554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8ED3E-A0B7-413F-8B77-0D54FD1450DF}"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30053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8ED3E-A0B7-413F-8B77-0D54FD1450DF}"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84533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8ED3E-A0B7-413F-8B77-0D54FD1450DF}"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105665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18ED3E-A0B7-413F-8B77-0D54FD1450DF}"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322342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18ED3E-A0B7-413F-8B77-0D54FD1450DF}"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215755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18ED3E-A0B7-413F-8B77-0D54FD1450DF}" type="datetimeFigureOut">
              <a:rPr lang="en-GB" smtClean="0"/>
              <a:t>21/10/2020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182615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18ED3E-A0B7-413F-8B77-0D54FD1450DF}" type="datetimeFigureOut">
              <a:rPr lang="en-GB" smtClean="0"/>
              <a:t>21/10/2020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386337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8ED3E-A0B7-413F-8B77-0D54FD1450DF}" type="datetimeFigureOut">
              <a:rPr lang="en-GB" smtClean="0"/>
              <a:t>21/10/2020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363622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8ED3E-A0B7-413F-8B77-0D54FD1450DF}"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84072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8ED3E-A0B7-413F-8B77-0D54FD1450DF}"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B0ED2B-829E-47C3-9818-E955B8D2508E}" type="slidenum">
              <a:rPr lang="en-GB" smtClean="0"/>
              <a:t>‹#›</a:t>
            </a:fld>
            <a:endParaRPr lang="en-GB"/>
          </a:p>
        </p:txBody>
      </p:sp>
    </p:spTree>
    <p:extLst>
      <p:ext uri="{BB962C8B-B14F-4D97-AF65-F5344CB8AC3E}">
        <p14:creationId xmlns:p14="http://schemas.microsoft.com/office/powerpoint/2010/main" val="193510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8ED3E-A0B7-413F-8B77-0D54FD1450DF}" type="datetimeFigureOut">
              <a:rPr lang="en-GB" smtClean="0"/>
              <a:t>21/10/2020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0ED2B-829E-47C3-9818-E955B8D2508E}" type="slidenum">
              <a:rPr lang="en-GB" smtClean="0"/>
              <a:t>‹#›</a:t>
            </a:fld>
            <a:endParaRPr lang="en-GB"/>
          </a:p>
        </p:txBody>
      </p:sp>
    </p:spTree>
    <p:extLst>
      <p:ext uri="{BB962C8B-B14F-4D97-AF65-F5344CB8AC3E}">
        <p14:creationId xmlns:p14="http://schemas.microsoft.com/office/powerpoint/2010/main" val="364947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dasociety.org.uk/life-with-pda-menu/adult-life-landing/adult-life-by-pdaers-land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emyselfandpda.com/"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pdasociety.org.uk/life-with-pda-menu/adult-life-landing/self-help-coping-strategies-and-therapies-for-adult-pdaers/" TargetMode="Externa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Dt7QgfQYO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notesonpda.wordpress.com/2019/05/16/a-z-of-pda-strategies/"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offspring.lifehacker.com/create-a-noticing-wall-for-your-kid-1834930062#:~:text=If%20you're%20creating%20a,And%20sometimes%2C%20poems%20about%20farts."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dasociety.org.uk/resources/extreme-demand-avoidance-questionnair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pathologicaldemandavoidanceaprofileofautism.com/2020/04/24/pda-and-languag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PDAsupportPage/" TargetMode="External"/><Relationship Id="rId13"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hyperlink" Target="https://www.facebook.com/JuliaDauntPDA/" TargetMode="External"/><Relationship Id="rId12" Type="http://schemas.openxmlformats.org/officeDocument/2006/relationships/hyperlink" Target="https://www.autism.org.uk/about/what-is/pda.asp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https://www.pdasociety.org.uk/adult-life" TargetMode="External"/><Relationship Id="rId5" Type="http://schemas.openxmlformats.org/officeDocument/2006/relationships/image" Target="../media/image27.jpeg"/><Relationship Id="rId10" Type="http://schemas.openxmlformats.org/officeDocument/2006/relationships/hyperlink" Target="https://www.facebook.com/groups/416598812283015/" TargetMode="External"/><Relationship Id="rId4" Type="http://schemas.openxmlformats.org/officeDocument/2006/relationships/image" Target="../media/image26.jpeg"/><Relationship Id="rId9" Type="http://schemas.openxmlformats.org/officeDocument/2006/relationships/hyperlink" Target="https://www.facebook.com/groups/AdultPDASupportNetwork/" TargetMode="External"/><Relationship Id="rId14" Type="http://schemas.openxmlformats.org/officeDocument/2006/relationships/hyperlink" Target="http://www.sallycatpda.co.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asda.org.uk/"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justgiving.com/pasdauk" TargetMode="External"/><Relationship Id="rId4" Type="http://schemas.openxmlformats.org/officeDocument/2006/relationships/hyperlink" Target="https://www.pasda.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dasociety.org.uk/resources/julias-sto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9exqlS1gsS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raelenedundon.com/supporting-children-with-pda-using-play-and-trauma-informed-practice/" TargetMode="External"/><Relationship Id="rId4" Type="http://schemas.openxmlformats.org/officeDocument/2006/relationships/hyperlink" Target="https://pathologicaldemandavoidanceaprofileofautism.com/2019/06/25/pda-neuroception-the-five-f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pdasociety.org.uk/wp-content/uploads/2019/08/BeingMisunderstood.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0" y="-12333"/>
            <a:ext cx="12192000" cy="6796454"/>
          </a:xfrm>
          <a:prstGeom prst="rect">
            <a:avLst/>
          </a:prstGeom>
          <a:ln>
            <a:noFill/>
          </a:ln>
          <a:effectLst>
            <a:softEdge rad="112500"/>
          </a:effectLst>
        </p:spPr>
      </p:pic>
      <p:sp>
        <p:nvSpPr>
          <p:cNvPr id="6" name="Rectangle 5"/>
          <p:cNvSpPr/>
          <p:nvPr/>
        </p:nvSpPr>
        <p:spPr>
          <a:xfrm>
            <a:off x="2291718" y="549450"/>
            <a:ext cx="7960257" cy="4524315"/>
          </a:xfrm>
          <a:prstGeom prst="rect">
            <a:avLst/>
          </a:prstGeom>
          <a:noFill/>
        </p:spPr>
        <p:txBody>
          <a:bodyPr wrap="none" lIns="91440" tIns="45720" rIns="91440" bIns="45720">
            <a:spAutoFit/>
          </a:bodyPr>
          <a:lstStyle/>
          <a:p>
            <a:pPr algn="ctr"/>
            <a:r>
              <a:rPr lang="en-US" sz="9600" b="1"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rPr>
              <a:t>Pathological </a:t>
            </a:r>
          </a:p>
          <a:p>
            <a:pPr algn="ctr"/>
            <a:r>
              <a:rPr lang="en-US" sz="9600" b="1"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rPr>
              <a:t>Demand </a:t>
            </a:r>
          </a:p>
          <a:p>
            <a:pPr algn="ctr"/>
            <a:r>
              <a:rPr lang="en-US" sz="9600" b="1"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rPr>
              <a:t>Avoidance</a:t>
            </a:r>
            <a:endPar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7" name="TextBox 6"/>
          <p:cNvSpPr txBox="1"/>
          <p:nvPr/>
        </p:nvSpPr>
        <p:spPr>
          <a:xfrm>
            <a:off x="8434659" y="5745104"/>
            <a:ext cx="3782096" cy="923330"/>
          </a:xfrm>
          <a:prstGeom prst="rect">
            <a:avLst/>
          </a:prstGeom>
          <a:noFill/>
        </p:spPr>
        <p:txBody>
          <a:bodyPr wrap="square" rtlCol="0">
            <a:spAutoFit/>
          </a:bodyPr>
          <a:lstStyle/>
          <a:p>
            <a:r>
              <a:rPr lang="en-GB" dirty="0" smtClean="0">
                <a:solidFill>
                  <a:schemeClr val="bg1">
                    <a:lumMod val="95000"/>
                  </a:schemeClr>
                </a:solidFill>
              </a:rPr>
              <a:t>Sarah Barratt</a:t>
            </a:r>
          </a:p>
          <a:p>
            <a:r>
              <a:rPr lang="en-GB" dirty="0" smtClean="0">
                <a:solidFill>
                  <a:schemeClr val="bg1">
                    <a:lumMod val="95000"/>
                  </a:schemeClr>
                </a:solidFill>
              </a:rPr>
              <a:t>Educational Psychologist, PASDA</a:t>
            </a:r>
          </a:p>
          <a:p>
            <a:r>
              <a:rPr lang="en-ZA" dirty="0" smtClean="0">
                <a:solidFill>
                  <a:schemeClr val="bg1">
                    <a:lumMod val="95000"/>
                  </a:schemeClr>
                </a:solidFill>
              </a:rPr>
              <a:t>Sarahs_karma@yahoo.co.uk</a:t>
            </a:r>
            <a:endParaRPr lang="en-GB" dirty="0">
              <a:solidFill>
                <a:schemeClr val="bg1">
                  <a:lumMod val="95000"/>
                </a:schemeClr>
              </a:solidFill>
            </a:endParaRPr>
          </a:p>
        </p:txBody>
      </p:sp>
      <p:sp>
        <p:nvSpPr>
          <p:cNvPr id="8" name="TextBox 7"/>
          <p:cNvSpPr txBox="1"/>
          <p:nvPr/>
        </p:nvSpPr>
        <p:spPr>
          <a:xfrm>
            <a:off x="2698408" y="4983086"/>
            <a:ext cx="8046719" cy="646331"/>
          </a:xfrm>
          <a:prstGeom prst="rect">
            <a:avLst/>
          </a:prstGeom>
          <a:noFill/>
        </p:spPr>
        <p:txBody>
          <a:bodyPr wrap="square" rtlCol="0">
            <a:spAutoFit/>
          </a:bodyPr>
          <a:lstStyle/>
          <a:p>
            <a:pPr algn="ctr"/>
            <a:r>
              <a:rPr lang="en-GB" sz="3600" b="1" i="1" dirty="0" smtClean="0">
                <a:solidFill>
                  <a:schemeClr val="bg1">
                    <a:lumMod val="95000"/>
                  </a:schemeClr>
                </a:solidFill>
                <a:effectLst>
                  <a:outerShdw blurRad="38100" dist="38100" dir="2700000" algn="tl">
                    <a:srgbClr val="000000">
                      <a:alpha val="43137"/>
                    </a:srgbClr>
                  </a:outerShdw>
                </a:effectLst>
              </a:rPr>
              <a:t>A misunderstood profile of Autism </a:t>
            </a:r>
            <a:endParaRPr lang="en-GB" sz="3600" b="1" i="1" dirty="0">
              <a:solidFill>
                <a:schemeClr val="bg1">
                  <a:lumMod val="95000"/>
                </a:schemeClr>
              </a:solidFill>
              <a:effectLst>
                <a:outerShdw blurRad="38100" dist="38100" dir="2700000" algn="tl">
                  <a:srgbClr val="000000">
                    <a:alpha val="43137"/>
                  </a:srgbClr>
                </a:outerShdw>
              </a:effectLst>
            </a:endParaRPr>
          </a:p>
        </p:txBody>
      </p:sp>
      <p:sp>
        <p:nvSpPr>
          <p:cNvPr id="9" name="TextBox 8"/>
          <p:cNvSpPr txBox="1"/>
          <p:nvPr/>
        </p:nvSpPr>
        <p:spPr>
          <a:xfrm>
            <a:off x="4984124" y="5605777"/>
            <a:ext cx="2990832" cy="646331"/>
          </a:xfrm>
          <a:prstGeom prst="rect">
            <a:avLst/>
          </a:prstGeom>
          <a:noFill/>
        </p:spPr>
        <p:txBody>
          <a:bodyPr wrap="square" rtlCol="0">
            <a:spAutoFit/>
          </a:bodyPr>
          <a:lstStyle/>
          <a:p>
            <a:pPr algn="ctr"/>
            <a:r>
              <a:rPr lang="en-GB" sz="3600" b="1" dirty="0" smtClean="0">
                <a:solidFill>
                  <a:schemeClr val="bg1">
                    <a:lumMod val="95000"/>
                  </a:schemeClr>
                </a:solidFill>
                <a:effectLst>
                  <a:outerShdw blurRad="38100" dist="38100" dir="2700000" algn="tl">
                    <a:srgbClr val="000000">
                      <a:alpha val="43137"/>
                    </a:srgbClr>
                  </a:outerShdw>
                </a:effectLst>
              </a:rPr>
              <a:t>PART 2</a:t>
            </a:r>
            <a:endParaRPr lang="en-GB" sz="36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19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2075" y="1344444"/>
            <a:ext cx="4751249" cy="461665"/>
          </a:xfrm>
          <a:prstGeom prst="rect">
            <a:avLst/>
          </a:prstGeom>
        </p:spPr>
        <p:txBody>
          <a:bodyPr wrap="square">
            <a:spAutoFit/>
          </a:bodyPr>
          <a:lstStyle/>
          <a:p>
            <a:pPr algn="r"/>
            <a:r>
              <a:rPr lang="en-GB" sz="2400" dirty="0"/>
              <a:t>t</a:t>
            </a:r>
            <a:r>
              <a:rPr lang="en-GB" sz="2400" dirty="0" smtClean="0"/>
              <a:t>o demand avoidance of a PDA kind</a:t>
            </a:r>
          </a:p>
        </p:txBody>
      </p:sp>
      <p:pic>
        <p:nvPicPr>
          <p:cNvPr id="4098" name="Picture 2" descr="Image result for talking"/>
          <p:cNvPicPr>
            <a:picLocks noChangeAspect="1" noChangeArrowheads="1"/>
          </p:cNvPicPr>
          <p:nvPr/>
        </p:nvPicPr>
        <p:blipFill rotWithShape="1">
          <a:blip r:embed="rId2">
            <a:extLst>
              <a:ext uri="{28A0092B-C50C-407E-A947-70E740481C1C}">
                <a14:useLocalDpi xmlns:a14="http://schemas.microsoft.com/office/drawing/2010/main" val="0"/>
              </a:ext>
            </a:extLst>
          </a:blip>
          <a:srcRect r="26672"/>
          <a:stretch/>
        </p:blipFill>
        <p:spPr bwMode="auto">
          <a:xfrm>
            <a:off x="0" y="81025"/>
            <a:ext cx="5041360" cy="473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931126" y="4766059"/>
            <a:ext cx="10981899" cy="1077218"/>
          </a:xfrm>
          <a:prstGeom prst="rect">
            <a:avLst/>
          </a:prstGeom>
        </p:spPr>
        <p:txBody>
          <a:bodyPr wrap="square">
            <a:spAutoFit/>
          </a:bodyPr>
          <a:lstStyle/>
          <a:p>
            <a:pPr marL="457200" indent="-457200">
              <a:buFont typeface="Arial" panose="020B0604020202020204" pitchFamily="34" charset="0"/>
              <a:buChar char="•"/>
            </a:pPr>
            <a:r>
              <a:rPr lang="en-GB" sz="3200" dirty="0"/>
              <a:t>How could you respond in a way that demonstrates your understanding of the demand avoidance at play? </a:t>
            </a:r>
          </a:p>
        </p:txBody>
      </p:sp>
      <p:sp>
        <p:nvSpPr>
          <p:cNvPr id="2" name="Rectangle 1"/>
          <p:cNvSpPr/>
          <p:nvPr/>
        </p:nvSpPr>
        <p:spPr>
          <a:xfrm>
            <a:off x="3913721" y="559614"/>
            <a:ext cx="8133087"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How to respond in a PDA way</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4" name="Rectangle 3"/>
          <p:cNvSpPr/>
          <p:nvPr/>
        </p:nvSpPr>
        <p:spPr>
          <a:xfrm>
            <a:off x="4612103" y="2023318"/>
            <a:ext cx="7710985" cy="2308324"/>
          </a:xfrm>
          <a:prstGeom prst="rect">
            <a:avLst/>
          </a:prstGeom>
        </p:spPr>
        <p:txBody>
          <a:bodyPr wrap="square">
            <a:spAutoFit/>
          </a:bodyPr>
          <a:lstStyle/>
          <a:p>
            <a:pPr marL="457200" indent="-457200">
              <a:buFont typeface="Arial" panose="020B0604020202020204" pitchFamily="34" charset="0"/>
              <a:buChar char="•"/>
            </a:pPr>
            <a:r>
              <a:rPr lang="en-GB" sz="3200" dirty="0" smtClean="0"/>
              <a:t>What is your ‘gut’ response to this situation?</a:t>
            </a:r>
          </a:p>
          <a:p>
            <a:endParaRPr lang="en-GB" sz="800" dirty="0" smtClean="0"/>
          </a:p>
          <a:p>
            <a:pPr marL="457200" indent="-457200">
              <a:buFont typeface="Arial" panose="020B0604020202020204" pitchFamily="34" charset="0"/>
              <a:buChar char="•"/>
            </a:pPr>
            <a:r>
              <a:rPr lang="en-GB" sz="3200" dirty="0" smtClean="0"/>
              <a:t>What do you think is the demand that is being avoided?</a:t>
            </a:r>
          </a:p>
          <a:p>
            <a:endParaRPr lang="en-GB" sz="800" dirty="0" smtClean="0"/>
          </a:p>
        </p:txBody>
      </p:sp>
    </p:spTree>
    <p:extLst>
      <p:ext uri="{BB962C8B-B14F-4D97-AF65-F5344CB8AC3E}">
        <p14:creationId xmlns:p14="http://schemas.microsoft.com/office/powerpoint/2010/main" val="30682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240" y="600164"/>
            <a:ext cx="11682555" cy="5940088"/>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pPr marL="457200" indent="-457200">
              <a:buFont typeface="Arial" panose="020B0604020202020204" pitchFamily="34" charset="0"/>
              <a:buChar char="•"/>
            </a:pPr>
            <a:r>
              <a:rPr lang="en-GB" sz="2600" dirty="0" smtClean="0"/>
              <a:t>‘In some cases parents</a:t>
            </a:r>
            <a:r>
              <a:rPr lang="en-GB" sz="2600" dirty="0"/>
              <a:t>, or the individual themselves, may have only recently discovered PDA while searching for answers to help them understand the difficulties that they may have experienced, either personally or in raising their child. </a:t>
            </a:r>
            <a:endParaRPr lang="en-GB" sz="2600" dirty="0" smtClean="0"/>
          </a:p>
          <a:p>
            <a:pPr marL="457200" indent="-457200">
              <a:buFont typeface="Arial" panose="020B0604020202020204" pitchFamily="34" charset="0"/>
              <a:buChar char="•"/>
            </a:pPr>
            <a:r>
              <a:rPr lang="en-GB" sz="2600" dirty="0" smtClean="0">
                <a:solidFill>
                  <a:srgbClr val="0070C0"/>
                </a:solidFill>
              </a:rPr>
              <a:t>In </a:t>
            </a:r>
            <a:r>
              <a:rPr lang="en-GB" sz="2600" dirty="0">
                <a:solidFill>
                  <a:srgbClr val="0070C0"/>
                </a:solidFill>
              </a:rPr>
              <a:t>such cases it is not uncommon for these adults to have never been identified as having an ASD</a:t>
            </a:r>
            <a:r>
              <a:rPr lang="en-GB" sz="2600" dirty="0" smtClean="0">
                <a:solidFill>
                  <a:srgbClr val="0070C0"/>
                </a:solidFill>
              </a:rPr>
              <a:t>.</a:t>
            </a:r>
            <a:r>
              <a:rPr lang="en-GB" sz="2600" dirty="0"/>
              <a:t/>
            </a:r>
            <a:br>
              <a:rPr lang="en-GB" sz="2600" dirty="0"/>
            </a:br>
            <a:r>
              <a:rPr lang="en-GB" sz="2600" dirty="0"/>
              <a:t>Because of this, </a:t>
            </a:r>
            <a:r>
              <a:rPr lang="en-GB" sz="2600" dirty="0" smtClean="0"/>
              <a:t>it </a:t>
            </a:r>
            <a:r>
              <a:rPr lang="en-GB" sz="2600" dirty="0"/>
              <a:t>is not uncommon for these adults to have gone through life misunderstood and misdiagnosed. </a:t>
            </a:r>
            <a:endParaRPr lang="en-GB" sz="2600" dirty="0" smtClean="0"/>
          </a:p>
          <a:p>
            <a:pPr marL="457200" indent="-457200">
              <a:buFont typeface="Arial" panose="020B0604020202020204" pitchFamily="34" charset="0"/>
              <a:buChar char="•"/>
            </a:pPr>
            <a:r>
              <a:rPr lang="en-GB" sz="2600" dirty="0" smtClean="0">
                <a:solidFill>
                  <a:srgbClr val="0070C0"/>
                </a:solidFill>
              </a:rPr>
              <a:t>This </a:t>
            </a:r>
            <a:r>
              <a:rPr lang="en-GB" sz="2600" dirty="0">
                <a:solidFill>
                  <a:srgbClr val="0070C0"/>
                </a:solidFill>
              </a:rPr>
              <a:t>may sometimes have led to a variety of diagnoses, including mental health disorders and/or conduct or personality disorders. </a:t>
            </a:r>
            <a:endParaRPr lang="en-GB" sz="2600" dirty="0" smtClean="0">
              <a:solidFill>
                <a:srgbClr val="0070C0"/>
              </a:solidFill>
            </a:endParaRPr>
          </a:p>
          <a:p>
            <a:pPr marL="457200" indent="-457200">
              <a:buFont typeface="Arial" panose="020B0604020202020204" pitchFamily="34" charset="0"/>
              <a:buChar char="•"/>
            </a:pPr>
            <a:r>
              <a:rPr lang="en-GB" sz="2600" dirty="0" smtClean="0"/>
              <a:t>Some </a:t>
            </a:r>
            <a:r>
              <a:rPr lang="en-GB" sz="2600" dirty="0"/>
              <a:t>have spent periods in mental health wards and in a few cases some adults may have been sectioned under the mental health act. </a:t>
            </a:r>
            <a:endParaRPr lang="en-GB" sz="2600" dirty="0" smtClean="0"/>
          </a:p>
          <a:p>
            <a:pPr marL="457200" indent="-457200">
              <a:buFont typeface="Arial" panose="020B0604020202020204" pitchFamily="34" charset="0"/>
              <a:buChar char="•"/>
            </a:pPr>
            <a:r>
              <a:rPr lang="en-GB" sz="2600" dirty="0">
                <a:solidFill>
                  <a:srgbClr val="0070C0"/>
                </a:solidFill>
              </a:rPr>
              <a:t>Self-medication in the form of substance or alcohol abuse may also be a factor, as are brushes with the criminal justice system.’</a:t>
            </a:r>
          </a:p>
        </p:txBody>
      </p:sp>
      <p:sp>
        <p:nvSpPr>
          <p:cNvPr id="6" name="Rectangle 5"/>
          <p:cNvSpPr/>
          <p:nvPr/>
        </p:nvSpPr>
        <p:spPr>
          <a:xfrm>
            <a:off x="1842280" y="0"/>
            <a:ext cx="8238474"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Some Adult </a:t>
            </a:r>
            <a:r>
              <a:rPr lang="en-US" sz="4800" spc="50" dirty="0" err="1" smtClean="0">
                <a:ln w="0"/>
                <a:effectLst>
                  <a:innerShdw blurRad="63500" dist="50800" dir="13500000">
                    <a:srgbClr val="000000">
                      <a:alpha val="50000"/>
                    </a:srgbClr>
                  </a:innerShdw>
                </a:effectLst>
                <a:latin typeface="Arial Rounded MT Bold" panose="020F0704030504030204" pitchFamily="34" charset="0"/>
              </a:rPr>
              <a:t>PDAer’s</a:t>
            </a:r>
            <a:r>
              <a:rPr lang="en-US" sz="4800" spc="50" dirty="0" smtClean="0">
                <a:ln w="0"/>
                <a:effectLst>
                  <a:innerShdw blurRad="63500" dist="50800" dir="13500000">
                    <a:srgbClr val="000000">
                      <a:alpha val="50000"/>
                    </a:srgbClr>
                  </a:innerShdw>
                </a:effectLst>
                <a:latin typeface="Arial Rounded MT Bold" panose="020F0704030504030204" pitchFamily="34" charset="0"/>
              </a:rPr>
              <a:t> experience</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2" name="Rectangle 1"/>
          <p:cNvSpPr/>
          <p:nvPr/>
        </p:nvSpPr>
        <p:spPr>
          <a:xfrm>
            <a:off x="1712890" y="6355586"/>
            <a:ext cx="10089905" cy="369332"/>
          </a:xfrm>
          <a:prstGeom prst="rect">
            <a:avLst/>
          </a:prstGeom>
        </p:spPr>
        <p:txBody>
          <a:bodyPr wrap="square">
            <a:spAutoFit/>
          </a:bodyPr>
          <a:lstStyle/>
          <a:p>
            <a:pPr algn="r"/>
            <a:r>
              <a:rPr lang="en-GB" dirty="0">
                <a:hlinkClick r:id="rId3"/>
              </a:rPr>
              <a:t>https://www.pdasociety.org.uk/life-with-pda-menu/adult-life-landing/adult-life-by-pdaers-landing/</a:t>
            </a:r>
            <a:endParaRPr lang="en-ZA" dirty="0"/>
          </a:p>
        </p:txBody>
      </p:sp>
    </p:spTree>
    <p:extLst>
      <p:ext uri="{BB962C8B-B14F-4D97-AF65-F5344CB8AC3E}">
        <p14:creationId xmlns:p14="http://schemas.microsoft.com/office/powerpoint/2010/main" val="14705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Julia Daunt"/>
          <p:cNvPicPr>
            <a:picLocks noChangeAspect="1" noChangeArrowheads="1"/>
          </p:cNvPicPr>
          <p:nvPr/>
        </p:nvPicPr>
        <p:blipFill rotWithShape="1">
          <a:blip r:embed="rId2">
            <a:extLst>
              <a:ext uri="{28A0092B-C50C-407E-A947-70E740481C1C}">
                <a14:useLocalDpi xmlns:a14="http://schemas.microsoft.com/office/drawing/2010/main" val="0"/>
              </a:ext>
            </a:extLst>
          </a:blip>
          <a:srcRect l="9858" r="10114" b="8800"/>
          <a:stretch/>
        </p:blipFill>
        <p:spPr bwMode="auto">
          <a:xfrm>
            <a:off x="149054" y="290155"/>
            <a:ext cx="4653801" cy="5303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697415"/>
            <a:ext cx="5045484" cy="707886"/>
          </a:xfrm>
          <a:prstGeom prst="rect">
            <a:avLst/>
          </a:prstGeom>
        </p:spPr>
        <p:txBody>
          <a:bodyPr wrap="none">
            <a:spAutoFit/>
          </a:bodyPr>
          <a:lstStyle/>
          <a:p>
            <a:pPr algn="ctr"/>
            <a:r>
              <a:rPr lang="en-GB" sz="2000" b="1" dirty="0" smtClean="0"/>
              <a:t>Julia Daunt</a:t>
            </a:r>
            <a:r>
              <a:rPr lang="en-GB" sz="2000" dirty="0" smtClean="0"/>
              <a:t>; age 36</a:t>
            </a:r>
          </a:p>
          <a:p>
            <a:pPr algn="ctr"/>
            <a:r>
              <a:rPr lang="en-GB" sz="2000" dirty="0" smtClean="0"/>
              <a:t>Diagnosed with PDA (12½) &amp; comorbid ADHD</a:t>
            </a:r>
            <a:endParaRPr lang="en-ZA" sz="2000" dirty="0"/>
          </a:p>
        </p:txBody>
      </p:sp>
      <p:sp>
        <p:nvSpPr>
          <p:cNvPr id="3" name="Rectangle 2"/>
          <p:cNvSpPr/>
          <p:nvPr/>
        </p:nvSpPr>
        <p:spPr>
          <a:xfrm>
            <a:off x="5045484" y="290155"/>
            <a:ext cx="6546166" cy="5909310"/>
          </a:xfrm>
          <a:prstGeom prst="rect">
            <a:avLst/>
          </a:prstGeom>
        </p:spPr>
        <p:txBody>
          <a:bodyPr wrap="square">
            <a:spAutoFit/>
          </a:bodyPr>
          <a:lstStyle/>
          <a:p>
            <a:pPr algn="just"/>
            <a:r>
              <a:rPr lang="en-GB" sz="2000" dirty="0" smtClean="0"/>
              <a:t>“If </a:t>
            </a:r>
            <a:r>
              <a:rPr lang="en-GB" sz="2000" dirty="0"/>
              <a:t>I’d been diagnosed aged 5 I might have a job now. There are a lot of ‘what ifs’. Although I’ve accepted that I won’t </a:t>
            </a:r>
            <a:r>
              <a:rPr lang="en-GB" sz="2000" dirty="0" smtClean="0"/>
              <a:t>work, </a:t>
            </a:r>
            <a:r>
              <a:rPr lang="en-GB" sz="2000" dirty="0"/>
              <a:t>I haven’t accepted why. Demand avoidance is everything. Work is a demand too far. After a day of social interaction I might need a week of recovery. I can’t work one day a week, or have a TA at work or have an office all to myself. I’d need too many accommodations. I’m too disabled. It’s not like putting in a wheelchair </a:t>
            </a:r>
            <a:r>
              <a:rPr lang="en-GB" sz="2000" dirty="0" smtClean="0"/>
              <a:t>ramp.</a:t>
            </a:r>
          </a:p>
          <a:p>
            <a:pPr algn="just"/>
            <a:endParaRPr lang="en-GB" dirty="0"/>
          </a:p>
          <a:p>
            <a:pPr algn="just"/>
            <a:r>
              <a:rPr lang="en-GB" sz="2000" dirty="0"/>
              <a:t>For me </a:t>
            </a:r>
            <a:r>
              <a:rPr lang="en-GB" sz="2000" b="1" dirty="0">
                <a:solidFill>
                  <a:srgbClr val="0070C0"/>
                </a:solidFill>
              </a:rPr>
              <a:t>self-awareness</a:t>
            </a:r>
            <a:r>
              <a:rPr lang="en-GB" sz="2000" dirty="0"/>
              <a:t> is the key. If you don’t have </a:t>
            </a:r>
            <a:r>
              <a:rPr lang="en-GB" sz="2000" dirty="0" smtClean="0"/>
              <a:t>self- awareness </a:t>
            </a:r>
            <a:r>
              <a:rPr lang="en-GB" sz="2000" dirty="0"/>
              <a:t>how can you modify or avoid things that cause anxiety? Society continually tells us we need to act in a certain way, we’re forced to learn how to fit in. If you don’t know why you feel anxious out there how can you deal with it? When you understand what’s hard for you and why, you can make suitable adjustments. I have continuous pings or lightbulb moments when I look back and can see how certain things happened or why I felt in a certain way. All of a sudden once you have </a:t>
            </a:r>
            <a:r>
              <a:rPr lang="en-GB" sz="2000" dirty="0" smtClean="0"/>
              <a:t>self-awareness </a:t>
            </a:r>
            <a:r>
              <a:rPr lang="en-GB" sz="2000" dirty="0"/>
              <a:t>your life makes sense</a:t>
            </a:r>
            <a:r>
              <a:rPr lang="en-GB" sz="2000" dirty="0" smtClean="0"/>
              <a:t>.”</a:t>
            </a:r>
            <a:endParaRPr lang="en-ZA" sz="2000" dirty="0"/>
          </a:p>
        </p:txBody>
      </p:sp>
      <p:sp>
        <p:nvSpPr>
          <p:cNvPr id="4" name="Rectangle 3"/>
          <p:cNvSpPr/>
          <p:nvPr/>
        </p:nvSpPr>
        <p:spPr>
          <a:xfrm>
            <a:off x="986969" y="6324374"/>
            <a:ext cx="3071546" cy="369332"/>
          </a:xfrm>
          <a:prstGeom prst="rect">
            <a:avLst/>
          </a:prstGeom>
        </p:spPr>
        <p:txBody>
          <a:bodyPr wrap="none">
            <a:spAutoFit/>
          </a:bodyPr>
          <a:lstStyle/>
          <a:p>
            <a:r>
              <a:rPr lang="en-GB" dirty="0">
                <a:hlinkClick r:id="rId3"/>
              </a:rPr>
              <a:t>https://memyselfandpda.com/</a:t>
            </a:r>
            <a:endParaRPr lang="en-GB" dirty="0"/>
          </a:p>
        </p:txBody>
      </p:sp>
    </p:spTree>
    <p:extLst>
      <p:ext uri="{BB962C8B-B14F-4D97-AF65-F5344CB8AC3E}">
        <p14:creationId xmlns:p14="http://schemas.microsoft.com/office/powerpoint/2010/main" val="18158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21" y="205003"/>
            <a:ext cx="8128303" cy="621502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534400" y="205003"/>
            <a:ext cx="3657600" cy="6232475"/>
          </a:xfrm>
          <a:prstGeom prst="rect">
            <a:avLst/>
          </a:prstGeom>
        </p:spPr>
        <p:txBody>
          <a:bodyPr wrap="square">
            <a:spAutoFit/>
          </a:bodyPr>
          <a:lstStyle/>
          <a:p>
            <a:r>
              <a:rPr lang="en-GB" sz="2000" dirty="0" smtClean="0"/>
              <a:t>- Recognise demands</a:t>
            </a:r>
          </a:p>
          <a:p>
            <a:endParaRPr lang="en-GB" sz="300" dirty="0" smtClean="0"/>
          </a:p>
          <a:p>
            <a:r>
              <a:rPr lang="en-GB" sz="2000" dirty="0" smtClean="0"/>
              <a:t>- </a:t>
            </a:r>
            <a:r>
              <a:rPr lang="en-GB" sz="2000" dirty="0" smtClean="0">
                <a:solidFill>
                  <a:srgbClr val="7030A0"/>
                </a:solidFill>
              </a:rPr>
              <a:t>Recognise avoidance</a:t>
            </a:r>
          </a:p>
          <a:p>
            <a:endParaRPr lang="en-GB" sz="300" dirty="0" smtClean="0"/>
          </a:p>
          <a:p>
            <a:r>
              <a:rPr lang="en-GB" sz="2000" dirty="0" smtClean="0"/>
              <a:t>- Identify &amp; understand your PDA</a:t>
            </a:r>
          </a:p>
          <a:p>
            <a:endParaRPr lang="en-GB" sz="300" dirty="0" smtClean="0"/>
          </a:p>
          <a:p>
            <a:r>
              <a:rPr lang="en-GB" sz="2000" dirty="0" smtClean="0"/>
              <a:t>- </a:t>
            </a:r>
            <a:r>
              <a:rPr lang="en-GB" sz="2000" dirty="0" smtClean="0">
                <a:solidFill>
                  <a:srgbClr val="7030A0"/>
                </a:solidFill>
              </a:rPr>
              <a:t>Self-acceptance</a:t>
            </a:r>
          </a:p>
          <a:p>
            <a:endParaRPr lang="en-GB" sz="300" dirty="0" smtClean="0"/>
          </a:p>
          <a:p>
            <a:r>
              <a:rPr lang="en-GB" sz="2000" dirty="0" smtClean="0"/>
              <a:t>- Understand masking</a:t>
            </a:r>
          </a:p>
          <a:p>
            <a:endParaRPr lang="en-GB" sz="300" dirty="0" smtClean="0"/>
          </a:p>
          <a:p>
            <a:r>
              <a:rPr lang="en-GB" sz="2000" dirty="0" smtClean="0"/>
              <a:t>- </a:t>
            </a:r>
            <a:r>
              <a:rPr lang="en-GB" sz="2000" dirty="0" smtClean="0">
                <a:solidFill>
                  <a:srgbClr val="7030A0"/>
                </a:solidFill>
              </a:rPr>
              <a:t>Find your tribe</a:t>
            </a:r>
          </a:p>
          <a:p>
            <a:endParaRPr lang="en-GB" sz="300" dirty="0" smtClean="0"/>
          </a:p>
          <a:p>
            <a:r>
              <a:rPr lang="en-GB" sz="2000" dirty="0" smtClean="0"/>
              <a:t>- Manage, reduce &amp; disguise </a:t>
            </a:r>
          </a:p>
          <a:p>
            <a:r>
              <a:rPr lang="en-GB" sz="2000" dirty="0" smtClean="0"/>
              <a:t>  demands</a:t>
            </a:r>
          </a:p>
          <a:p>
            <a:endParaRPr lang="en-GB" sz="300" dirty="0" smtClean="0"/>
          </a:p>
          <a:p>
            <a:r>
              <a:rPr lang="en-GB" sz="2000" dirty="0" smtClean="0"/>
              <a:t>- </a:t>
            </a:r>
            <a:r>
              <a:rPr lang="en-GB" sz="2000" dirty="0" smtClean="0">
                <a:solidFill>
                  <a:srgbClr val="7030A0"/>
                </a:solidFill>
              </a:rPr>
              <a:t>Be aware of your triggers</a:t>
            </a:r>
          </a:p>
          <a:p>
            <a:endParaRPr lang="en-GB" sz="300" dirty="0" smtClean="0"/>
          </a:p>
          <a:p>
            <a:r>
              <a:rPr lang="en-GB" sz="2000" dirty="0" smtClean="0"/>
              <a:t>- Sensory regulation</a:t>
            </a:r>
          </a:p>
          <a:p>
            <a:endParaRPr lang="en-GB" sz="300" dirty="0" smtClean="0"/>
          </a:p>
          <a:p>
            <a:r>
              <a:rPr lang="en-GB" sz="2000" dirty="0" smtClean="0">
                <a:solidFill>
                  <a:srgbClr val="7030A0"/>
                </a:solidFill>
              </a:rPr>
              <a:t>- Have </a:t>
            </a:r>
            <a:r>
              <a:rPr lang="en-GB" sz="2000" dirty="0" smtClean="0">
                <a:solidFill>
                  <a:srgbClr val="7030A0"/>
                </a:solidFill>
                <a:hlinkClick r:id="rId4" action="ppaction://hlinksldjump"/>
              </a:rPr>
              <a:t>demand-free time</a:t>
            </a:r>
            <a:endParaRPr lang="en-GB" sz="2000" dirty="0" smtClean="0">
              <a:solidFill>
                <a:srgbClr val="7030A0"/>
              </a:solidFill>
            </a:endParaRPr>
          </a:p>
          <a:p>
            <a:endParaRPr lang="en-GB" sz="300" dirty="0" smtClean="0"/>
          </a:p>
          <a:p>
            <a:r>
              <a:rPr lang="en-GB" sz="2000" dirty="0" smtClean="0"/>
              <a:t>- Explore different ways of   </a:t>
            </a:r>
          </a:p>
          <a:p>
            <a:r>
              <a:rPr lang="en-GB" sz="2000" dirty="0" smtClean="0"/>
              <a:t>   working</a:t>
            </a:r>
          </a:p>
          <a:p>
            <a:endParaRPr lang="en-GB" sz="300" dirty="0" smtClean="0"/>
          </a:p>
          <a:p>
            <a:r>
              <a:rPr lang="en-GB" sz="2000" dirty="0" smtClean="0">
                <a:solidFill>
                  <a:srgbClr val="7030A0"/>
                </a:solidFill>
              </a:rPr>
              <a:t>- Inform others &amp; ask for   </a:t>
            </a:r>
          </a:p>
          <a:p>
            <a:r>
              <a:rPr lang="en-GB" sz="2000" dirty="0" smtClean="0">
                <a:solidFill>
                  <a:srgbClr val="7030A0"/>
                </a:solidFill>
              </a:rPr>
              <a:t>  accommodations</a:t>
            </a:r>
          </a:p>
          <a:p>
            <a:endParaRPr lang="en-GB" sz="300" dirty="0" smtClean="0"/>
          </a:p>
          <a:p>
            <a:r>
              <a:rPr lang="en-GB" sz="2000" dirty="0" smtClean="0"/>
              <a:t>- Maintain relationships</a:t>
            </a:r>
          </a:p>
          <a:p>
            <a:endParaRPr lang="en-GB" sz="300" dirty="0" smtClean="0"/>
          </a:p>
          <a:p>
            <a:r>
              <a:rPr lang="en-GB" sz="2000" dirty="0" smtClean="0">
                <a:solidFill>
                  <a:srgbClr val="7030A0"/>
                </a:solidFill>
              </a:rPr>
              <a:t>- </a:t>
            </a:r>
            <a:r>
              <a:rPr lang="en-GB" sz="2000" dirty="0" smtClean="0">
                <a:solidFill>
                  <a:srgbClr val="7030A0"/>
                </a:solidFill>
                <a:hlinkClick r:id="rId5" action="ppaction://hlinksldjump"/>
              </a:rPr>
              <a:t>Therapy, counselling</a:t>
            </a:r>
            <a:r>
              <a:rPr lang="en-GB" sz="2000" dirty="0" smtClean="0">
                <a:solidFill>
                  <a:srgbClr val="7030A0"/>
                </a:solidFill>
              </a:rPr>
              <a:t>,  </a:t>
            </a:r>
          </a:p>
          <a:p>
            <a:r>
              <a:rPr lang="en-GB" sz="2000" dirty="0">
                <a:solidFill>
                  <a:srgbClr val="7030A0"/>
                </a:solidFill>
              </a:rPr>
              <a:t> </a:t>
            </a:r>
            <a:r>
              <a:rPr lang="en-GB" sz="2000" dirty="0" smtClean="0">
                <a:solidFill>
                  <a:srgbClr val="7030A0"/>
                </a:solidFill>
              </a:rPr>
              <a:t> mindfulness &amp; meditation</a:t>
            </a:r>
          </a:p>
        </p:txBody>
      </p:sp>
      <p:sp>
        <p:nvSpPr>
          <p:cNvPr id="3" name="Rectangle 2"/>
          <p:cNvSpPr/>
          <p:nvPr/>
        </p:nvSpPr>
        <p:spPr>
          <a:xfrm>
            <a:off x="280322" y="6437478"/>
            <a:ext cx="12037454" cy="338554"/>
          </a:xfrm>
          <a:prstGeom prst="rect">
            <a:avLst/>
          </a:prstGeom>
        </p:spPr>
        <p:txBody>
          <a:bodyPr wrap="square">
            <a:spAutoFit/>
          </a:bodyPr>
          <a:lstStyle/>
          <a:p>
            <a:r>
              <a:rPr lang="en-GB" sz="1600" dirty="0">
                <a:hlinkClick r:id="rId6"/>
              </a:rPr>
              <a:t>https://www.pdasociety.org.uk/life-with-pda-menu/adult-life-landing/self-help-coping-strategies-and-therapies-for-adult-pdaers/</a:t>
            </a:r>
            <a:endParaRPr lang="en-GB" sz="1600" dirty="0"/>
          </a:p>
        </p:txBody>
      </p:sp>
    </p:spTree>
    <p:extLst>
      <p:ext uri="{BB962C8B-B14F-4D97-AF65-F5344CB8AC3E}">
        <p14:creationId xmlns:p14="http://schemas.microsoft.com/office/powerpoint/2010/main" val="163236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25" end="2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27" end="2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29" end="2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30" end="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9651"/>
          <a:stretch/>
        </p:blipFill>
        <p:spPr>
          <a:xfrm>
            <a:off x="759853" y="669702"/>
            <a:ext cx="10949652" cy="5562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7123783" y="6314803"/>
            <a:ext cx="4976299" cy="369332"/>
          </a:xfrm>
          <a:prstGeom prst="rect">
            <a:avLst/>
          </a:prstGeom>
        </p:spPr>
        <p:txBody>
          <a:bodyPr wrap="none">
            <a:spAutoFit/>
          </a:bodyPr>
          <a:lstStyle/>
          <a:p>
            <a:r>
              <a:rPr lang="en-GB" dirty="0">
                <a:hlinkClick r:id="rId3"/>
              </a:rPr>
              <a:t>https://www.youtube.com/watch?v=7Dt7QgfQYOE</a:t>
            </a:r>
            <a:endParaRPr lang="en-GB" dirty="0"/>
          </a:p>
        </p:txBody>
      </p:sp>
    </p:spTree>
    <p:extLst>
      <p:ext uri="{BB962C8B-B14F-4D97-AF65-F5344CB8AC3E}">
        <p14:creationId xmlns:p14="http://schemas.microsoft.com/office/powerpoint/2010/main" val="273966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1047" y="760460"/>
            <a:ext cx="8339315" cy="523220"/>
          </a:xfrm>
          <a:prstGeom prst="rect">
            <a:avLst/>
          </a:prstGeom>
        </p:spPr>
        <p:txBody>
          <a:bodyPr wrap="square">
            <a:spAutoFit/>
          </a:bodyPr>
          <a:lstStyle/>
          <a:p>
            <a:endParaRPr lang="en-GB" sz="800" dirty="0" smtClean="0">
              <a:solidFill>
                <a:srgbClr val="404040"/>
              </a:solidFill>
            </a:endParaRPr>
          </a:p>
          <a:p>
            <a:r>
              <a:rPr lang="en-GB" sz="2000" dirty="0" smtClean="0">
                <a:solidFill>
                  <a:srgbClr val="404040"/>
                </a:solidFill>
              </a:rPr>
              <a:t>What typically works to support </a:t>
            </a:r>
            <a:r>
              <a:rPr lang="en-GB" sz="2000" dirty="0">
                <a:solidFill>
                  <a:srgbClr val="404040"/>
                </a:solidFill>
              </a:rPr>
              <a:t>autistic individuals </a:t>
            </a:r>
            <a:r>
              <a:rPr lang="en-GB" sz="2000" b="1" u="sng" dirty="0" smtClean="0">
                <a:solidFill>
                  <a:srgbClr val="00B050"/>
                </a:solidFill>
              </a:rPr>
              <a:t>DOES </a:t>
            </a:r>
            <a:r>
              <a:rPr lang="en-GB" sz="2000" b="1" u="sng" dirty="0">
                <a:solidFill>
                  <a:srgbClr val="00B050"/>
                </a:solidFill>
              </a:rPr>
              <a:t>NOT </a:t>
            </a:r>
            <a:r>
              <a:rPr lang="en-GB" sz="2000" dirty="0">
                <a:solidFill>
                  <a:srgbClr val="404040"/>
                </a:solidFill>
              </a:rPr>
              <a:t>work for </a:t>
            </a:r>
            <a:r>
              <a:rPr lang="en-GB" sz="2000" dirty="0" err="1" smtClean="0">
                <a:solidFill>
                  <a:srgbClr val="404040"/>
                </a:solidFill>
              </a:rPr>
              <a:t>PDAers</a:t>
            </a:r>
            <a:endParaRPr lang="en-GB" sz="2000" dirty="0"/>
          </a:p>
        </p:txBody>
      </p:sp>
      <p:sp>
        <p:nvSpPr>
          <p:cNvPr id="6" name="Rectangle 5"/>
          <p:cNvSpPr/>
          <p:nvPr/>
        </p:nvSpPr>
        <p:spPr>
          <a:xfrm>
            <a:off x="0" y="11794"/>
            <a:ext cx="7383246"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Building family resilience</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4" name="Rectangle 3"/>
          <p:cNvSpPr/>
          <p:nvPr/>
        </p:nvSpPr>
        <p:spPr>
          <a:xfrm>
            <a:off x="402890" y="1179522"/>
            <a:ext cx="11175474" cy="5678478"/>
          </a:xfrm>
          <a:prstGeom prst="rect">
            <a:avLst/>
          </a:prstGeom>
        </p:spPr>
        <p:txBody>
          <a:bodyPr wrap="square">
            <a:spAutoFit/>
          </a:bodyPr>
          <a:lstStyle/>
          <a:p>
            <a:pPr marL="457200" indent="-457200">
              <a:buFont typeface="Arial" panose="020B0604020202020204" pitchFamily="34" charset="0"/>
              <a:buChar char="•"/>
            </a:pPr>
            <a:r>
              <a:rPr lang="en-GB" sz="2800" dirty="0" smtClean="0"/>
              <a:t>Through relationship create the sense of </a:t>
            </a:r>
            <a:r>
              <a:rPr lang="en-GB" sz="2800" i="1" dirty="0" smtClean="0"/>
              <a:t>feeling</a:t>
            </a:r>
            <a:r>
              <a:rPr lang="en-GB" sz="2800" dirty="0" smtClean="0"/>
              <a:t> safe</a:t>
            </a:r>
          </a:p>
          <a:p>
            <a:endParaRPr lang="en-GB" sz="300" dirty="0" smtClean="0"/>
          </a:p>
          <a:p>
            <a:pPr marL="457200" indent="-457200">
              <a:buFont typeface="Arial" panose="020B0604020202020204" pitchFamily="34" charset="0"/>
              <a:buChar char="•"/>
            </a:pPr>
            <a:r>
              <a:rPr lang="en-GB" sz="2800" dirty="0" smtClean="0">
                <a:solidFill>
                  <a:srgbClr val="00B050"/>
                </a:solidFill>
              </a:rPr>
              <a:t>All behaviour is communication</a:t>
            </a:r>
          </a:p>
          <a:p>
            <a:endParaRPr lang="en-GB" sz="300" dirty="0" smtClean="0"/>
          </a:p>
          <a:p>
            <a:pPr marL="457200" indent="-457200">
              <a:buFont typeface="Arial" panose="020B0604020202020204" pitchFamily="34" charset="0"/>
              <a:buChar char="•"/>
            </a:pPr>
            <a:r>
              <a:rPr lang="en-GB" sz="2800" dirty="0"/>
              <a:t>It is not personal</a:t>
            </a:r>
          </a:p>
          <a:p>
            <a:endParaRPr lang="en-GB" sz="300" dirty="0" smtClean="0"/>
          </a:p>
          <a:p>
            <a:pPr marL="457200" indent="-457200">
              <a:buFont typeface="Arial" panose="020B0604020202020204" pitchFamily="34" charset="0"/>
              <a:buChar char="•"/>
            </a:pPr>
            <a:r>
              <a:rPr lang="en-GB" sz="2800" dirty="0">
                <a:solidFill>
                  <a:srgbClr val="00B050"/>
                </a:solidFill>
              </a:rPr>
              <a:t>Balance tolerance and demands</a:t>
            </a:r>
          </a:p>
          <a:p>
            <a:endParaRPr lang="en-GB" sz="300" dirty="0" smtClean="0"/>
          </a:p>
          <a:p>
            <a:pPr marL="457200" indent="-457200">
              <a:buFont typeface="Arial" panose="020B0604020202020204" pitchFamily="34" charset="0"/>
              <a:buChar char="•"/>
            </a:pPr>
            <a:r>
              <a:rPr lang="en-GB" sz="2800" dirty="0"/>
              <a:t>Pick your battles</a:t>
            </a:r>
          </a:p>
          <a:p>
            <a:endParaRPr lang="en-GB" sz="300" dirty="0" smtClean="0"/>
          </a:p>
          <a:p>
            <a:pPr marL="457200" indent="-457200">
              <a:buFont typeface="Arial" panose="020B0604020202020204" pitchFamily="34" charset="0"/>
              <a:buChar char="•"/>
            </a:pPr>
            <a:r>
              <a:rPr lang="en-GB" sz="2800" dirty="0">
                <a:solidFill>
                  <a:srgbClr val="00B050"/>
                </a:solidFill>
              </a:rPr>
              <a:t>Decide </a:t>
            </a:r>
            <a:r>
              <a:rPr lang="en-GB" sz="2800" dirty="0" smtClean="0">
                <a:solidFill>
                  <a:srgbClr val="00B050"/>
                </a:solidFill>
              </a:rPr>
              <a:t>on and </a:t>
            </a:r>
            <a:r>
              <a:rPr lang="en-GB" sz="2800" dirty="0">
                <a:solidFill>
                  <a:srgbClr val="00B050"/>
                </a:solidFill>
              </a:rPr>
              <a:t>how </a:t>
            </a:r>
            <a:r>
              <a:rPr lang="en-GB" sz="2800" dirty="0" smtClean="0">
                <a:solidFill>
                  <a:srgbClr val="00B050"/>
                </a:solidFill>
              </a:rPr>
              <a:t>to, </a:t>
            </a:r>
            <a:r>
              <a:rPr lang="en-GB" sz="2800" dirty="0">
                <a:solidFill>
                  <a:srgbClr val="00B050"/>
                </a:solidFill>
              </a:rPr>
              <a:t>enforce </a:t>
            </a:r>
            <a:endParaRPr lang="en-GB" sz="2800" dirty="0" smtClean="0">
              <a:solidFill>
                <a:srgbClr val="00B050"/>
              </a:solidFill>
            </a:endParaRPr>
          </a:p>
          <a:p>
            <a:r>
              <a:rPr lang="en-GB" sz="2800" dirty="0">
                <a:solidFill>
                  <a:srgbClr val="00B050"/>
                </a:solidFill>
              </a:rPr>
              <a:t> </a:t>
            </a:r>
            <a:r>
              <a:rPr lang="en-GB" sz="2800" dirty="0" smtClean="0">
                <a:solidFill>
                  <a:srgbClr val="00B050"/>
                </a:solidFill>
              </a:rPr>
              <a:t>     non-negotiable </a:t>
            </a:r>
            <a:r>
              <a:rPr lang="en-GB" sz="2800" dirty="0">
                <a:solidFill>
                  <a:srgbClr val="00B050"/>
                </a:solidFill>
              </a:rPr>
              <a:t>boundaries</a:t>
            </a:r>
          </a:p>
          <a:p>
            <a:endParaRPr lang="en-GB" sz="300" dirty="0" smtClean="0"/>
          </a:p>
          <a:p>
            <a:pPr marL="457200" indent="-457200">
              <a:buFont typeface="Arial" panose="020B0604020202020204" pitchFamily="34" charset="0"/>
              <a:buChar char="•"/>
            </a:pPr>
            <a:r>
              <a:rPr lang="en-GB" sz="2800" dirty="0"/>
              <a:t>Make use of natural rewards and </a:t>
            </a:r>
            <a:endParaRPr lang="en-GB" sz="2800" dirty="0" smtClean="0"/>
          </a:p>
          <a:p>
            <a:r>
              <a:rPr lang="en-GB" sz="2800" dirty="0"/>
              <a:t> </a:t>
            </a:r>
            <a:r>
              <a:rPr lang="en-GB" sz="2800" dirty="0" smtClean="0"/>
              <a:t>     consequences</a:t>
            </a:r>
            <a:endParaRPr lang="en-GB" sz="2800" dirty="0"/>
          </a:p>
          <a:p>
            <a:endParaRPr lang="en-GB" sz="300" dirty="0" smtClean="0"/>
          </a:p>
          <a:p>
            <a:pPr marL="457200" indent="-457200">
              <a:buFont typeface="Arial" panose="020B0604020202020204" pitchFamily="34" charset="0"/>
              <a:buChar char="•"/>
            </a:pPr>
            <a:r>
              <a:rPr lang="en-GB" sz="2800" dirty="0">
                <a:solidFill>
                  <a:srgbClr val="00B050"/>
                </a:solidFill>
              </a:rPr>
              <a:t>Plan ahead</a:t>
            </a:r>
          </a:p>
          <a:p>
            <a:endParaRPr lang="en-GB" sz="300" dirty="0" smtClean="0"/>
          </a:p>
          <a:p>
            <a:pPr marL="457200" indent="-457200">
              <a:buFont typeface="Arial" panose="020B0604020202020204" pitchFamily="34" charset="0"/>
              <a:buChar char="•"/>
            </a:pPr>
            <a:r>
              <a:rPr lang="en-GB" sz="2800" dirty="0"/>
              <a:t>Adopt an appropriate communication style</a:t>
            </a:r>
          </a:p>
          <a:p>
            <a:endParaRPr lang="en-GB" sz="300" dirty="0" smtClean="0"/>
          </a:p>
          <a:p>
            <a:pPr marL="457200" indent="-457200">
              <a:buFont typeface="Arial" panose="020B0604020202020204" pitchFamily="34" charset="0"/>
              <a:buChar char="•"/>
            </a:pPr>
            <a:r>
              <a:rPr lang="en-GB" sz="2800" dirty="0">
                <a:solidFill>
                  <a:srgbClr val="00B050"/>
                </a:solidFill>
              </a:rPr>
              <a:t>Identify and address sensory </a:t>
            </a:r>
            <a:r>
              <a:rPr lang="en-GB" sz="2800" dirty="0" smtClean="0">
                <a:solidFill>
                  <a:srgbClr val="00B050"/>
                </a:solidFill>
              </a:rPr>
              <a:t>differences</a:t>
            </a:r>
            <a:r>
              <a:rPr lang="en-GB" sz="2400" dirty="0" smtClean="0">
                <a:solidFill>
                  <a:srgbClr val="00B050"/>
                </a:solidFill>
              </a:rPr>
              <a:t>  </a:t>
            </a:r>
            <a:endParaRPr lang="en-GB" sz="2400" dirty="0">
              <a:solidFill>
                <a:srgbClr val="00B050"/>
              </a:solidFill>
            </a:endParaRPr>
          </a:p>
        </p:txBody>
      </p:sp>
      <p:pic>
        <p:nvPicPr>
          <p:cNvPr id="9218" name="Picture 2" descr="Image result for resilience"/>
          <p:cNvPicPr>
            <a:picLocks noChangeAspect="1" noChangeArrowheads="1"/>
          </p:cNvPicPr>
          <p:nvPr/>
        </p:nvPicPr>
        <p:blipFill rotWithShape="1">
          <a:blip r:embed="rId3">
            <a:extLst>
              <a:ext uri="{28A0092B-C50C-407E-A947-70E740481C1C}">
                <a14:useLocalDpi xmlns:a14="http://schemas.microsoft.com/office/drawing/2010/main" val="0"/>
              </a:ext>
            </a:extLst>
          </a:blip>
          <a:srcRect r="48936"/>
          <a:stretch/>
        </p:blipFill>
        <p:spPr bwMode="auto">
          <a:xfrm flipH="1">
            <a:off x="5746757" y="1833947"/>
            <a:ext cx="4908518" cy="400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6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82" y="1214149"/>
            <a:ext cx="10740378" cy="5155257"/>
          </a:xfrm>
          <a:prstGeom prst="rect">
            <a:avLst/>
          </a:prstGeom>
        </p:spPr>
        <p:txBody>
          <a:bodyPr wrap="square">
            <a:spAutoFit/>
          </a:bodyPr>
          <a:lstStyle/>
          <a:p>
            <a:pPr marL="457200" indent="-457200">
              <a:buFont typeface="Arial" panose="020B0604020202020204" pitchFamily="34" charset="0"/>
              <a:buChar char="•"/>
            </a:pPr>
            <a:r>
              <a:rPr lang="en-GB" sz="2800" dirty="0"/>
              <a:t>Develop and promote </a:t>
            </a:r>
            <a:r>
              <a:rPr lang="en-GB" sz="2800" dirty="0" smtClean="0"/>
              <a:t>self-awareness</a:t>
            </a:r>
          </a:p>
          <a:p>
            <a:endParaRPr lang="en-GB" sz="300" dirty="0" smtClean="0"/>
          </a:p>
          <a:p>
            <a:pPr marL="457200" indent="-457200">
              <a:buFont typeface="Arial" panose="020B0604020202020204" pitchFamily="34" charset="0"/>
              <a:buChar char="•"/>
            </a:pPr>
            <a:r>
              <a:rPr lang="en-GB" sz="2800" dirty="0">
                <a:solidFill>
                  <a:srgbClr val="F1500F"/>
                </a:solidFill>
              </a:rPr>
              <a:t>Use </a:t>
            </a:r>
            <a:r>
              <a:rPr lang="en-GB" sz="2800" dirty="0" smtClean="0">
                <a:solidFill>
                  <a:srgbClr val="F1500F"/>
                </a:solidFill>
              </a:rPr>
              <a:t>humour</a:t>
            </a:r>
          </a:p>
          <a:p>
            <a:pPr marL="457200" indent="-457200">
              <a:buFont typeface="Arial" panose="020B0604020202020204" pitchFamily="34" charset="0"/>
              <a:buChar char="•"/>
            </a:pPr>
            <a:r>
              <a:rPr lang="en-GB" sz="2800" dirty="0" smtClean="0">
                <a:solidFill>
                  <a:srgbClr val="F1500F"/>
                </a:solidFill>
              </a:rPr>
              <a:t>Be </a:t>
            </a:r>
            <a:r>
              <a:rPr lang="en-GB" sz="2800" dirty="0">
                <a:solidFill>
                  <a:srgbClr val="F1500F"/>
                </a:solidFill>
              </a:rPr>
              <a:t>open to doing things alongside </a:t>
            </a:r>
            <a:r>
              <a:rPr lang="en-GB" sz="2800" dirty="0" smtClean="0">
                <a:solidFill>
                  <a:srgbClr val="F1500F"/>
                </a:solidFill>
              </a:rPr>
              <a:t>your </a:t>
            </a:r>
            <a:r>
              <a:rPr lang="en-GB" sz="2800" dirty="0" err="1" smtClean="0">
                <a:solidFill>
                  <a:srgbClr val="F1500F"/>
                </a:solidFill>
              </a:rPr>
              <a:t>PDAer</a:t>
            </a:r>
            <a:endParaRPr lang="en-GB" sz="2800" dirty="0" smtClean="0">
              <a:solidFill>
                <a:srgbClr val="F1500F"/>
              </a:solidFill>
            </a:endParaRPr>
          </a:p>
          <a:p>
            <a:r>
              <a:rPr lang="en-GB" sz="2800" dirty="0">
                <a:solidFill>
                  <a:srgbClr val="F1500F"/>
                </a:solidFill>
              </a:rPr>
              <a:t> </a:t>
            </a:r>
            <a:r>
              <a:rPr lang="en-GB" sz="2800" dirty="0" smtClean="0">
                <a:solidFill>
                  <a:srgbClr val="F1500F"/>
                </a:solidFill>
              </a:rPr>
              <a:t>     </a:t>
            </a:r>
            <a:r>
              <a:rPr lang="en-GB" sz="2800" dirty="0">
                <a:solidFill>
                  <a:srgbClr val="F1500F"/>
                </a:solidFill>
              </a:rPr>
              <a:t>f</a:t>
            </a:r>
            <a:r>
              <a:rPr lang="en-GB" sz="2800" dirty="0" smtClean="0">
                <a:solidFill>
                  <a:srgbClr val="F1500F"/>
                </a:solidFill>
              </a:rPr>
              <a:t>amily member</a:t>
            </a:r>
            <a:endParaRPr lang="en-GB" sz="2800" dirty="0">
              <a:solidFill>
                <a:srgbClr val="F1500F"/>
              </a:solidFill>
            </a:endParaRPr>
          </a:p>
          <a:p>
            <a:endParaRPr lang="en-GB" sz="300" dirty="0">
              <a:solidFill>
                <a:schemeClr val="accent4"/>
              </a:solidFill>
            </a:endParaRPr>
          </a:p>
          <a:p>
            <a:pPr marL="457200" indent="-457200">
              <a:buFont typeface="Arial" panose="020B0604020202020204" pitchFamily="34" charset="0"/>
              <a:buChar char="•"/>
            </a:pPr>
            <a:r>
              <a:rPr lang="en-GB" sz="2800" dirty="0"/>
              <a:t>Manage challenging behaviour</a:t>
            </a:r>
          </a:p>
          <a:p>
            <a:pPr marL="457200" indent="-457200">
              <a:buFont typeface="Arial" panose="020B0604020202020204" pitchFamily="34" charset="0"/>
              <a:buChar char="•"/>
            </a:pPr>
            <a:r>
              <a:rPr lang="en-GB" sz="2800" dirty="0">
                <a:solidFill>
                  <a:srgbClr val="F1500F"/>
                </a:solidFill>
              </a:rPr>
              <a:t>Make use of visuals and/or non-verbal cues</a:t>
            </a:r>
          </a:p>
          <a:p>
            <a:endParaRPr lang="en-GB" sz="300" dirty="0"/>
          </a:p>
          <a:p>
            <a:pPr marL="457200" indent="-457200">
              <a:buFont typeface="Arial" panose="020B0604020202020204" pitchFamily="34" charset="0"/>
              <a:buChar char="•"/>
            </a:pPr>
            <a:r>
              <a:rPr lang="en-GB" sz="2800" dirty="0"/>
              <a:t>Make use of a ‘noticing wall’</a:t>
            </a:r>
          </a:p>
          <a:p>
            <a:endParaRPr lang="en-GB" sz="300" dirty="0"/>
          </a:p>
          <a:p>
            <a:pPr marL="457200" indent="-457200">
              <a:buFont typeface="Arial" panose="020B0604020202020204" pitchFamily="34" charset="0"/>
              <a:buChar char="•"/>
            </a:pPr>
            <a:r>
              <a:rPr lang="en-GB" sz="2800" dirty="0">
                <a:solidFill>
                  <a:srgbClr val="F1500F"/>
                </a:solidFill>
              </a:rPr>
              <a:t>If in doubt stay silent</a:t>
            </a:r>
          </a:p>
          <a:p>
            <a:endParaRPr lang="en-GB" sz="300" dirty="0" smtClean="0"/>
          </a:p>
          <a:p>
            <a:endParaRPr lang="en-GB" sz="300" dirty="0"/>
          </a:p>
          <a:p>
            <a:pPr marL="457200" indent="-457200">
              <a:buFont typeface="Arial" panose="020B0604020202020204" pitchFamily="34" charset="0"/>
              <a:buChar char="•"/>
            </a:pPr>
            <a:r>
              <a:rPr lang="en-GB" sz="2800" dirty="0"/>
              <a:t>Be prepared to be adaptable and flexible</a:t>
            </a:r>
          </a:p>
          <a:p>
            <a:endParaRPr lang="en-GB" sz="300" dirty="0"/>
          </a:p>
          <a:p>
            <a:pPr marL="457200" indent="-457200">
              <a:buFont typeface="Arial" panose="020B0604020202020204" pitchFamily="34" charset="0"/>
              <a:buChar char="•"/>
            </a:pPr>
            <a:r>
              <a:rPr lang="en-GB" sz="2800" dirty="0">
                <a:solidFill>
                  <a:srgbClr val="F1500F"/>
                </a:solidFill>
              </a:rPr>
              <a:t>Support emotional wellbeing, while remembering to safeguard your </a:t>
            </a:r>
            <a:r>
              <a:rPr lang="en-GB" sz="2800" dirty="0" smtClean="0">
                <a:solidFill>
                  <a:srgbClr val="F1500F"/>
                </a:solidFill>
              </a:rPr>
              <a:t>own</a:t>
            </a:r>
          </a:p>
        </p:txBody>
      </p:sp>
      <p:sp>
        <p:nvSpPr>
          <p:cNvPr id="3" name="Rectangle 2"/>
          <p:cNvSpPr/>
          <p:nvPr/>
        </p:nvSpPr>
        <p:spPr>
          <a:xfrm>
            <a:off x="140677" y="166539"/>
            <a:ext cx="7383246"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Building family resilience</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4" name="Rectangle 3"/>
          <p:cNvSpPr/>
          <p:nvPr/>
        </p:nvSpPr>
        <p:spPr>
          <a:xfrm>
            <a:off x="6054684" y="841369"/>
            <a:ext cx="2849377" cy="523220"/>
          </a:xfrm>
          <a:prstGeom prst="rect">
            <a:avLst/>
          </a:prstGeom>
        </p:spPr>
        <p:txBody>
          <a:bodyPr wrap="square">
            <a:spAutoFit/>
          </a:bodyPr>
          <a:lstStyle/>
          <a:p>
            <a:endParaRPr lang="en-GB" sz="800" dirty="0" smtClean="0">
              <a:solidFill>
                <a:srgbClr val="404040"/>
              </a:solidFill>
            </a:endParaRPr>
          </a:p>
          <a:p>
            <a:r>
              <a:rPr lang="en-GB" sz="2000" dirty="0" smtClean="0">
                <a:solidFill>
                  <a:srgbClr val="404040"/>
                </a:solidFill>
              </a:rPr>
              <a:t>Continued  .  .  .</a:t>
            </a:r>
            <a:endParaRPr lang="en-GB" sz="2000" dirty="0"/>
          </a:p>
        </p:txBody>
      </p:sp>
      <p:pic>
        <p:nvPicPr>
          <p:cNvPr id="10242" name="Picture 2" descr="Image result for resil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434" y="997536"/>
            <a:ext cx="3941190" cy="4176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582602" y="6184740"/>
            <a:ext cx="7159022" cy="369332"/>
          </a:xfrm>
          <a:prstGeom prst="rect">
            <a:avLst/>
          </a:prstGeom>
        </p:spPr>
        <p:txBody>
          <a:bodyPr wrap="square">
            <a:spAutoFit/>
          </a:bodyPr>
          <a:lstStyle/>
          <a:p>
            <a:pPr algn="r"/>
            <a:r>
              <a:rPr lang="en-GB" dirty="0">
                <a:hlinkClick r:id="rId3"/>
              </a:rPr>
              <a:t>https://notesonpda.wordpress.com/2019/05/16/a-z-of-pda-strategies/</a:t>
            </a:r>
            <a:endParaRPr lang="en-GB" dirty="0"/>
          </a:p>
        </p:txBody>
      </p:sp>
    </p:spTree>
    <p:extLst>
      <p:ext uri="{BB962C8B-B14F-4D97-AF65-F5344CB8AC3E}">
        <p14:creationId xmlns:p14="http://schemas.microsoft.com/office/powerpoint/2010/main" val="34880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i.kinja-img.com/gawker-media/image/upload/pn3ohiu0qb3yo4j42nd2.jpg"/>
          <p:cNvPicPr/>
          <p:nvPr/>
        </p:nvPicPr>
        <p:blipFill rotWithShape="1">
          <a:blip r:embed="rId2" cstate="print">
            <a:extLst>
              <a:ext uri="{28A0092B-C50C-407E-A947-70E740481C1C}">
                <a14:useLocalDpi xmlns:a14="http://schemas.microsoft.com/office/drawing/2010/main" val="0"/>
              </a:ext>
            </a:extLst>
          </a:blip>
          <a:srcRect l="15704" r="6310"/>
          <a:stretch/>
        </p:blipFill>
        <p:spPr bwMode="auto">
          <a:xfrm>
            <a:off x="377139" y="792071"/>
            <a:ext cx="7049999" cy="5325198"/>
          </a:xfrm>
          <a:prstGeom prst="rect">
            <a:avLst/>
          </a:prstGeom>
          <a:ln>
            <a:noFill/>
          </a:ln>
          <a:effectLst>
            <a:softEdge rad="112500"/>
          </a:effectLst>
        </p:spPr>
      </p:pic>
      <p:pic>
        <p:nvPicPr>
          <p:cNvPr id="4" name="Picture 3"/>
          <p:cNvPicPr>
            <a:picLocks noChangeAspect="1"/>
          </p:cNvPicPr>
          <p:nvPr/>
        </p:nvPicPr>
        <p:blipFill rotWithShape="1">
          <a:blip r:embed="rId3"/>
          <a:srcRect l="34124" t="22902" r="37145" b="14646"/>
          <a:stretch/>
        </p:blipFill>
        <p:spPr>
          <a:xfrm rot="274921">
            <a:off x="4686070" y="767516"/>
            <a:ext cx="3502950" cy="4280942"/>
          </a:xfrm>
          <a:prstGeom prst="rect">
            <a:avLst/>
          </a:prstGeom>
          <a:ln>
            <a:noFill/>
          </a:ln>
          <a:effectLst>
            <a:softEdge rad="112500"/>
          </a:effectLst>
        </p:spPr>
      </p:pic>
      <p:sp>
        <p:nvSpPr>
          <p:cNvPr id="3" name="Rectangle 2"/>
          <p:cNvSpPr/>
          <p:nvPr/>
        </p:nvSpPr>
        <p:spPr>
          <a:xfrm>
            <a:off x="5005588" y="5988336"/>
            <a:ext cx="7306615" cy="923330"/>
          </a:xfrm>
          <a:prstGeom prst="rect">
            <a:avLst/>
          </a:prstGeom>
        </p:spPr>
        <p:txBody>
          <a:bodyPr wrap="square">
            <a:spAutoFit/>
          </a:bodyPr>
          <a:lstStyle/>
          <a:p>
            <a:r>
              <a:rPr lang="en-GB" dirty="0">
                <a:hlinkClick r:id="rId4"/>
              </a:rPr>
              <a:t>https://offspring.lifehacker.com/create-a-noticing-wall-for-your-kid-1834930062#:~:text=If%20you're%20creating%20a,And%20sometimes%2C%20poems%20about%20farts.</a:t>
            </a:r>
            <a:endParaRPr lang="en-GB" dirty="0"/>
          </a:p>
        </p:txBody>
      </p:sp>
      <p:sp>
        <p:nvSpPr>
          <p:cNvPr id="5" name="Rectangle 4"/>
          <p:cNvSpPr/>
          <p:nvPr/>
        </p:nvSpPr>
        <p:spPr>
          <a:xfrm>
            <a:off x="-252322" y="77273"/>
            <a:ext cx="7383246"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A noticing Wall</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6" name="TextBox 5"/>
          <p:cNvSpPr txBox="1"/>
          <p:nvPr/>
        </p:nvSpPr>
        <p:spPr>
          <a:xfrm>
            <a:off x="8354417" y="1938491"/>
            <a:ext cx="3494146" cy="1938992"/>
          </a:xfrm>
          <a:prstGeom prst="rect">
            <a:avLst/>
          </a:prstGeom>
          <a:noFill/>
        </p:spPr>
        <p:txBody>
          <a:bodyPr wrap="square" rtlCol="0">
            <a:spAutoFit/>
          </a:bodyPr>
          <a:lstStyle/>
          <a:p>
            <a:pPr algn="ctr"/>
            <a:r>
              <a:rPr lang="en-ZA" sz="2400" dirty="0" smtClean="0"/>
              <a:t>A </a:t>
            </a:r>
            <a:r>
              <a:rPr lang="en-ZA" sz="2400" dirty="0"/>
              <a:t>note of </a:t>
            </a:r>
            <a:r>
              <a:rPr lang="en-ZA" sz="2400" dirty="0" smtClean="0"/>
              <a:t>encouragement from my son, who has been diagnosed with the PDA profile of Autism, on our noticing wall.</a:t>
            </a:r>
            <a:endParaRPr lang="en-GB" sz="2400" dirty="0"/>
          </a:p>
        </p:txBody>
      </p:sp>
      <p:cxnSp>
        <p:nvCxnSpPr>
          <p:cNvPr id="8" name="Straight Arrow Connector 7"/>
          <p:cNvCxnSpPr/>
          <p:nvPr/>
        </p:nvCxnSpPr>
        <p:spPr>
          <a:xfrm flipH="1">
            <a:off x="8033274" y="2343956"/>
            <a:ext cx="3580327" cy="16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407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433" t="20484" r="19627" b="10627"/>
          <a:stretch/>
        </p:blipFill>
        <p:spPr>
          <a:xfrm>
            <a:off x="1366511" y="0"/>
            <a:ext cx="9196857" cy="6858000"/>
          </a:xfrm>
          <a:prstGeom prst="rect">
            <a:avLst/>
          </a:prstGeom>
          <a:ln>
            <a:noFill/>
          </a:ln>
          <a:effectLst>
            <a:softEdge rad="112500"/>
          </a:effectLst>
        </p:spPr>
      </p:pic>
      <p:pic>
        <p:nvPicPr>
          <p:cNvPr id="6" name="Picture 5">
            <a:hlinkClick r:id="rId3" action="ppaction://hlinksldjump"/>
          </p:cNvPr>
          <p:cNvPicPr>
            <a:picLocks noChangeAspect="1"/>
          </p:cNvPicPr>
          <p:nvPr/>
        </p:nvPicPr>
        <p:blipFill rotWithShape="1">
          <a:blip r:embed="rId4"/>
          <a:srcRect l="19813" t="13912" r="22202" b="13415"/>
          <a:stretch/>
        </p:blipFill>
        <p:spPr>
          <a:xfrm>
            <a:off x="1223626" y="0"/>
            <a:ext cx="9721878" cy="6850359"/>
          </a:xfrm>
          <a:prstGeom prst="rect">
            <a:avLst/>
          </a:prstGeom>
          <a:ln>
            <a:noFill/>
          </a:ln>
          <a:effectLst>
            <a:softEdge rad="112500"/>
          </a:effectLst>
        </p:spPr>
      </p:pic>
    </p:spTree>
    <p:extLst>
      <p:ext uri="{BB962C8B-B14F-4D97-AF65-F5344CB8AC3E}">
        <p14:creationId xmlns:p14="http://schemas.microsoft.com/office/powerpoint/2010/main" val="16746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757" y="459965"/>
            <a:ext cx="9424311" cy="707886"/>
          </a:xfrm>
          <a:prstGeom prst="rect">
            <a:avLst/>
          </a:prstGeom>
          <a:noFill/>
        </p:spPr>
        <p:txBody>
          <a:bodyPr wrap="none" lIns="91440" tIns="45720" rIns="91440" bIns="45720">
            <a:spAutoFit/>
          </a:bodyPr>
          <a:lstStyle/>
          <a:p>
            <a:pPr algn="ctr"/>
            <a:r>
              <a:rPr lang="en-US" sz="4000" spc="50" dirty="0" smtClean="0">
                <a:ln w="0"/>
                <a:effectLst>
                  <a:innerShdw blurRad="63500" dist="50800" dir="13500000">
                    <a:srgbClr val="000000">
                      <a:alpha val="50000"/>
                    </a:srgbClr>
                  </a:innerShdw>
                </a:effectLst>
                <a:latin typeface="Arial Rounded MT Bold" panose="020F0704030504030204" pitchFamily="34" charset="0"/>
              </a:rPr>
              <a:t>Adopt an </a:t>
            </a:r>
            <a:r>
              <a:rPr lang="en-US" sz="4000" b="1" spc="50" dirty="0" smtClean="0">
                <a:ln w="0"/>
                <a:effectLst>
                  <a:outerShdw blurRad="38100" dist="38100" dir="2700000" algn="tl">
                    <a:srgbClr val="000000">
                      <a:alpha val="43137"/>
                    </a:srgbClr>
                  </a:outerShdw>
                </a:effectLst>
                <a:latin typeface="Arial Rounded MT Bold" panose="020F0704030504030204" pitchFamily="34" charset="0"/>
              </a:rPr>
              <a:t>appropriate</a:t>
            </a:r>
            <a:r>
              <a:rPr lang="en-US" sz="4000" spc="50" dirty="0" smtClean="0">
                <a:ln w="0"/>
                <a:effectLst>
                  <a:outerShdw blurRad="38100" dist="38100" dir="2700000" algn="tl">
                    <a:srgbClr val="000000">
                      <a:alpha val="43137"/>
                    </a:srgbClr>
                  </a:outerShdw>
                </a:effectLst>
                <a:latin typeface="Arial Rounded MT Bold" panose="020F0704030504030204" pitchFamily="34" charset="0"/>
              </a:rPr>
              <a:t> </a:t>
            </a:r>
            <a:r>
              <a:rPr lang="en-US" sz="4000" spc="50" dirty="0" smtClean="0">
                <a:ln w="0"/>
                <a:effectLst>
                  <a:innerShdw blurRad="63500" dist="50800" dir="13500000">
                    <a:srgbClr val="000000">
                      <a:alpha val="50000"/>
                    </a:srgbClr>
                  </a:innerShdw>
                </a:effectLst>
                <a:latin typeface="Arial Rounded MT Bold" panose="020F0704030504030204" pitchFamily="34" charset="0"/>
              </a:rPr>
              <a:t>communication style</a:t>
            </a:r>
            <a:endParaRPr lang="en-US" sz="40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5867">
            <a:off x="7443568" y="3457734"/>
            <a:ext cx="4762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8664" y="1429340"/>
            <a:ext cx="11175474" cy="5170646"/>
          </a:xfrm>
          <a:prstGeom prst="rect">
            <a:avLst/>
          </a:prstGeom>
        </p:spPr>
        <p:txBody>
          <a:bodyPr wrap="square">
            <a:spAutoFit/>
          </a:bodyPr>
          <a:lstStyle/>
          <a:p>
            <a:pPr marL="457200" indent="-457200">
              <a:buFont typeface="Arial" panose="020B0604020202020204" pitchFamily="34" charset="0"/>
              <a:buChar char="•"/>
            </a:pPr>
            <a:r>
              <a:rPr lang="en-GB" sz="3000" dirty="0" smtClean="0"/>
              <a:t>Use indirect commands to disguise demands and make them fun</a:t>
            </a:r>
          </a:p>
          <a:p>
            <a:endParaRPr lang="en-GB" sz="300" dirty="0" smtClean="0"/>
          </a:p>
          <a:p>
            <a:pPr marL="457200" indent="-457200">
              <a:buFont typeface="Arial" panose="020B0604020202020204" pitchFamily="34" charset="0"/>
              <a:buChar char="•"/>
            </a:pPr>
            <a:r>
              <a:rPr lang="en-GB" sz="3000" dirty="0" smtClean="0">
                <a:solidFill>
                  <a:srgbClr val="FF0000"/>
                </a:solidFill>
              </a:rPr>
              <a:t>Try to make them feel useful which also helps to maintain emotional wellbeing</a:t>
            </a:r>
          </a:p>
          <a:p>
            <a:endParaRPr lang="en-GB" sz="300" dirty="0" smtClean="0"/>
          </a:p>
          <a:p>
            <a:pPr marL="457200" indent="-457200">
              <a:buFont typeface="Arial" panose="020B0604020202020204" pitchFamily="34" charset="0"/>
              <a:buChar char="•"/>
            </a:pPr>
            <a:r>
              <a:rPr lang="en-GB" sz="3000" dirty="0" smtClean="0"/>
              <a:t>Pretend you don’t know/get it wrong and ask them to teach you</a:t>
            </a:r>
          </a:p>
          <a:p>
            <a:endParaRPr lang="en-GB" sz="300" dirty="0" smtClean="0"/>
          </a:p>
          <a:p>
            <a:pPr marL="457200" indent="-457200">
              <a:buFont typeface="Arial" panose="020B0604020202020204" pitchFamily="34" charset="0"/>
              <a:buChar char="•"/>
            </a:pPr>
            <a:r>
              <a:rPr lang="en-GB" sz="3000" dirty="0" smtClean="0">
                <a:solidFill>
                  <a:srgbClr val="FF0000"/>
                </a:solidFill>
              </a:rPr>
              <a:t>Offer limited choices to give the </a:t>
            </a:r>
            <a:r>
              <a:rPr lang="en-GB" sz="3000" dirty="0" err="1" smtClean="0">
                <a:solidFill>
                  <a:srgbClr val="FF0000"/>
                </a:solidFill>
              </a:rPr>
              <a:t>PDAer</a:t>
            </a:r>
            <a:r>
              <a:rPr lang="en-GB" sz="3000" dirty="0" smtClean="0">
                <a:solidFill>
                  <a:srgbClr val="FF0000"/>
                </a:solidFill>
              </a:rPr>
              <a:t> </a:t>
            </a:r>
          </a:p>
          <a:p>
            <a:r>
              <a:rPr lang="en-GB" sz="3000" dirty="0" smtClean="0">
                <a:solidFill>
                  <a:srgbClr val="FF0000"/>
                </a:solidFill>
              </a:rPr>
              <a:t>     a sense of control</a:t>
            </a:r>
          </a:p>
          <a:p>
            <a:pPr marL="514350" indent="-514350">
              <a:buFont typeface="Arial" panose="020B0604020202020204" pitchFamily="34" charset="0"/>
              <a:buChar char="•"/>
            </a:pPr>
            <a:r>
              <a:rPr lang="en-GB" sz="3000" dirty="0"/>
              <a:t>Use role play and </a:t>
            </a:r>
            <a:r>
              <a:rPr lang="en-GB" sz="3000" dirty="0" smtClean="0"/>
              <a:t>props</a:t>
            </a:r>
          </a:p>
          <a:p>
            <a:pPr marL="514350" indent="-514350">
              <a:buFont typeface="Arial" panose="020B0604020202020204" pitchFamily="34" charset="0"/>
              <a:buChar char="•"/>
            </a:pPr>
            <a:r>
              <a:rPr lang="en-GB" sz="3000" dirty="0" smtClean="0">
                <a:solidFill>
                  <a:srgbClr val="FF0000"/>
                </a:solidFill>
              </a:rPr>
              <a:t>Model desirable behaviour</a:t>
            </a:r>
          </a:p>
          <a:p>
            <a:endParaRPr lang="en-GB" sz="300" dirty="0" smtClean="0"/>
          </a:p>
          <a:p>
            <a:pPr marL="457200" indent="-457200">
              <a:buFont typeface="Arial" panose="020B0604020202020204" pitchFamily="34" charset="0"/>
              <a:buChar char="•"/>
            </a:pPr>
            <a:r>
              <a:rPr lang="en-GB" sz="3000" dirty="0" smtClean="0"/>
              <a:t>Voice control: use a calm, even tone</a:t>
            </a:r>
          </a:p>
          <a:p>
            <a:endParaRPr lang="en-GB" sz="300" dirty="0" smtClean="0"/>
          </a:p>
          <a:p>
            <a:pPr marL="457200" indent="-457200">
              <a:buFont typeface="Arial" panose="020B0604020202020204" pitchFamily="34" charset="0"/>
              <a:buChar char="•"/>
            </a:pPr>
            <a:r>
              <a:rPr lang="en-GB" sz="3000" dirty="0" smtClean="0">
                <a:solidFill>
                  <a:srgbClr val="FF0000"/>
                </a:solidFill>
              </a:rPr>
              <a:t>Indirect praise</a:t>
            </a:r>
          </a:p>
          <a:p>
            <a:endParaRPr lang="en-GB" sz="300" dirty="0" smtClean="0"/>
          </a:p>
        </p:txBody>
      </p:sp>
    </p:spTree>
    <p:extLst>
      <p:ext uri="{BB962C8B-B14F-4D97-AF65-F5344CB8AC3E}">
        <p14:creationId xmlns:p14="http://schemas.microsoft.com/office/powerpoint/2010/main" val="27582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         Extreme Demand Avoidance Questionnaire (EDA-Q)"/>
          <p:cNvPicPr>
            <a:picLocks noChangeAspect="1" noChangeArrowheads="1"/>
          </p:cNvPicPr>
          <p:nvPr/>
        </p:nvPicPr>
        <p:blipFill rotWithShape="1">
          <a:blip r:embed="rId2">
            <a:extLst>
              <a:ext uri="{28A0092B-C50C-407E-A947-70E740481C1C}">
                <a14:useLocalDpi xmlns:a14="http://schemas.microsoft.com/office/drawing/2010/main" val="0"/>
              </a:ext>
            </a:extLst>
          </a:blip>
          <a:srcRect r="3972" b="68351"/>
          <a:stretch/>
        </p:blipFill>
        <p:spPr bwMode="auto">
          <a:xfrm>
            <a:off x="100084" y="226846"/>
            <a:ext cx="12091916" cy="5293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01772" y="5397689"/>
            <a:ext cx="8299404" cy="984885"/>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pPr algn="r"/>
            <a:r>
              <a:rPr lang="en-GB" dirty="0" smtClean="0">
                <a:solidFill>
                  <a:srgbClr val="404040"/>
                </a:solidFill>
              </a:rPr>
              <a:t>Designed by Liz </a:t>
            </a:r>
            <a:r>
              <a:rPr lang="en-GB" dirty="0" err="1" smtClean="0">
                <a:solidFill>
                  <a:srgbClr val="404040"/>
                </a:solidFill>
              </a:rPr>
              <a:t>O’Nions</a:t>
            </a:r>
            <a:endParaRPr lang="en-GB" dirty="0" smtClean="0">
              <a:solidFill>
                <a:srgbClr val="404040"/>
              </a:solidFill>
            </a:endParaRPr>
          </a:p>
          <a:p>
            <a:pPr algn="r"/>
            <a:endParaRPr lang="en-GB" sz="800" dirty="0" smtClean="0">
              <a:solidFill>
                <a:srgbClr val="404040"/>
              </a:solidFill>
            </a:endParaRPr>
          </a:p>
          <a:p>
            <a:pPr algn="r"/>
            <a:r>
              <a:rPr lang="en-GB" sz="1600" u="sng" dirty="0">
                <a:hlinkClick r:id="rId3"/>
              </a:rPr>
              <a:t>http://www.pdasociety.org.uk/resources/extreme-demand-avoidance-questionnaire</a:t>
            </a:r>
            <a:endParaRPr lang="en-GB" sz="1600" dirty="0"/>
          </a:p>
        </p:txBody>
      </p:sp>
      <p:sp>
        <p:nvSpPr>
          <p:cNvPr id="4" name="Rectangle 3"/>
          <p:cNvSpPr/>
          <p:nvPr/>
        </p:nvSpPr>
        <p:spPr>
          <a:xfrm>
            <a:off x="518615" y="226846"/>
            <a:ext cx="7519915" cy="1015663"/>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r>
              <a:rPr lang="en-GB" sz="2400" dirty="0" smtClean="0">
                <a:solidFill>
                  <a:srgbClr val="404040"/>
                </a:solidFill>
              </a:rPr>
              <a:t>         </a:t>
            </a:r>
            <a:r>
              <a:rPr lang="en-GB" sz="2400" b="1" dirty="0" smtClean="0">
                <a:solidFill>
                  <a:srgbClr val="404040"/>
                </a:solidFill>
              </a:rPr>
              <a:t>Extreme Demand Avoidance Questionnaire (EDA-Q)</a:t>
            </a:r>
          </a:p>
          <a:p>
            <a:pPr algn="r"/>
            <a:r>
              <a:rPr lang="en-GB" sz="2000" b="1" dirty="0" smtClean="0">
                <a:solidFill>
                  <a:srgbClr val="FF0000"/>
                </a:solidFill>
              </a:rPr>
              <a:t>A screening tool</a:t>
            </a:r>
          </a:p>
        </p:txBody>
      </p:sp>
      <p:sp>
        <p:nvSpPr>
          <p:cNvPr id="5" name="Rectangle 4"/>
          <p:cNvSpPr/>
          <p:nvPr/>
        </p:nvSpPr>
        <p:spPr>
          <a:xfrm>
            <a:off x="7754201" y="580789"/>
            <a:ext cx="1405719" cy="707886"/>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r>
              <a:rPr lang="en-GB" sz="2400" dirty="0" smtClean="0">
                <a:solidFill>
                  <a:srgbClr val="404040"/>
                </a:solidFill>
              </a:rPr>
              <a:t>         </a:t>
            </a:r>
            <a:r>
              <a:rPr lang="en-GB" sz="1200" dirty="0" smtClean="0">
                <a:solidFill>
                  <a:srgbClr val="404040"/>
                </a:solidFill>
              </a:rPr>
              <a:t>Score 1</a:t>
            </a:r>
          </a:p>
        </p:txBody>
      </p:sp>
      <p:sp>
        <p:nvSpPr>
          <p:cNvPr id="6" name="Rectangle 5"/>
          <p:cNvSpPr/>
          <p:nvPr/>
        </p:nvSpPr>
        <p:spPr>
          <a:xfrm>
            <a:off x="8709545" y="601571"/>
            <a:ext cx="1405719" cy="707886"/>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r>
              <a:rPr lang="en-GB" sz="2400" dirty="0" smtClean="0">
                <a:solidFill>
                  <a:srgbClr val="404040"/>
                </a:solidFill>
              </a:rPr>
              <a:t>         </a:t>
            </a:r>
            <a:r>
              <a:rPr lang="en-GB" sz="1200" dirty="0" smtClean="0">
                <a:solidFill>
                  <a:srgbClr val="404040"/>
                </a:solidFill>
              </a:rPr>
              <a:t>Score 2</a:t>
            </a:r>
          </a:p>
        </p:txBody>
      </p:sp>
      <p:sp>
        <p:nvSpPr>
          <p:cNvPr id="7" name="Rectangle 6"/>
          <p:cNvSpPr/>
          <p:nvPr/>
        </p:nvSpPr>
        <p:spPr>
          <a:xfrm>
            <a:off x="9664889" y="580789"/>
            <a:ext cx="1405719" cy="707886"/>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r>
              <a:rPr lang="en-GB" sz="2400" dirty="0" smtClean="0">
                <a:solidFill>
                  <a:srgbClr val="404040"/>
                </a:solidFill>
              </a:rPr>
              <a:t>         </a:t>
            </a:r>
            <a:r>
              <a:rPr lang="en-GB" sz="1200" dirty="0" smtClean="0">
                <a:solidFill>
                  <a:srgbClr val="404040"/>
                </a:solidFill>
              </a:rPr>
              <a:t>Score 3</a:t>
            </a:r>
          </a:p>
        </p:txBody>
      </p:sp>
      <p:sp>
        <p:nvSpPr>
          <p:cNvPr id="8" name="Rectangle 7"/>
          <p:cNvSpPr/>
          <p:nvPr/>
        </p:nvSpPr>
        <p:spPr>
          <a:xfrm>
            <a:off x="10595457" y="580789"/>
            <a:ext cx="1405719" cy="707886"/>
          </a:xfrm>
          <a:prstGeom prst="rect">
            <a:avLst/>
          </a:prstGeom>
        </p:spPr>
        <p:txBody>
          <a:bodyPr wrap="square">
            <a:spAutoFit/>
          </a:bodyPr>
          <a:lstStyle/>
          <a:p>
            <a:endParaRPr lang="en-GB" sz="800" dirty="0">
              <a:solidFill>
                <a:srgbClr val="404040"/>
              </a:solidFill>
            </a:endParaRPr>
          </a:p>
          <a:p>
            <a:endParaRPr lang="en-GB" sz="800" dirty="0">
              <a:solidFill>
                <a:srgbClr val="404040"/>
              </a:solidFill>
            </a:endParaRPr>
          </a:p>
          <a:p>
            <a:r>
              <a:rPr lang="en-GB" sz="2400" dirty="0" smtClean="0">
                <a:solidFill>
                  <a:srgbClr val="404040"/>
                </a:solidFill>
              </a:rPr>
              <a:t>         </a:t>
            </a:r>
            <a:r>
              <a:rPr lang="en-GB" sz="1200" dirty="0" smtClean="0">
                <a:solidFill>
                  <a:srgbClr val="404040"/>
                </a:solidFill>
              </a:rPr>
              <a:t>Score 4</a:t>
            </a:r>
          </a:p>
        </p:txBody>
      </p:sp>
    </p:spTree>
    <p:extLst>
      <p:ext uri="{BB962C8B-B14F-4D97-AF65-F5344CB8AC3E}">
        <p14:creationId xmlns:p14="http://schemas.microsoft.com/office/powerpoint/2010/main" val="1019387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1189" y="6213831"/>
            <a:ext cx="9492910" cy="369332"/>
          </a:xfrm>
          <a:prstGeom prst="rect">
            <a:avLst/>
          </a:prstGeom>
        </p:spPr>
        <p:txBody>
          <a:bodyPr wrap="square">
            <a:spAutoFit/>
          </a:bodyPr>
          <a:lstStyle/>
          <a:p>
            <a:r>
              <a:rPr lang="en-GB" dirty="0">
                <a:hlinkClick r:id="rId2"/>
              </a:rPr>
              <a:t>https://pathologicaldemandavoidanceaprofileofautism.com/2020/04/24/pda-and-language/</a:t>
            </a:r>
            <a:endParaRPr lang="en-GB" dirty="0"/>
          </a:p>
        </p:txBody>
      </p:sp>
      <p:sp>
        <p:nvSpPr>
          <p:cNvPr id="4" name="Rectangle 3"/>
          <p:cNvSpPr/>
          <p:nvPr/>
        </p:nvSpPr>
        <p:spPr>
          <a:xfrm>
            <a:off x="334851" y="331177"/>
            <a:ext cx="7765960" cy="923330"/>
          </a:xfrm>
          <a:prstGeom prst="rect">
            <a:avLst/>
          </a:prstGeom>
          <a:noFill/>
        </p:spPr>
        <p:txBody>
          <a:bodyPr wrap="square" lIns="91440" tIns="45720" rIns="91440" bIns="45720">
            <a:spAutoFit/>
          </a:bodyPr>
          <a:lstStyle/>
          <a:p>
            <a:pPr algn="ctr"/>
            <a:r>
              <a:rPr lang="en-US" sz="5400" spc="50" dirty="0" smtClean="0">
                <a:ln w="0"/>
                <a:effectLst>
                  <a:innerShdw blurRad="63500" dist="50800" dir="13500000">
                    <a:srgbClr val="000000">
                      <a:alpha val="50000"/>
                    </a:srgbClr>
                  </a:innerShdw>
                </a:effectLst>
                <a:latin typeface="Arial Rounded MT Bold" panose="020F0704030504030204" pitchFamily="34" charset="0"/>
              </a:rPr>
              <a:t>PDA friendly language</a:t>
            </a:r>
            <a:endParaRPr lang="en-US" sz="54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0292"/>
          <a:stretch/>
        </p:blipFill>
        <p:spPr>
          <a:xfrm>
            <a:off x="6187648" y="1371374"/>
            <a:ext cx="5487872" cy="446896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0610"/>
          <a:stretch/>
        </p:blipFill>
        <p:spPr>
          <a:xfrm>
            <a:off x="754695" y="1831114"/>
            <a:ext cx="5090382" cy="4118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717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rench bulldog puppies"/>
          <p:cNvPicPr>
            <a:picLocks noChangeAspect="1" noChangeArrowheads="1"/>
          </p:cNvPicPr>
          <p:nvPr/>
        </p:nvPicPr>
        <p:blipFill rotWithShape="1">
          <a:blip r:embed="rId2">
            <a:extLst>
              <a:ext uri="{28A0092B-C50C-407E-A947-70E740481C1C}">
                <a14:useLocalDpi xmlns:a14="http://schemas.microsoft.com/office/drawing/2010/main" val="0"/>
              </a:ext>
            </a:extLst>
          </a:blip>
          <a:srcRect l="22383" t="3443" r="20373" b="2238"/>
          <a:stretch/>
        </p:blipFill>
        <p:spPr bwMode="auto">
          <a:xfrm>
            <a:off x="8399506" y="532719"/>
            <a:ext cx="3700434" cy="60970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7916" y="964627"/>
            <a:ext cx="8286991" cy="5283498"/>
          </a:xfrm>
          <a:prstGeom prst="rect">
            <a:avLst/>
          </a:prstGeom>
        </p:spPr>
        <p:txBody>
          <a:bodyPr wrap="square">
            <a:spAutoFit/>
          </a:bodyPr>
          <a:lstStyle/>
          <a:p>
            <a:pPr algn="just">
              <a:spcAft>
                <a:spcPts val="2160"/>
              </a:spcAft>
            </a:pPr>
            <a:r>
              <a:rPr lang="en-GB" sz="2400" dirty="0">
                <a:solidFill>
                  <a:srgbClr val="222222"/>
                </a:solidFill>
                <a:latin typeface="Arial" panose="020B0604020202020204" pitchFamily="34" charset="0"/>
                <a:ea typeface="Times New Roman" panose="02020603050405020304" pitchFamily="18" charset="0"/>
              </a:rPr>
              <a:t>Your </a:t>
            </a:r>
            <a:r>
              <a:rPr lang="en-GB" sz="2400" dirty="0" err="1">
                <a:solidFill>
                  <a:srgbClr val="222222"/>
                </a:solidFill>
                <a:latin typeface="Arial" panose="020B0604020202020204" pitchFamily="34" charset="0"/>
                <a:ea typeface="Times New Roman" panose="02020603050405020304" pitchFamily="18" charset="0"/>
              </a:rPr>
              <a:t>PDAer</a:t>
            </a:r>
            <a:r>
              <a:rPr lang="en-GB" sz="2400" dirty="0">
                <a:solidFill>
                  <a:srgbClr val="222222"/>
                </a:solidFill>
                <a:latin typeface="Arial" panose="020B0604020202020204" pitchFamily="34" charset="0"/>
                <a:ea typeface="Times New Roman" panose="02020603050405020304" pitchFamily="18" charset="0"/>
              </a:rPr>
              <a:t> / the </a:t>
            </a:r>
            <a:r>
              <a:rPr lang="en-GB" sz="2400" dirty="0" err="1">
                <a:solidFill>
                  <a:srgbClr val="222222"/>
                </a:solidFill>
                <a:latin typeface="Arial" panose="020B0604020202020204" pitchFamily="34" charset="0"/>
                <a:ea typeface="Times New Roman" panose="02020603050405020304" pitchFamily="18" charset="0"/>
              </a:rPr>
              <a:t>PDAer</a:t>
            </a:r>
            <a:r>
              <a:rPr lang="en-GB" sz="2400" dirty="0">
                <a:solidFill>
                  <a:srgbClr val="222222"/>
                </a:solidFill>
                <a:latin typeface="Arial" panose="020B0604020202020204" pitchFamily="34" charset="0"/>
                <a:ea typeface="Times New Roman" panose="02020603050405020304" pitchFamily="18" charset="0"/>
              </a:rPr>
              <a:t> in your care recently decided to get a </a:t>
            </a:r>
            <a:r>
              <a:rPr lang="en-GB" sz="2400" dirty="0" smtClean="0">
                <a:solidFill>
                  <a:srgbClr val="222222"/>
                </a:solidFill>
                <a:latin typeface="Arial" panose="020B0604020202020204" pitchFamily="34" charset="0"/>
                <a:ea typeface="Times New Roman" panose="02020603050405020304" pitchFamily="18" charset="0"/>
              </a:rPr>
              <a:t>puppy. </a:t>
            </a:r>
          </a:p>
          <a:p>
            <a:pPr algn="just">
              <a:spcAft>
                <a:spcPts val="2160"/>
              </a:spcAft>
            </a:pPr>
            <a:r>
              <a:rPr lang="en-GB" sz="2400" dirty="0" smtClean="0">
                <a:solidFill>
                  <a:srgbClr val="222222"/>
                </a:solidFill>
                <a:latin typeface="Arial" panose="020B0604020202020204" pitchFamily="34" charset="0"/>
                <a:ea typeface="Times New Roman" panose="02020603050405020304" pitchFamily="18" charset="0"/>
              </a:rPr>
              <a:t>This </a:t>
            </a:r>
            <a:r>
              <a:rPr lang="en-GB" sz="2400" dirty="0">
                <a:solidFill>
                  <a:srgbClr val="222222"/>
                </a:solidFill>
                <a:latin typeface="Arial" panose="020B0604020202020204" pitchFamily="34" charset="0"/>
                <a:ea typeface="Times New Roman" panose="02020603050405020304" pitchFamily="18" charset="0"/>
              </a:rPr>
              <a:t>wasn’t a snap decision it was two years in the planning, we both thought about it, did a massive amount of research and made sure we were really ready. </a:t>
            </a:r>
            <a:endParaRPr lang="en-GB" sz="2400" dirty="0" smtClean="0">
              <a:solidFill>
                <a:srgbClr val="222222"/>
              </a:solidFill>
              <a:latin typeface="Arial" panose="020B0604020202020204" pitchFamily="34" charset="0"/>
              <a:ea typeface="Times New Roman" panose="02020603050405020304" pitchFamily="18" charset="0"/>
            </a:endParaRPr>
          </a:p>
          <a:p>
            <a:pPr algn="just">
              <a:spcAft>
                <a:spcPts val="2160"/>
              </a:spcAft>
            </a:pPr>
            <a:r>
              <a:rPr lang="en-GB" sz="2400" dirty="0" smtClean="0">
                <a:solidFill>
                  <a:srgbClr val="222222"/>
                </a:solidFill>
                <a:latin typeface="Arial" panose="020B0604020202020204" pitchFamily="34" charset="0"/>
                <a:ea typeface="Times New Roman" panose="02020603050405020304" pitchFamily="18" charset="0"/>
              </a:rPr>
              <a:t>Your </a:t>
            </a:r>
            <a:r>
              <a:rPr lang="en-GB" sz="2400" dirty="0" err="1">
                <a:solidFill>
                  <a:srgbClr val="222222"/>
                </a:solidFill>
                <a:latin typeface="Arial" panose="020B0604020202020204" pitchFamily="34" charset="0"/>
                <a:ea typeface="Times New Roman" panose="02020603050405020304" pitchFamily="18" charset="0"/>
              </a:rPr>
              <a:t>PDAer</a:t>
            </a:r>
            <a:r>
              <a:rPr lang="en-GB" sz="2400" dirty="0">
                <a:solidFill>
                  <a:srgbClr val="222222"/>
                </a:solidFill>
                <a:latin typeface="Arial" panose="020B0604020202020204" pitchFamily="34" charset="0"/>
                <a:ea typeface="Times New Roman" panose="02020603050405020304" pitchFamily="18" charset="0"/>
              </a:rPr>
              <a:t> / the </a:t>
            </a:r>
            <a:r>
              <a:rPr lang="en-GB" sz="2400" dirty="0" err="1">
                <a:solidFill>
                  <a:srgbClr val="222222"/>
                </a:solidFill>
                <a:latin typeface="Arial" panose="020B0604020202020204" pitchFamily="34" charset="0"/>
                <a:ea typeface="Times New Roman" panose="02020603050405020304" pitchFamily="18" charset="0"/>
              </a:rPr>
              <a:t>PDAer</a:t>
            </a:r>
            <a:r>
              <a:rPr lang="en-GB" sz="2400" dirty="0">
                <a:solidFill>
                  <a:srgbClr val="222222"/>
                </a:solidFill>
                <a:latin typeface="Arial" panose="020B0604020202020204" pitchFamily="34" charset="0"/>
                <a:ea typeface="Times New Roman" panose="02020603050405020304" pitchFamily="18" charset="0"/>
              </a:rPr>
              <a:t> in your care was delighted with his puppy when he got him three weeks ago. </a:t>
            </a:r>
            <a:endParaRPr lang="en-GB" sz="2400" dirty="0" smtClean="0">
              <a:solidFill>
                <a:srgbClr val="222222"/>
              </a:solidFill>
              <a:latin typeface="Arial" panose="020B0604020202020204" pitchFamily="34" charset="0"/>
              <a:ea typeface="Times New Roman" panose="02020603050405020304" pitchFamily="18" charset="0"/>
            </a:endParaRPr>
          </a:p>
          <a:p>
            <a:pPr algn="just">
              <a:spcAft>
                <a:spcPts val="2160"/>
              </a:spcAft>
            </a:pPr>
            <a:r>
              <a:rPr lang="en-GB" sz="2400" dirty="0" smtClean="0">
                <a:solidFill>
                  <a:srgbClr val="222222"/>
                </a:solidFill>
                <a:latin typeface="Arial" panose="020B0604020202020204" pitchFamily="34" charset="0"/>
                <a:ea typeface="Times New Roman" panose="02020603050405020304" pitchFamily="18" charset="0"/>
              </a:rPr>
              <a:t>He </a:t>
            </a:r>
            <a:r>
              <a:rPr lang="en-GB" sz="2400" dirty="0">
                <a:solidFill>
                  <a:srgbClr val="222222"/>
                </a:solidFill>
                <a:latin typeface="Arial" panose="020B0604020202020204" pitchFamily="34" charset="0"/>
                <a:ea typeface="Times New Roman" panose="02020603050405020304" pitchFamily="18" charset="0"/>
              </a:rPr>
              <a:t>named him Tyke and was getting up early to take him out, feed him and walk him </a:t>
            </a:r>
            <a:r>
              <a:rPr lang="en-GB" sz="2400" dirty="0" smtClean="0">
                <a:solidFill>
                  <a:srgbClr val="222222"/>
                </a:solidFill>
                <a:latin typeface="Arial" panose="020B0604020202020204" pitchFamily="34" charset="0"/>
                <a:ea typeface="Times New Roman" panose="02020603050405020304" pitchFamily="18" charset="0"/>
              </a:rPr>
              <a:t>round </a:t>
            </a:r>
            <a:r>
              <a:rPr lang="en-GB" sz="2400" dirty="0">
                <a:solidFill>
                  <a:srgbClr val="222222"/>
                </a:solidFill>
                <a:latin typeface="Arial" panose="020B0604020202020204" pitchFamily="34" charset="0"/>
                <a:ea typeface="Times New Roman" panose="02020603050405020304" pitchFamily="18" charset="0"/>
              </a:rPr>
              <a:t>the block. </a:t>
            </a:r>
            <a:endParaRPr lang="en-GB" sz="2400" dirty="0" smtClean="0">
              <a:solidFill>
                <a:srgbClr val="222222"/>
              </a:solidFill>
              <a:latin typeface="Arial" panose="020B0604020202020204" pitchFamily="34" charset="0"/>
              <a:ea typeface="Times New Roman" panose="02020603050405020304" pitchFamily="18" charset="0"/>
            </a:endParaRPr>
          </a:p>
          <a:p>
            <a:pPr algn="just">
              <a:spcAft>
                <a:spcPts val="2160"/>
              </a:spcAft>
            </a:pPr>
            <a:r>
              <a:rPr lang="en-GB" sz="2400" dirty="0" smtClean="0">
                <a:solidFill>
                  <a:srgbClr val="222222"/>
                </a:solidFill>
                <a:latin typeface="Arial" panose="020B0604020202020204" pitchFamily="34" charset="0"/>
                <a:ea typeface="Times New Roman" panose="02020603050405020304" pitchFamily="18" charset="0"/>
              </a:rPr>
              <a:t>He </a:t>
            </a:r>
            <a:r>
              <a:rPr lang="en-GB" sz="2400" dirty="0">
                <a:solidFill>
                  <a:srgbClr val="222222"/>
                </a:solidFill>
                <a:latin typeface="Arial" panose="020B0604020202020204" pitchFamily="34" charset="0"/>
                <a:ea typeface="Times New Roman" panose="02020603050405020304" pitchFamily="18" charset="0"/>
              </a:rPr>
              <a:t>loved to watch Tyke pounce on the soft teddy bear we had chosen for him and shake the ‘life’ out of it. </a:t>
            </a:r>
            <a:endParaRPr lang="en-GB" sz="2400" dirty="0">
              <a:latin typeface="Times New Roman" panose="02020603050405020304" pitchFamily="18" charset="0"/>
              <a:ea typeface="Times New Roman" panose="02020603050405020304" pitchFamily="18" charset="0"/>
            </a:endParaRPr>
          </a:p>
        </p:txBody>
      </p:sp>
      <p:pic>
        <p:nvPicPr>
          <p:cNvPr id="2058" name="Picture 10" descr="Cute bear with penci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43796">
            <a:off x="8850936" y="4531380"/>
            <a:ext cx="1462902" cy="19468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7916" y="205870"/>
            <a:ext cx="8333883" cy="707886"/>
          </a:xfrm>
          <a:prstGeom prst="rect">
            <a:avLst/>
          </a:prstGeom>
          <a:noFill/>
        </p:spPr>
        <p:txBody>
          <a:bodyPr wrap="none" lIns="91440" tIns="45720" rIns="91440" bIns="45720">
            <a:spAutoFit/>
          </a:bodyPr>
          <a:lstStyle/>
          <a:p>
            <a:pPr algn="ctr"/>
            <a:r>
              <a:rPr lang="en-US" sz="4000" b="1" spc="50" dirty="0" smtClean="0">
                <a:ln w="0"/>
                <a:effectLst>
                  <a:innerShdw blurRad="63500" dist="50800" dir="13500000">
                    <a:srgbClr val="000000">
                      <a:alpha val="50000"/>
                    </a:srgbClr>
                  </a:innerShdw>
                </a:effectLst>
                <a:latin typeface="Arial Rounded MT Bold" panose="020F0704030504030204" pitchFamily="34" charset="0"/>
              </a:rPr>
              <a:t>Meet Tyke, the French Bulldog puppy</a:t>
            </a:r>
            <a:endParaRPr lang="en-US" sz="4000" b="1"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Tree>
    <p:extLst>
      <p:ext uri="{BB962C8B-B14F-4D97-AF65-F5344CB8AC3E}">
        <p14:creationId xmlns:p14="http://schemas.microsoft.com/office/powerpoint/2010/main" val="35312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5" y="4390347"/>
            <a:ext cx="10637948" cy="2221121"/>
          </a:xfrm>
          <a:prstGeom prst="rect">
            <a:avLst/>
          </a:prstGeom>
        </p:spPr>
        <p:txBody>
          <a:bodyPr wrap="square">
            <a:spAutoFit/>
          </a:bodyPr>
          <a:lstStyle/>
          <a:p>
            <a:pPr algn="just">
              <a:spcAft>
                <a:spcPts val="2160"/>
              </a:spcAft>
            </a:pPr>
            <a:r>
              <a:rPr lang="en-GB" sz="2400" dirty="0">
                <a:solidFill>
                  <a:srgbClr val="222222"/>
                </a:solidFill>
                <a:latin typeface="Arial" panose="020B0604020202020204" pitchFamily="34" charset="0"/>
                <a:ea typeface="Times New Roman" panose="02020603050405020304" pitchFamily="18" charset="0"/>
              </a:rPr>
              <a:t>One morning however, I came downstairs / arrived at the house to find he was already up. </a:t>
            </a:r>
            <a:endParaRPr lang="en-GB" sz="2400" dirty="0" smtClean="0">
              <a:solidFill>
                <a:srgbClr val="222222"/>
              </a:solidFill>
              <a:latin typeface="Arial" panose="020B0604020202020204" pitchFamily="34" charset="0"/>
              <a:ea typeface="Times New Roman" panose="02020603050405020304" pitchFamily="18" charset="0"/>
            </a:endParaRPr>
          </a:p>
          <a:p>
            <a:pPr algn="just">
              <a:spcAft>
                <a:spcPts val="2160"/>
              </a:spcAft>
            </a:pPr>
            <a:r>
              <a:rPr lang="en-GB" sz="2400" dirty="0" smtClean="0">
                <a:solidFill>
                  <a:srgbClr val="222222"/>
                </a:solidFill>
                <a:latin typeface="Arial" panose="020B0604020202020204" pitchFamily="34" charset="0"/>
                <a:ea typeface="Times New Roman" panose="02020603050405020304" pitchFamily="18" charset="0"/>
              </a:rPr>
              <a:t>He </a:t>
            </a:r>
            <a:r>
              <a:rPr lang="en-GB" sz="2400" dirty="0">
                <a:solidFill>
                  <a:srgbClr val="222222"/>
                </a:solidFill>
                <a:latin typeface="Arial" panose="020B0604020202020204" pitchFamily="34" charset="0"/>
                <a:ea typeface="Times New Roman" panose="02020603050405020304" pitchFamily="18" charset="0"/>
              </a:rPr>
              <a:t>told me he had seen to Tyke, so I asked him if he wanted to take him to the park later, but instead of answering, </a:t>
            </a:r>
            <a:r>
              <a:rPr lang="en-GB" sz="2400" b="1" dirty="0">
                <a:solidFill>
                  <a:srgbClr val="222222"/>
                </a:solidFill>
                <a:latin typeface="Arial" panose="020B0604020202020204" pitchFamily="34" charset="0"/>
                <a:ea typeface="Times New Roman" panose="02020603050405020304" pitchFamily="18" charset="0"/>
              </a:rPr>
              <a:t>he stormed out the room, the slammed door reverberating in my ears</a:t>
            </a:r>
            <a:r>
              <a:rPr lang="en-GB" sz="2400" dirty="0">
                <a:solidFill>
                  <a:srgbClr val="222222"/>
                </a:solidFill>
                <a:latin typeface="Arial" panose="020B0604020202020204" pitchFamily="34" charset="0"/>
                <a:ea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endParaRPr>
          </a:p>
        </p:txBody>
      </p:sp>
      <p:pic>
        <p:nvPicPr>
          <p:cNvPr id="1026" name="Picture 2" descr="Leaving Season 1 GIF by Frien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1418" y="450268"/>
            <a:ext cx="4571487" cy="3809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1449" y="535228"/>
            <a:ext cx="2774478"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Resources</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pic>
        <p:nvPicPr>
          <p:cNvPr id="13314" name="Picture 2" descr="Image result for Sally Cat ASD and P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7" y="1865170"/>
            <a:ext cx="1961396" cy="309002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Sally Cat ASD and P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358" y="1865171"/>
            <a:ext cx="2047139" cy="309002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Sally Cat P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548" y="241388"/>
            <a:ext cx="1960258" cy="190569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national autistic socie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1427" y="907364"/>
            <a:ext cx="3121870" cy="1452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8806" y="5014177"/>
            <a:ext cx="4513800" cy="1169551"/>
          </a:xfrm>
          <a:prstGeom prst="rect">
            <a:avLst/>
          </a:prstGeom>
        </p:spPr>
        <p:txBody>
          <a:bodyPr wrap="none">
            <a:spAutoFit/>
          </a:bodyPr>
          <a:lstStyle/>
          <a:p>
            <a:r>
              <a:rPr lang="en-ZA" b="1" dirty="0"/>
              <a:t>Facebook </a:t>
            </a:r>
            <a:r>
              <a:rPr lang="en-ZA" b="1" dirty="0" smtClean="0"/>
              <a:t>pages:</a:t>
            </a:r>
          </a:p>
          <a:p>
            <a:endParaRPr lang="en-ZA" sz="800" dirty="0" smtClean="0">
              <a:hlinkClick r:id="rId7"/>
            </a:endParaRPr>
          </a:p>
          <a:p>
            <a:r>
              <a:rPr lang="en-ZA" dirty="0" smtClean="0">
                <a:hlinkClick r:id="rId7"/>
              </a:rPr>
              <a:t>https</a:t>
            </a:r>
            <a:r>
              <a:rPr lang="en-ZA" dirty="0">
                <a:hlinkClick r:id="rId7"/>
              </a:rPr>
              <a:t>://www.facebook.com/JuliaDauntPDA</a:t>
            </a:r>
            <a:r>
              <a:rPr lang="en-ZA" dirty="0" smtClean="0">
                <a:hlinkClick r:id="rId7"/>
              </a:rPr>
              <a:t>/</a:t>
            </a:r>
            <a:endParaRPr lang="en-ZA" dirty="0" smtClean="0"/>
          </a:p>
          <a:p>
            <a:endParaRPr lang="en-ZA" sz="800" dirty="0" smtClean="0"/>
          </a:p>
          <a:p>
            <a:r>
              <a:rPr lang="en-ZA" dirty="0">
                <a:hlinkClick r:id="rId8"/>
              </a:rPr>
              <a:t>https://www.facebook.com/PDAsupportPage</a:t>
            </a:r>
            <a:r>
              <a:rPr lang="en-ZA" dirty="0" smtClean="0">
                <a:hlinkClick r:id="rId8"/>
              </a:rPr>
              <a:t>/</a:t>
            </a:r>
            <a:endParaRPr lang="en-ZA" dirty="0" smtClean="0"/>
          </a:p>
        </p:txBody>
      </p:sp>
      <p:sp>
        <p:nvSpPr>
          <p:cNvPr id="4" name="Rectangle 3"/>
          <p:cNvSpPr/>
          <p:nvPr/>
        </p:nvSpPr>
        <p:spPr>
          <a:xfrm>
            <a:off x="236253" y="5996865"/>
            <a:ext cx="6116290" cy="369332"/>
          </a:xfrm>
          <a:prstGeom prst="rect">
            <a:avLst/>
          </a:prstGeom>
        </p:spPr>
        <p:txBody>
          <a:bodyPr wrap="none">
            <a:spAutoFit/>
          </a:bodyPr>
          <a:lstStyle/>
          <a:p>
            <a:r>
              <a:rPr lang="en-ZA" dirty="0">
                <a:hlinkClick r:id="rId9"/>
              </a:rPr>
              <a:t>https://www.facebook.com/groups/AdultPDASupportNetwork/</a:t>
            </a:r>
            <a:endParaRPr lang="en-ZA" dirty="0"/>
          </a:p>
        </p:txBody>
      </p:sp>
      <p:sp>
        <p:nvSpPr>
          <p:cNvPr id="5" name="Rectangle 4"/>
          <p:cNvSpPr/>
          <p:nvPr/>
        </p:nvSpPr>
        <p:spPr>
          <a:xfrm>
            <a:off x="283321" y="5122086"/>
            <a:ext cx="5422510" cy="892552"/>
          </a:xfrm>
          <a:prstGeom prst="rect">
            <a:avLst/>
          </a:prstGeom>
        </p:spPr>
        <p:txBody>
          <a:bodyPr wrap="none">
            <a:spAutoFit/>
          </a:bodyPr>
          <a:lstStyle/>
          <a:p>
            <a:r>
              <a:rPr lang="en-GB" b="1" dirty="0" smtClean="0"/>
              <a:t>PDA </a:t>
            </a:r>
            <a:r>
              <a:rPr lang="en-GB" b="1" dirty="0"/>
              <a:t>Support </a:t>
            </a:r>
            <a:r>
              <a:rPr lang="en-GB" b="1" dirty="0" smtClean="0"/>
              <a:t>Groups</a:t>
            </a:r>
            <a:r>
              <a:rPr lang="en-GB" dirty="0" smtClean="0"/>
              <a:t>:</a:t>
            </a:r>
          </a:p>
          <a:p>
            <a:endParaRPr lang="en-GB" sz="800" dirty="0" smtClean="0"/>
          </a:p>
          <a:p>
            <a:r>
              <a:rPr lang="en-ZA" dirty="0">
                <a:hlinkClick r:id="rId10"/>
              </a:rPr>
              <a:t>https://www.facebook.com/groups/416598812283015/</a:t>
            </a:r>
            <a:endParaRPr lang="en-ZA" dirty="0"/>
          </a:p>
          <a:p>
            <a:endParaRPr lang="en-ZA" sz="800" dirty="0"/>
          </a:p>
        </p:txBody>
      </p:sp>
      <p:sp>
        <p:nvSpPr>
          <p:cNvPr id="7" name="Rectangle 6"/>
          <p:cNvSpPr/>
          <p:nvPr/>
        </p:nvSpPr>
        <p:spPr>
          <a:xfrm>
            <a:off x="6025549" y="194884"/>
            <a:ext cx="4019755" cy="369332"/>
          </a:xfrm>
          <a:prstGeom prst="rect">
            <a:avLst/>
          </a:prstGeom>
        </p:spPr>
        <p:txBody>
          <a:bodyPr wrap="none">
            <a:spAutoFit/>
          </a:bodyPr>
          <a:lstStyle/>
          <a:p>
            <a:r>
              <a:rPr lang="en-ZA" dirty="0">
                <a:hlinkClick r:id="rId11"/>
              </a:rPr>
              <a:t>https://www.pdasociety.org.uk/adult-life</a:t>
            </a:r>
            <a:endParaRPr lang="en-ZA" dirty="0"/>
          </a:p>
        </p:txBody>
      </p:sp>
      <p:sp>
        <p:nvSpPr>
          <p:cNvPr id="8" name="Rectangle 7"/>
          <p:cNvSpPr/>
          <p:nvPr/>
        </p:nvSpPr>
        <p:spPr>
          <a:xfrm>
            <a:off x="5598677" y="2462078"/>
            <a:ext cx="5065939" cy="369332"/>
          </a:xfrm>
          <a:prstGeom prst="rect">
            <a:avLst/>
          </a:prstGeom>
        </p:spPr>
        <p:txBody>
          <a:bodyPr wrap="none">
            <a:spAutoFit/>
          </a:bodyPr>
          <a:lstStyle/>
          <a:p>
            <a:r>
              <a:rPr lang="en-ZA" dirty="0">
                <a:hlinkClick r:id="rId12"/>
              </a:rPr>
              <a:t>https://www.autism.org.uk/about/what-is/pda.aspx</a:t>
            </a:r>
            <a:endParaRPr lang="en-ZA" dirty="0"/>
          </a:p>
        </p:txBody>
      </p:sp>
      <p:sp>
        <p:nvSpPr>
          <p:cNvPr id="9" name="Rectangle 8"/>
          <p:cNvSpPr/>
          <p:nvPr/>
        </p:nvSpPr>
        <p:spPr>
          <a:xfrm>
            <a:off x="387587" y="1433285"/>
            <a:ext cx="823944" cy="369332"/>
          </a:xfrm>
          <a:prstGeom prst="rect">
            <a:avLst/>
          </a:prstGeom>
        </p:spPr>
        <p:txBody>
          <a:bodyPr wrap="none">
            <a:spAutoFit/>
          </a:bodyPr>
          <a:lstStyle/>
          <a:p>
            <a:r>
              <a:rPr lang="en-GB" b="1" dirty="0" smtClean="0"/>
              <a:t>Books</a:t>
            </a:r>
            <a:r>
              <a:rPr lang="en-GB" dirty="0" smtClean="0"/>
              <a:t>:</a:t>
            </a:r>
            <a:endParaRPr lang="en-GB" dirty="0"/>
          </a:p>
        </p:txBody>
      </p:sp>
      <p:pic>
        <p:nvPicPr>
          <p:cNvPr id="10" name="Picture 9"/>
          <p:cNvPicPr>
            <a:picLocks noChangeAspect="1"/>
          </p:cNvPicPr>
          <p:nvPr/>
        </p:nvPicPr>
        <p:blipFill rotWithShape="1">
          <a:blip r:embed="rId13"/>
          <a:srcRect l="14357" t="18842" r="15465" b="42663"/>
          <a:stretch/>
        </p:blipFill>
        <p:spPr>
          <a:xfrm>
            <a:off x="5760931" y="3154995"/>
            <a:ext cx="4741429" cy="1462242"/>
          </a:xfrm>
          <a:prstGeom prst="rect">
            <a:avLst/>
          </a:prstGeom>
        </p:spPr>
      </p:pic>
      <p:sp>
        <p:nvSpPr>
          <p:cNvPr id="3" name="Rectangle 2"/>
          <p:cNvSpPr/>
          <p:nvPr/>
        </p:nvSpPr>
        <p:spPr>
          <a:xfrm>
            <a:off x="8632959" y="4244736"/>
            <a:ext cx="3050835" cy="769441"/>
          </a:xfrm>
          <a:prstGeom prst="rect">
            <a:avLst/>
          </a:prstGeom>
        </p:spPr>
        <p:txBody>
          <a:bodyPr wrap="none">
            <a:spAutoFit/>
          </a:bodyPr>
          <a:lstStyle/>
          <a:p>
            <a:r>
              <a:rPr lang="en-ZA" b="1" dirty="0"/>
              <a:t>Blog:</a:t>
            </a:r>
          </a:p>
          <a:p>
            <a:endParaRPr lang="en-ZA" sz="800" dirty="0" smtClean="0">
              <a:hlinkClick r:id="rId14"/>
            </a:endParaRPr>
          </a:p>
          <a:p>
            <a:r>
              <a:rPr lang="en-ZA" dirty="0" smtClean="0">
                <a:hlinkClick r:id="rId14"/>
              </a:rPr>
              <a:t>http</a:t>
            </a:r>
            <a:r>
              <a:rPr lang="en-ZA" dirty="0">
                <a:hlinkClick r:id="rId14"/>
              </a:rPr>
              <a:t>://www.sallycatpda.co.uk</a:t>
            </a:r>
            <a:r>
              <a:rPr lang="en-ZA" dirty="0" smtClean="0">
                <a:hlinkClick r:id="rId14"/>
              </a:rPr>
              <a:t>/</a:t>
            </a:r>
            <a:endParaRPr lang="en-ZA" dirty="0" smtClean="0"/>
          </a:p>
        </p:txBody>
      </p:sp>
    </p:spTree>
    <p:extLst>
      <p:ext uri="{BB962C8B-B14F-4D97-AF65-F5344CB8AC3E}">
        <p14:creationId xmlns:p14="http://schemas.microsoft.com/office/powerpoint/2010/main" val="982292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8735" y="154546"/>
            <a:ext cx="4038815" cy="2704563"/>
          </a:xfrm>
          <a:prstGeom prst="rect">
            <a:avLst/>
          </a:prstGeom>
        </p:spPr>
      </p:pic>
      <p:sp>
        <p:nvSpPr>
          <p:cNvPr id="2" name="Title 1"/>
          <p:cNvSpPr>
            <a:spLocks noGrp="1"/>
          </p:cNvSpPr>
          <p:nvPr>
            <p:ph type="title"/>
          </p:nvPr>
        </p:nvSpPr>
        <p:spPr>
          <a:xfrm>
            <a:off x="838200" y="154546"/>
            <a:ext cx="10515600" cy="2846232"/>
          </a:xfrm>
        </p:spPr>
        <p:txBody>
          <a:bodyPr>
            <a:normAutofit/>
          </a:bodyPr>
          <a:lstStyle/>
          <a:p>
            <a:r>
              <a:rPr lang="en-GB" sz="1300" smtClean="0"/>
              <a:t>							</a:t>
            </a:r>
            <a:r>
              <a:rPr lang="en-GB" sz="1800" smtClean="0"/>
              <a:t>57 Albion Road, Edinburgh EH7 5QY</a:t>
            </a:r>
            <a:br>
              <a:rPr lang="en-GB" sz="1800" smtClean="0"/>
            </a:br>
            <a:r>
              <a:rPr lang="en-GB" sz="1800" smtClean="0"/>
              <a:t>							Tel: 0131 475 2416</a:t>
            </a:r>
            <a:br>
              <a:rPr lang="en-GB" sz="1800" smtClean="0"/>
            </a:br>
            <a:r>
              <a:rPr lang="en-GB" sz="1800" smtClean="0"/>
              <a:t>							Email: info@pasda.org.uk</a:t>
            </a:r>
            <a:br>
              <a:rPr lang="en-GB" sz="1800" smtClean="0"/>
            </a:br>
            <a:r>
              <a:rPr lang="en-GB" sz="1800" smtClean="0"/>
              <a:t>							Website: </a:t>
            </a:r>
            <a:r>
              <a:rPr lang="en-GB" sz="1800" smtClean="0">
                <a:hlinkClick r:id="rId3"/>
              </a:rPr>
              <a:t>www.pasda.org.uk</a:t>
            </a:r>
            <a:r>
              <a:rPr lang="en-GB" sz="1800" smtClean="0"/>
              <a:t> 									Scottish Charity Number: SC042678</a:t>
            </a:r>
            <a:br>
              <a:rPr lang="en-GB" sz="1800" smtClean="0"/>
            </a:br>
            <a:r>
              <a:rPr lang="en-GB" sz="1800" smtClean="0"/>
              <a:t/>
            </a:r>
            <a:br>
              <a:rPr lang="en-GB" sz="1800" smtClean="0"/>
            </a:br>
            <a:r>
              <a:rPr lang="en-GB" sz="1800" smtClean="0"/>
              <a:t/>
            </a:r>
            <a:br>
              <a:rPr lang="en-GB" sz="1800" smtClean="0"/>
            </a:br>
            <a:endParaRPr lang="en-GB" sz="1800" dirty="0"/>
          </a:p>
        </p:txBody>
      </p:sp>
      <p:sp>
        <p:nvSpPr>
          <p:cNvPr id="3" name="Content Placeholder 2"/>
          <p:cNvSpPr>
            <a:spLocks noGrp="1"/>
          </p:cNvSpPr>
          <p:nvPr>
            <p:ph idx="1"/>
          </p:nvPr>
        </p:nvSpPr>
        <p:spPr>
          <a:xfrm>
            <a:off x="838200" y="3219718"/>
            <a:ext cx="10515600" cy="3142445"/>
          </a:xfrm>
        </p:spPr>
        <p:txBody>
          <a:bodyPr>
            <a:normAutofit fontScale="92500" lnSpcReduction="10000"/>
          </a:bodyPr>
          <a:lstStyle/>
          <a:p>
            <a:pPr marL="0" indent="0" algn="ctr">
              <a:buNone/>
            </a:pPr>
            <a:r>
              <a:rPr lang="en-GB" sz="1800" b="1" smtClean="0"/>
              <a:t>MAKE A DONATION TO SUPPORT Pasda’s WORK</a:t>
            </a:r>
          </a:p>
          <a:p>
            <a:pPr marL="0" indent="0">
              <a:buNone/>
            </a:pPr>
            <a:r>
              <a:rPr lang="en-GB" sz="1800" smtClean="0"/>
              <a:t>If you have benefitted from this presentation, please consider supporting Pasda's work. </a:t>
            </a:r>
          </a:p>
          <a:p>
            <a:pPr marL="0" indent="0">
              <a:buNone/>
            </a:pPr>
            <a:r>
              <a:rPr lang="en-GB" sz="1800" smtClean="0"/>
              <a:t>You can do this in one of four ways:  </a:t>
            </a:r>
          </a:p>
          <a:p>
            <a:pPr marL="457200" indent="-457200">
              <a:buFont typeface="+mj-lt"/>
              <a:buAutoNum type="arabicParenR"/>
            </a:pPr>
            <a:r>
              <a:rPr lang="en-GB" sz="1800" smtClean="0"/>
              <a:t>Donate via JustGiving on the Pasda website at: </a:t>
            </a:r>
            <a:r>
              <a:rPr lang="en-GB" sz="1800" smtClean="0">
                <a:hlinkClick r:id="rId4"/>
              </a:rPr>
              <a:t>https://www.pasda.org.uk </a:t>
            </a:r>
            <a:r>
              <a:rPr lang="en-GB" sz="1800" smtClean="0"/>
              <a:t>, at the top right of the Home Page.</a:t>
            </a:r>
          </a:p>
          <a:p>
            <a:pPr marL="457200" indent="-457200">
              <a:buFont typeface="+mj-lt"/>
              <a:buAutoNum type="arabicParenR"/>
            </a:pPr>
            <a:r>
              <a:rPr lang="en-GB" sz="1800" smtClean="0"/>
              <a:t>Donate via JustGiving at: </a:t>
            </a:r>
            <a:r>
              <a:rPr lang="en-GB" sz="1800" smtClean="0">
                <a:hlinkClick r:id="rId5"/>
              </a:rPr>
              <a:t>https://www.justgiving.com/pasdauk</a:t>
            </a:r>
            <a:endParaRPr lang="en-GB" sz="1800" smtClean="0"/>
          </a:p>
          <a:p>
            <a:pPr marL="457200" indent="-457200">
              <a:buFont typeface="+mj-lt"/>
              <a:buAutoNum type="arabicParenR"/>
            </a:pPr>
            <a:r>
              <a:rPr lang="en-GB" sz="1800" smtClean="0"/>
              <a:t>Make a bank transfer. To do this, please contact us by phone or email for the account details.</a:t>
            </a:r>
          </a:p>
          <a:p>
            <a:pPr marL="457200" indent="-457200">
              <a:buFont typeface="+mj-lt"/>
              <a:buAutoNum type="arabicParenR"/>
            </a:pPr>
            <a:r>
              <a:rPr lang="en-GB" sz="1800" smtClean="0"/>
              <a:t>Make out a cheque payable to Pasda, and mail it to our office at the address above.  </a:t>
            </a:r>
          </a:p>
          <a:p>
            <a:pPr marL="0" indent="0" algn="ctr">
              <a:buNone/>
            </a:pPr>
            <a:endParaRPr lang="en-GB" sz="1800" smtClean="0"/>
          </a:p>
          <a:p>
            <a:pPr marL="0" indent="0" algn="ctr">
              <a:buNone/>
            </a:pPr>
            <a:r>
              <a:rPr lang="en-GB" sz="1800" smtClean="0"/>
              <a:t>Thank you very much.</a:t>
            </a:r>
          </a:p>
          <a:p>
            <a:pPr marL="0" indent="0">
              <a:buNone/>
            </a:pPr>
            <a:endParaRPr lang="en-GB" dirty="0"/>
          </a:p>
        </p:txBody>
      </p:sp>
    </p:spTree>
    <p:extLst>
      <p:ext uri="{BB962C8B-B14F-4D97-AF65-F5344CB8AC3E}">
        <p14:creationId xmlns:p14="http://schemas.microsoft.com/office/powerpoint/2010/main" val="298367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29" y="4181789"/>
            <a:ext cx="2612172" cy="1741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4870" y="819619"/>
            <a:ext cx="10361426"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The stages of Demand Avoidance</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54726495"/>
              </p:ext>
            </p:extLst>
          </p:nvPr>
        </p:nvGraphicFramePr>
        <p:xfrm>
          <a:off x="565134" y="1679362"/>
          <a:ext cx="11066428" cy="2225040"/>
        </p:xfrm>
        <a:graphic>
          <a:graphicData uri="http://schemas.openxmlformats.org/drawingml/2006/table">
            <a:tbl>
              <a:tblPr firstRow="1" bandRow="1">
                <a:tableStyleId>{5C22544A-7EE6-4342-B048-85BDC9FD1C3A}</a:tableStyleId>
              </a:tblPr>
              <a:tblGrid>
                <a:gridCol w="2962316">
                  <a:extLst>
                    <a:ext uri="{9D8B030D-6E8A-4147-A177-3AD203B41FA5}">
                      <a16:colId xmlns="" xmlns:a16="http://schemas.microsoft.com/office/drawing/2014/main" val="3240628891"/>
                    </a:ext>
                  </a:extLst>
                </a:gridCol>
                <a:gridCol w="3875441">
                  <a:extLst>
                    <a:ext uri="{9D8B030D-6E8A-4147-A177-3AD203B41FA5}">
                      <a16:colId xmlns="" xmlns:a16="http://schemas.microsoft.com/office/drawing/2014/main" val="632404923"/>
                    </a:ext>
                  </a:extLst>
                </a:gridCol>
                <a:gridCol w="4228671">
                  <a:extLst>
                    <a:ext uri="{9D8B030D-6E8A-4147-A177-3AD203B41FA5}">
                      <a16:colId xmlns="" xmlns:a16="http://schemas.microsoft.com/office/drawing/2014/main" val="3191295681"/>
                    </a:ext>
                  </a:extLst>
                </a:gridCol>
              </a:tblGrid>
              <a:tr h="370840">
                <a:tc>
                  <a:txBody>
                    <a:bodyPr/>
                    <a:lstStyle/>
                    <a:p>
                      <a:r>
                        <a:rPr lang="en-GB" dirty="0" smtClean="0"/>
                        <a:t>STAGE 1: LIGHT AVOIDANCE</a:t>
                      </a:r>
                      <a:endParaRPr lang="en-GB" dirty="0"/>
                    </a:p>
                  </a:txBody>
                  <a:tcPr/>
                </a:tc>
                <a:tc>
                  <a:txBody>
                    <a:bodyPr/>
                    <a:lstStyle/>
                    <a:p>
                      <a:r>
                        <a:rPr lang="en-GB" dirty="0" smtClean="0"/>
                        <a:t>STAGE 2: STRONG AVOIDANCE</a:t>
                      </a:r>
                      <a:endParaRPr lang="en-GB" dirty="0"/>
                    </a:p>
                  </a:txBody>
                  <a:tcPr/>
                </a:tc>
                <a:tc>
                  <a:txBody>
                    <a:bodyPr/>
                    <a:lstStyle/>
                    <a:p>
                      <a:r>
                        <a:rPr lang="en-GB" dirty="0" smtClean="0"/>
                        <a:t>STAGE 3: MELT-</a:t>
                      </a:r>
                      <a:r>
                        <a:rPr lang="en-GB" baseline="0" dirty="0" smtClean="0"/>
                        <a:t> OR SHUTDOWN</a:t>
                      </a:r>
                      <a:endParaRPr lang="en-GB" dirty="0"/>
                    </a:p>
                  </a:txBody>
                  <a:tcPr/>
                </a:tc>
                <a:extLst>
                  <a:ext uri="{0D108BD9-81ED-4DB2-BD59-A6C34878D82A}">
                    <a16:rowId xmlns="" xmlns:a16="http://schemas.microsoft.com/office/drawing/2014/main" val="1421263472"/>
                  </a:ext>
                </a:extLst>
              </a:tr>
              <a:tr h="370840">
                <a:tc>
                  <a:txBody>
                    <a:bodyPr/>
                    <a:lstStyle/>
                    <a:p>
                      <a:r>
                        <a:rPr lang="en-GB" dirty="0" smtClean="0"/>
                        <a:t>Distraction</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183562202"/>
                  </a:ext>
                </a:extLst>
              </a:tr>
              <a:tr h="370840">
                <a:tc>
                  <a:txBody>
                    <a:bodyPr/>
                    <a:lstStyle/>
                    <a:p>
                      <a:r>
                        <a:rPr lang="en-GB" dirty="0" smtClean="0"/>
                        <a:t>Procrastination</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19684682"/>
                  </a:ext>
                </a:extLst>
              </a:tr>
              <a:tr h="370840">
                <a:tc>
                  <a:txBody>
                    <a:bodyPr/>
                    <a:lstStyle/>
                    <a:p>
                      <a:r>
                        <a:rPr lang="en-GB" dirty="0" smtClean="0"/>
                        <a:t>Negotiation</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2742511315"/>
                  </a:ext>
                </a:extLst>
              </a:tr>
              <a:tr h="370840">
                <a:tc>
                  <a:txBody>
                    <a:bodyPr/>
                    <a:lstStyle/>
                    <a:p>
                      <a:r>
                        <a:rPr lang="en-GB" dirty="0" smtClean="0"/>
                        <a:t>Excusing themselves</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726700473"/>
                  </a:ext>
                </a:extLst>
              </a:tr>
              <a:tr h="370840">
                <a:tc>
                  <a:txBody>
                    <a:bodyPr/>
                    <a:lstStyle/>
                    <a:p>
                      <a:r>
                        <a:rPr lang="en-GB" dirty="0" smtClean="0"/>
                        <a:t>Ignoring</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425296261"/>
                  </a:ext>
                </a:extLst>
              </a:tr>
            </a:tbl>
          </a:graphicData>
        </a:graphic>
      </p:graphicFrame>
      <p:sp>
        <p:nvSpPr>
          <p:cNvPr id="5" name="Rectangle 4"/>
          <p:cNvSpPr/>
          <p:nvPr/>
        </p:nvSpPr>
        <p:spPr>
          <a:xfrm>
            <a:off x="2047163" y="4298911"/>
            <a:ext cx="9406785" cy="954107"/>
          </a:xfrm>
          <a:prstGeom prst="rect">
            <a:avLst/>
          </a:prstGeom>
        </p:spPr>
        <p:txBody>
          <a:bodyPr wrap="square">
            <a:spAutoFit/>
          </a:bodyPr>
          <a:lstStyle/>
          <a:p>
            <a:pPr algn="ctr" fontAlgn="base"/>
            <a:r>
              <a:rPr lang="en-GB" sz="2800" dirty="0" smtClean="0"/>
              <a:t>‘</a:t>
            </a:r>
            <a:r>
              <a:rPr lang="en-GB" sz="2800" dirty="0"/>
              <a:t>S</a:t>
            </a:r>
            <a:r>
              <a:rPr lang="en-GB" sz="2800" dirty="0" smtClean="0"/>
              <a:t>tage 3’ type behaviours are essentially </a:t>
            </a:r>
            <a:r>
              <a:rPr lang="en-GB" sz="2800" b="1" dirty="0" smtClean="0">
                <a:solidFill>
                  <a:srgbClr val="00B0F0"/>
                </a:solidFill>
              </a:rPr>
              <a:t>survival responses </a:t>
            </a:r>
            <a:r>
              <a:rPr lang="en-GB" sz="2800" dirty="0" smtClean="0"/>
              <a:t>to what are perceived as threatening situations!</a:t>
            </a:r>
            <a:endParaRPr lang="en-GB" sz="2800" b="0" i="0" u="none" strike="noStrike" dirty="0">
              <a:solidFill>
                <a:srgbClr val="404040"/>
              </a:solidFill>
              <a:effectLst/>
              <a:latin typeface="&amp;quot"/>
            </a:endParaRPr>
          </a:p>
        </p:txBody>
      </p:sp>
      <p:graphicFrame>
        <p:nvGraphicFramePr>
          <p:cNvPr id="7" name="Table 6"/>
          <p:cNvGraphicFramePr>
            <a:graphicFrameLocks noGrp="1"/>
          </p:cNvGraphicFramePr>
          <p:nvPr>
            <p:extLst>
              <p:ext uri="{D42A27DB-BD31-4B8C-83A1-F6EECF244321}">
                <p14:modId xmlns:p14="http://schemas.microsoft.com/office/powerpoint/2010/main" val="3079889909"/>
              </p:ext>
            </p:extLst>
          </p:nvPr>
        </p:nvGraphicFramePr>
        <p:xfrm>
          <a:off x="565134" y="1682950"/>
          <a:ext cx="11066428" cy="2225040"/>
        </p:xfrm>
        <a:graphic>
          <a:graphicData uri="http://schemas.openxmlformats.org/drawingml/2006/table">
            <a:tbl>
              <a:tblPr firstRow="1" bandRow="1">
                <a:tableStyleId>{5C22544A-7EE6-4342-B048-85BDC9FD1C3A}</a:tableStyleId>
              </a:tblPr>
              <a:tblGrid>
                <a:gridCol w="2962316">
                  <a:extLst>
                    <a:ext uri="{9D8B030D-6E8A-4147-A177-3AD203B41FA5}">
                      <a16:colId xmlns="" xmlns:a16="http://schemas.microsoft.com/office/drawing/2014/main" val="3240628891"/>
                    </a:ext>
                  </a:extLst>
                </a:gridCol>
                <a:gridCol w="3875441">
                  <a:extLst>
                    <a:ext uri="{9D8B030D-6E8A-4147-A177-3AD203B41FA5}">
                      <a16:colId xmlns="" xmlns:a16="http://schemas.microsoft.com/office/drawing/2014/main" val="632404923"/>
                    </a:ext>
                  </a:extLst>
                </a:gridCol>
                <a:gridCol w="4228671">
                  <a:extLst>
                    <a:ext uri="{9D8B030D-6E8A-4147-A177-3AD203B41FA5}">
                      <a16:colId xmlns="" xmlns:a16="http://schemas.microsoft.com/office/drawing/2014/main" val="3191295681"/>
                    </a:ext>
                  </a:extLst>
                </a:gridCol>
              </a:tblGrid>
              <a:tr h="370840">
                <a:tc>
                  <a:txBody>
                    <a:bodyPr/>
                    <a:lstStyle/>
                    <a:p>
                      <a:r>
                        <a:rPr lang="en-GB" dirty="0" smtClean="0"/>
                        <a:t>STAGE 1: LIGHT AVOIDANCE</a:t>
                      </a:r>
                      <a:endParaRPr lang="en-GB" dirty="0"/>
                    </a:p>
                  </a:txBody>
                  <a:tcPr/>
                </a:tc>
                <a:tc>
                  <a:txBody>
                    <a:bodyPr/>
                    <a:lstStyle/>
                    <a:p>
                      <a:r>
                        <a:rPr lang="en-GB" dirty="0" smtClean="0"/>
                        <a:t>STAGE 2: STRONG AVOIDANCE</a:t>
                      </a:r>
                      <a:endParaRPr lang="en-GB" dirty="0"/>
                    </a:p>
                  </a:txBody>
                  <a:tcPr/>
                </a:tc>
                <a:tc>
                  <a:txBody>
                    <a:bodyPr/>
                    <a:lstStyle/>
                    <a:p>
                      <a:r>
                        <a:rPr lang="en-GB" dirty="0" smtClean="0"/>
                        <a:t>STAGE 3: MELT-</a:t>
                      </a:r>
                      <a:r>
                        <a:rPr lang="en-GB" baseline="0" dirty="0" smtClean="0"/>
                        <a:t> OR SHUTDOWN</a:t>
                      </a:r>
                      <a:endParaRPr lang="en-GB" dirty="0"/>
                    </a:p>
                  </a:txBody>
                  <a:tcPr/>
                </a:tc>
                <a:extLst>
                  <a:ext uri="{0D108BD9-81ED-4DB2-BD59-A6C34878D82A}">
                    <a16:rowId xmlns="" xmlns:a16="http://schemas.microsoft.com/office/drawing/2014/main" val="1421263472"/>
                  </a:ext>
                </a:extLst>
              </a:tr>
              <a:tr h="370840">
                <a:tc>
                  <a:txBody>
                    <a:bodyPr/>
                    <a:lstStyle/>
                    <a:p>
                      <a:r>
                        <a:rPr lang="en-GB" dirty="0" smtClean="0"/>
                        <a:t>Distraction</a:t>
                      </a:r>
                      <a:endParaRPr lang="en-GB" dirty="0"/>
                    </a:p>
                  </a:txBody>
                  <a:tcPr/>
                </a:tc>
                <a:tc>
                  <a:txBody>
                    <a:bodyPr/>
                    <a:lstStyle/>
                    <a:p>
                      <a:r>
                        <a:rPr lang="en-GB" dirty="0" smtClean="0"/>
                        <a:t>Retreating into fantasy or role play</a:t>
                      </a:r>
                      <a:endParaRPr lang="en-GB" dirty="0"/>
                    </a:p>
                  </a:txBody>
                  <a:tcPr/>
                </a:tc>
                <a:tc>
                  <a:txBody>
                    <a:bodyPr/>
                    <a:lstStyle/>
                    <a:p>
                      <a:endParaRPr lang="en-GB" dirty="0"/>
                    </a:p>
                  </a:txBody>
                  <a:tcPr/>
                </a:tc>
                <a:extLst>
                  <a:ext uri="{0D108BD9-81ED-4DB2-BD59-A6C34878D82A}">
                    <a16:rowId xmlns="" xmlns:a16="http://schemas.microsoft.com/office/drawing/2014/main" val="3183562202"/>
                  </a:ext>
                </a:extLst>
              </a:tr>
              <a:tr h="370840">
                <a:tc>
                  <a:txBody>
                    <a:bodyPr/>
                    <a:lstStyle/>
                    <a:p>
                      <a:r>
                        <a:rPr lang="en-GB" dirty="0" smtClean="0"/>
                        <a:t>Procrastination</a:t>
                      </a:r>
                      <a:endParaRPr lang="en-GB" dirty="0"/>
                    </a:p>
                  </a:txBody>
                  <a:tcPr/>
                </a:tc>
                <a:tc>
                  <a:txBody>
                    <a:bodyPr/>
                    <a:lstStyle/>
                    <a:p>
                      <a:r>
                        <a:rPr lang="en-GB" dirty="0" smtClean="0"/>
                        <a:t>Outrageous social behaviour</a:t>
                      </a:r>
                      <a:endParaRPr lang="en-GB" dirty="0"/>
                    </a:p>
                  </a:txBody>
                  <a:tcPr/>
                </a:tc>
                <a:tc>
                  <a:txBody>
                    <a:bodyPr/>
                    <a:lstStyle/>
                    <a:p>
                      <a:endParaRPr lang="en-GB" dirty="0"/>
                    </a:p>
                  </a:txBody>
                  <a:tcPr/>
                </a:tc>
                <a:extLst>
                  <a:ext uri="{0D108BD9-81ED-4DB2-BD59-A6C34878D82A}">
                    <a16:rowId xmlns="" xmlns:a16="http://schemas.microsoft.com/office/drawing/2014/main" val="119684682"/>
                  </a:ext>
                </a:extLst>
              </a:tr>
              <a:tr h="370840">
                <a:tc>
                  <a:txBody>
                    <a:bodyPr/>
                    <a:lstStyle/>
                    <a:p>
                      <a:r>
                        <a:rPr lang="en-GB" dirty="0" smtClean="0"/>
                        <a:t>Negotiation</a:t>
                      </a:r>
                      <a:endParaRPr lang="en-GB" dirty="0"/>
                    </a:p>
                  </a:txBody>
                  <a:tcPr/>
                </a:tc>
                <a:tc>
                  <a:txBody>
                    <a:bodyPr/>
                    <a:lstStyle/>
                    <a:p>
                      <a:r>
                        <a:rPr lang="en-GB" dirty="0" smtClean="0"/>
                        <a:t>Incapacitating themselves</a:t>
                      </a:r>
                      <a:endParaRPr lang="en-GB" dirty="0"/>
                    </a:p>
                  </a:txBody>
                  <a:tcPr/>
                </a:tc>
                <a:tc>
                  <a:txBody>
                    <a:bodyPr/>
                    <a:lstStyle/>
                    <a:p>
                      <a:endParaRPr lang="en-GB" dirty="0"/>
                    </a:p>
                  </a:txBody>
                  <a:tcPr/>
                </a:tc>
                <a:extLst>
                  <a:ext uri="{0D108BD9-81ED-4DB2-BD59-A6C34878D82A}">
                    <a16:rowId xmlns="" xmlns:a16="http://schemas.microsoft.com/office/drawing/2014/main" val="2742511315"/>
                  </a:ext>
                </a:extLst>
              </a:tr>
              <a:tr h="370840">
                <a:tc>
                  <a:txBody>
                    <a:bodyPr/>
                    <a:lstStyle/>
                    <a:p>
                      <a:r>
                        <a:rPr lang="en-GB" dirty="0" smtClean="0"/>
                        <a:t>Excusing themselves</a:t>
                      </a:r>
                      <a:endParaRPr lang="en-GB" dirty="0"/>
                    </a:p>
                  </a:txBody>
                  <a:tcPr/>
                </a:tc>
                <a:tc>
                  <a:txBody>
                    <a:bodyPr/>
                    <a:lstStyle/>
                    <a:p>
                      <a:r>
                        <a:rPr lang="en-GB" dirty="0" smtClean="0"/>
                        <a:t>Making</a:t>
                      </a:r>
                      <a:r>
                        <a:rPr lang="en-GB" baseline="0" dirty="0" smtClean="0"/>
                        <a:t> excuses that seem ridiculous</a:t>
                      </a:r>
                      <a:endParaRPr lang="en-GB" dirty="0"/>
                    </a:p>
                  </a:txBody>
                  <a:tcPr/>
                </a:tc>
                <a:tc>
                  <a:txBody>
                    <a:bodyPr/>
                    <a:lstStyle/>
                    <a:p>
                      <a:endParaRPr lang="en-GB" dirty="0"/>
                    </a:p>
                  </a:txBody>
                  <a:tcPr/>
                </a:tc>
                <a:extLst>
                  <a:ext uri="{0D108BD9-81ED-4DB2-BD59-A6C34878D82A}">
                    <a16:rowId xmlns="" xmlns:a16="http://schemas.microsoft.com/office/drawing/2014/main" val="3726700473"/>
                  </a:ext>
                </a:extLst>
              </a:tr>
              <a:tr h="370840">
                <a:tc>
                  <a:txBody>
                    <a:bodyPr/>
                    <a:lstStyle/>
                    <a:p>
                      <a:r>
                        <a:rPr lang="en-GB" dirty="0" smtClean="0"/>
                        <a:t>Ignoring</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42529626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5181547"/>
              </p:ext>
            </p:extLst>
          </p:nvPr>
        </p:nvGraphicFramePr>
        <p:xfrm>
          <a:off x="565134" y="1686538"/>
          <a:ext cx="11066428" cy="2225040"/>
        </p:xfrm>
        <a:graphic>
          <a:graphicData uri="http://schemas.openxmlformats.org/drawingml/2006/table">
            <a:tbl>
              <a:tblPr firstRow="1" bandRow="1">
                <a:tableStyleId>{5C22544A-7EE6-4342-B048-85BDC9FD1C3A}</a:tableStyleId>
              </a:tblPr>
              <a:tblGrid>
                <a:gridCol w="2962316">
                  <a:extLst>
                    <a:ext uri="{9D8B030D-6E8A-4147-A177-3AD203B41FA5}">
                      <a16:colId xmlns="" xmlns:a16="http://schemas.microsoft.com/office/drawing/2014/main" val="3240628891"/>
                    </a:ext>
                  </a:extLst>
                </a:gridCol>
                <a:gridCol w="3875441">
                  <a:extLst>
                    <a:ext uri="{9D8B030D-6E8A-4147-A177-3AD203B41FA5}">
                      <a16:colId xmlns="" xmlns:a16="http://schemas.microsoft.com/office/drawing/2014/main" val="632404923"/>
                    </a:ext>
                  </a:extLst>
                </a:gridCol>
                <a:gridCol w="4228671">
                  <a:extLst>
                    <a:ext uri="{9D8B030D-6E8A-4147-A177-3AD203B41FA5}">
                      <a16:colId xmlns="" xmlns:a16="http://schemas.microsoft.com/office/drawing/2014/main" val="3191295681"/>
                    </a:ext>
                  </a:extLst>
                </a:gridCol>
              </a:tblGrid>
              <a:tr h="370840">
                <a:tc>
                  <a:txBody>
                    <a:bodyPr/>
                    <a:lstStyle/>
                    <a:p>
                      <a:r>
                        <a:rPr lang="en-GB" dirty="0" smtClean="0"/>
                        <a:t>STAGE 1: LIGHT AVOIDANCE</a:t>
                      </a:r>
                      <a:endParaRPr lang="en-GB" dirty="0"/>
                    </a:p>
                  </a:txBody>
                  <a:tcPr/>
                </a:tc>
                <a:tc>
                  <a:txBody>
                    <a:bodyPr/>
                    <a:lstStyle/>
                    <a:p>
                      <a:r>
                        <a:rPr lang="en-GB" dirty="0" smtClean="0"/>
                        <a:t>STAGE 2: STRONG AVOIDANCE</a:t>
                      </a:r>
                      <a:endParaRPr lang="en-GB" dirty="0"/>
                    </a:p>
                  </a:txBody>
                  <a:tcPr/>
                </a:tc>
                <a:tc>
                  <a:txBody>
                    <a:bodyPr/>
                    <a:lstStyle/>
                    <a:p>
                      <a:r>
                        <a:rPr lang="en-GB" dirty="0" smtClean="0"/>
                        <a:t>STAGE 3: MELT-</a:t>
                      </a:r>
                      <a:r>
                        <a:rPr lang="en-GB" baseline="0" dirty="0" smtClean="0"/>
                        <a:t> OR SHUTDOWN</a:t>
                      </a:r>
                      <a:endParaRPr lang="en-GB" dirty="0"/>
                    </a:p>
                  </a:txBody>
                  <a:tcPr/>
                </a:tc>
                <a:extLst>
                  <a:ext uri="{0D108BD9-81ED-4DB2-BD59-A6C34878D82A}">
                    <a16:rowId xmlns="" xmlns:a16="http://schemas.microsoft.com/office/drawing/2014/main" val="1421263472"/>
                  </a:ext>
                </a:extLst>
              </a:tr>
              <a:tr h="370840">
                <a:tc>
                  <a:txBody>
                    <a:bodyPr/>
                    <a:lstStyle/>
                    <a:p>
                      <a:r>
                        <a:rPr lang="en-GB" dirty="0" smtClean="0"/>
                        <a:t>Distraction</a:t>
                      </a:r>
                      <a:endParaRPr lang="en-GB" dirty="0"/>
                    </a:p>
                  </a:txBody>
                  <a:tcPr/>
                </a:tc>
                <a:tc>
                  <a:txBody>
                    <a:bodyPr/>
                    <a:lstStyle/>
                    <a:p>
                      <a:r>
                        <a:rPr lang="en-GB" dirty="0" smtClean="0"/>
                        <a:t>Retreating into fantasy or role play</a:t>
                      </a:r>
                      <a:endParaRPr lang="en-GB" dirty="0"/>
                    </a:p>
                  </a:txBody>
                  <a:tcPr/>
                </a:tc>
                <a:tc>
                  <a:txBody>
                    <a:bodyPr/>
                    <a:lstStyle/>
                    <a:p>
                      <a:r>
                        <a:rPr lang="en-GB" dirty="0" smtClean="0"/>
                        <a:t>Self harm (physical and/or emotional)</a:t>
                      </a:r>
                      <a:endParaRPr lang="en-GB" dirty="0"/>
                    </a:p>
                  </a:txBody>
                  <a:tcPr/>
                </a:tc>
                <a:extLst>
                  <a:ext uri="{0D108BD9-81ED-4DB2-BD59-A6C34878D82A}">
                    <a16:rowId xmlns="" xmlns:a16="http://schemas.microsoft.com/office/drawing/2014/main" val="3183562202"/>
                  </a:ext>
                </a:extLst>
              </a:tr>
              <a:tr h="370840">
                <a:tc>
                  <a:txBody>
                    <a:bodyPr/>
                    <a:lstStyle/>
                    <a:p>
                      <a:r>
                        <a:rPr lang="en-GB" dirty="0" smtClean="0"/>
                        <a:t>Procrastination</a:t>
                      </a:r>
                      <a:endParaRPr lang="en-GB" dirty="0"/>
                    </a:p>
                  </a:txBody>
                  <a:tcPr/>
                </a:tc>
                <a:tc>
                  <a:txBody>
                    <a:bodyPr/>
                    <a:lstStyle/>
                    <a:p>
                      <a:r>
                        <a:rPr lang="en-GB" dirty="0" smtClean="0"/>
                        <a:t>Outrageous social behaviour</a:t>
                      </a:r>
                      <a:endParaRPr lang="en-GB" dirty="0"/>
                    </a:p>
                  </a:txBody>
                  <a:tcPr/>
                </a:tc>
                <a:tc>
                  <a:txBody>
                    <a:bodyPr/>
                    <a:lstStyle/>
                    <a:p>
                      <a:r>
                        <a:rPr lang="en-GB" dirty="0" smtClean="0"/>
                        <a:t>Verbal or physical abuse of others</a:t>
                      </a:r>
                      <a:endParaRPr lang="en-GB" dirty="0"/>
                    </a:p>
                  </a:txBody>
                  <a:tcPr/>
                </a:tc>
                <a:extLst>
                  <a:ext uri="{0D108BD9-81ED-4DB2-BD59-A6C34878D82A}">
                    <a16:rowId xmlns="" xmlns:a16="http://schemas.microsoft.com/office/drawing/2014/main" val="119684682"/>
                  </a:ext>
                </a:extLst>
              </a:tr>
              <a:tr h="370840">
                <a:tc>
                  <a:txBody>
                    <a:bodyPr/>
                    <a:lstStyle/>
                    <a:p>
                      <a:r>
                        <a:rPr lang="en-GB" dirty="0" smtClean="0"/>
                        <a:t>Negotiation</a:t>
                      </a:r>
                      <a:endParaRPr lang="en-GB" dirty="0"/>
                    </a:p>
                  </a:txBody>
                  <a:tcPr/>
                </a:tc>
                <a:tc>
                  <a:txBody>
                    <a:bodyPr/>
                    <a:lstStyle/>
                    <a:p>
                      <a:r>
                        <a:rPr lang="en-GB" dirty="0" smtClean="0"/>
                        <a:t>Incapacitating themselves</a:t>
                      </a:r>
                      <a:endParaRPr lang="en-GB" dirty="0"/>
                    </a:p>
                  </a:txBody>
                  <a:tcPr/>
                </a:tc>
                <a:tc>
                  <a:txBody>
                    <a:bodyPr/>
                    <a:lstStyle/>
                    <a:p>
                      <a:r>
                        <a:rPr lang="en-GB" dirty="0" smtClean="0"/>
                        <a:t>Destruction of property</a:t>
                      </a:r>
                      <a:endParaRPr lang="en-GB" dirty="0"/>
                    </a:p>
                  </a:txBody>
                  <a:tcPr/>
                </a:tc>
                <a:extLst>
                  <a:ext uri="{0D108BD9-81ED-4DB2-BD59-A6C34878D82A}">
                    <a16:rowId xmlns="" xmlns:a16="http://schemas.microsoft.com/office/drawing/2014/main" val="2742511315"/>
                  </a:ext>
                </a:extLst>
              </a:tr>
              <a:tr h="370840">
                <a:tc>
                  <a:txBody>
                    <a:bodyPr/>
                    <a:lstStyle/>
                    <a:p>
                      <a:r>
                        <a:rPr lang="en-GB" dirty="0" smtClean="0"/>
                        <a:t>Excusing themselves</a:t>
                      </a:r>
                      <a:endParaRPr lang="en-GB" dirty="0"/>
                    </a:p>
                  </a:txBody>
                  <a:tcPr/>
                </a:tc>
                <a:tc>
                  <a:txBody>
                    <a:bodyPr/>
                    <a:lstStyle/>
                    <a:p>
                      <a:r>
                        <a:rPr lang="en-GB" dirty="0" smtClean="0"/>
                        <a:t>Making</a:t>
                      </a:r>
                      <a:r>
                        <a:rPr lang="en-GB" baseline="0" dirty="0" smtClean="0"/>
                        <a:t> excuses that seem ridiculous</a:t>
                      </a:r>
                      <a:endParaRPr lang="en-GB" dirty="0"/>
                    </a:p>
                  </a:txBody>
                  <a:tcPr/>
                </a:tc>
                <a:tc>
                  <a:txBody>
                    <a:bodyPr/>
                    <a:lstStyle/>
                    <a:p>
                      <a:r>
                        <a:rPr lang="en-GB" dirty="0" smtClean="0"/>
                        <a:t>Extreme</a:t>
                      </a:r>
                      <a:r>
                        <a:rPr lang="en-GB" baseline="0" dirty="0" smtClean="0"/>
                        <a:t> exhaustion &amp; inability to function</a:t>
                      </a:r>
                      <a:endParaRPr lang="en-GB" dirty="0"/>
                    </a:p>
                  </a:txBody>
                  <a:tcPr/>
                </a:tc>
                <a:extLst>
                  <a:ext uri="{0D108BD9-81ED-4DB2-BD59-A6C34878D82A}">
                    <a16:rowId xmlns="" xmlns:a16="http://schemas.microsoft.com/office/drawing/2014/main" val="3726700473"/>
                  </a:ext>
                </a:extLst>
              </a:tr>
              <a:tr h="370840">
                <a:tc>
                  <a:txBody>
                    <a:bodyPr/>
                    <a:lstStyle/>
                    <a:p>
                      <a:r>
                        <a:rPr lang="en-GB" dirty="0" smtClean="0"/>
                        <a:t>Ignoring</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425296261"/>
                  </a:ext>
                </a:extLst>
              </a:tr>
            </a:tbl>
          </a:graphicData>
        </a:graphic>
      </p:graphicFrame>
    </p:spTree>
    <p:extLst>
      <p:ext uri="{BB962C8B-B14F-4D97-AF65-F5344CB8AC3E}">
        <p14:creationId xmlns:p14="http://schemas.microsoft.com/office/powerpoint/2010/main" val="16552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433" t="29045" r="57574" b="12420"/>
          <a:stretch/>
        </p:blipFill>
        <p:spPr>
          <a:xfrm>
            <a:off x="136855" y="1169282"/>
            <a:ext cx="3830234" cy="4347833"/>
          </a:xfrm>
          <a:prstGeom prst="rect">
            <a:avLst/>
          </a:prstGeom>
          <a:ln>
            <a:noFill/>
          </a:ln>
          <a:effectLst>
            <a:softEdge rad="112500"/>
          </a:effectLst>
        </p:spPr>
      </p:pic>
      <p:pic>
        <p:nvPicPr>
          <p:cNvPr id="3" name="Picture 2"/>
          <p:cNvPicPr>
            <a:picLocks noChangeAspect="1"/>
          </p:cNvPicPr>
          <p:nvPr/>
        </p:nvPicPr>
        <p:blipFill rotWithShape="1">
          <a:blip r:embed="rId3"/>
          <a:srcRect l="56754" t="28646" r="12574" b="13017"/>
          <a:stretch/>
        </p:blipFill>
        <p:spPr>
          <a:xfrm>
            <a:off x="3927559" y="1810737"/>
            <a:ext cx="3976436" cy="4252174"/>
          </a:xfrm>
          <a:prstGeom prst="rect">
            <a:avLst/>
          </a:prstGeom>
          <a:ln>
            <a:noFill/>
          </a:ln>
          <a:effectLst>
            <a:softEdge rad="112500"/>
          </a:effectLst>
        </p:spPr>
      </p:pic>
      <p:sp>
        <p:nvSpPr>
          <p:cNvPr id="4" name="Rectangle 3"/>
          <p:cNvSpPr/>
          <p:nvPr/>
        </p:nvSpPr>
        <p:spPr>
          <a:xfrm>
            <a:off x="607477" y="338285"/>
            <a:ext cx="7256988"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The Anxiety bucket Analogy</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5" name="Text Box 23"/>
          <p:cNvSpPr txBox="1">
            <a:spLocks noChangeArrowheads="1"/>
          </p:cNvSpPr>
          <p:nvPr/>
        </p:nvSpPr>
        <p:spPr bwMode="auto">
          <a:xfrm>
            <a:off x="30183" y="5517115"/>
            <a:ext cx="3577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400" b="1" dirty="0" smtClean="0"/>
              <a:t>A </a:t>
            </a:r>
            <a:r>
              <a:rPr lang="en-GB" altLang="en-US" sz="1400" b="1" dirty="0" err="1" smtClean="0"/>
              <a:t>Neurotypical’s</a:t>
            </a:r>
            <a:r>
              <a:rPr lang="en-GB" altLang="en-US" sz="1400" b="1" dirty="0" smtClean="0"/>
              <a:t> anxiety bucket</a:t>
            </a:r>
            <a:endParaRPr lang="en-GB" altLang="en-US" sz="1400" b="1" u="sng" dirty="0"/>
          </a:p>
        </p:txBody>
      </p:sp>
      <p:sp>
        <p:nvSpPr>
          <p:cNvPr id="6" name="Text Box 23"/>
          <p:cNvSpPr txBox="1">
            <a:spLocks noChangeArrowheads="1"/>
          </p:cNvSpPr>
          <p:nvPr/>
        </p:nvSpPr>
        <p:spPr bwMode="auto">
          <a:xfrm>
            <a:off x="4127161" y="6044578"/>
            <a:ext cx="3577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400" b="1" dirty="0" smtClean="0"/>
              <a:t>A </a:t>
            </a:r>
            <a:r>
              <a:rPr lang="en-GB" altLang="en-US" sz="1400" b="1" dirty="0" err="1" smtClean="0"/>
              <a:t>PDAer’s</a:t>
            </a:r>
            <a:r>
              <a:rPr lang="en-GB" altLang="en-US" sz="1400" b="1" dirty="0" smtClean="0"/>
              <a:t> anxiety bucket</a:t>
            </a:r>
            <a:endParaRPr lang="en-GB" altLang="en-US" sz="1400" b="1" u="sng" dirty="0"/>
          </a:p>
        </p:txBody>
      </p:sp>
      <p:sp>
        <p:nvSpPr>
          <p:cNvPr id="7" name="Text Box 23"/>
          <p:cNvSpPr txBox="1">
            <a:spLocks noChangeArrowheads="1"/>
          </p:cNvSpPr>
          <p:nvPr/>
        </p:nvSpPr>
        <p:spPr bwMode="auto">
          <a:xfrm>
            <a:off x="6248777" y="1032905"/>
            <a:ext cx="5092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000" b="1" dirty="0" smtClean="0"/>
              <a:t>Explaining accumulation of anxiety </a:t>
            </a:r>
            <a:endParaRPr lang="en-GB" altLang="en-US" sz="2000" b="1" u="sng" dirty="0"/>
          </a:p>
        </p:txBody>
      </p:sp>
      <p:sp>
        <p:nvSpPr>
          <p:cNvPr id="8" name="Rectangle 7"/>
          <p:cNvSpPr/>
          <p:nvPr/>
        </p:nvSpPr>
        <p:spPr>
          <a:xfrm>
            <a:off x="7864465" y="1810737"/>
            <a:ext cx="4160215" cy="4401205"/>
          </a:xfrm>
          <a:prstGeom prst="rect">
            <a:avLst/>
          </a:prstGeom>
        </p:spPr>
        <p:txBody>
          <a:bodyPr wrap="square">
            <a:spAutoFit/>
          </a:bodyPr>
          <a:lstStyle/>
          <a:p>
            <a:pPr marL="285750" indent="-285750">
              <a:buFont typeface="Arial" panose="020B0604020202020204" pitchFamily="34" charset="0"/>
              <a:buChar char="•"/>
            </a:pPr>
            <a:r>
              <a:rPr lang="en-GB" sz="2800" dirty="0" smtClean="0"/>
              <a:t>‘My </a:t>
            </a:r>
            <a:r>
              <a:rPr lang="en-GB" sz="2800" dirty="0"/>
              <a:t>anxiety bucket doesn’t empty naturally (or if it does it’s very, very slow). </a:t>
            </a:r>
            <a:endParaRPr lang="en-GB" sz="2800" dirty="0" smtClean="0"/>
          </a:p>
          <a:p>
            <a:pPr marL="285750" indent="-285750">
              <a:buFont typeface="Arial" panose="020B0604020202020204" pitchFamily="34" charset="0"/>
              <a:buChar char="•"/>
            </a:pPr>
            <a:r>
              <a:rPr lang="en-GB" sz="2800" dirty="0" smtClean="0"/>
              <a:t>I </a:t>
            </a:r>
            <a:r>
              <a:rPr lang="en-GB" sz="2800" dirty="0"/>
              <a:t>never want to get to the point where it’s full as then my cognitive ability becomes too impaired and I can’t cope</a:t>
            </a:r>
            <a:r>
              <a:rPr lang="en-GB" sz="2800" dirty="0" smtClean="0"/>
              <a:t>.’</a:t>
            </a:r>
          </a:p>
          <a:p>
            <a:pPr algn="r"/>
            <a:r>
              <a:rPr lang="en-GB" sz="2000" i="1" dirty="0" smtClean="0"/>
              <a:t>Julia Daunt, Adult </a:t>
            </a:r>
            <a:r>
              <a:rPr lang="en-GB" sz="2000" i="1" dirty="0" err="1" smtClean="0"/>
              <a:t>PDAer</a:t>
            </a:r>
            <a:endParaRPr lang="en-ZA" sz="2000" i="1" dirty="0"/>
          </a:p>
        </p:txBody>
      </p:sp>
      <p:sp>
        <p:nvSpPr>
          <p:cNvPr id="9" name="Rectangle 8"/>
          <p:cNvSpPr/>
          <p:nvPr/>
        </p:nvSpPr>
        <p:spPr>
          <a:xfrm>
            <a:off x="6733873" y="6335034"/>
            <a:ext cx="5290807" cy="369332"/>
          </a:xfrm>
          <a:prstGeom prst="rect">
            <a:avLst/>
          </a:prstGeom>
        </p:spPr>
        <p:txBody>
          <a:bodyPr wrap="none">
            <a:spAutoFit/>
          </a:bodyPr>
          <a:lstStyle/>
          <a:p>
            <a:r>
              <a:rPr lang="en-GB" dirty="0">
                <a:hlinkClick r:id="rId4"/>
              </a:rPr>
              <a:t>https://www.pdasociety.org.uk/resources/julias-story/</a:t>
            </a:r>
            <a:endParaRPr lang="en-GB" dirty="0"/>
          </a:p>
        </p:txBody>
      </p:sp>
    </p:spTree>
    <p:extLst>
      <p:ext uri="{BB962C8B-B14F-4D97-AF65-F5344CB8AC3E}">
        <p14:creationId xmlns:p14="http://schemas.microsoft.com/office/powerpoint/2010/main" val="32245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7915" y="166518"/>
            <a:ext cx="5945043" cy="1754326"/>
          </a:xfrm>
          <a:prstGeom prst="rect">
            <a:avLst/>
          </a:prstGeom>
          <a:noFill/>
        </p:spPr>
        <p:txBody>
          <a:bodyPr wrap="square" lIns="91440" tIns="45720" rIns="91440" bIns="45720">
            <a:spAutoFit/>
          </a:bodyPr>
          <a:lstStyle/>
          <a:p>
            <a:pPr algn="ctr"/>
            <a:r>
              <a:rPr lang="en-US" sz="5400" b="1" cap="none" spc="50" dirty="0" smtClean="0">
                <a:ln w="0"/>
                <a:effectLst>
                  <a:innerShdw blurRad="63500" dist="50800" dir="13500000">
                    <a:srgbClr val="000000">
                      <a:alpha val="50000"/>
                    </a:srgbClr>
                  </a:innerShdw>
                </a:effectLst>
                <a:latin typeface="Arial Rounded MT Bold" panose="020F0704030504030204" pitchFamily="34" charset="0"/>
              </a:rPr>
              <a:t>Harry Thompson on Demand Avoidance</a:t>
            </a:r>
            <a:endParaRPr lang="en-US" sz="54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5" name="Rectangle 4"/>
          <p:cNvSpPr/>
          <p:nvPr/>
        </p:nvSpPr>
        <p:spPr>
          <a:xfrm>
            <a:off x="7212045" y="1920844"/>
            <a:ext cx="4803944" cy="369332"/>
          </a:xfrm>
          <a:prstGeom prst="rect">
            <a:avLst/>
          </a:prstGeom>
        </p:spPr>
        <p:txBody>
          <a:bodyPr wrap="none">
            <a:spAutoFit/>
          </a:bodyPr>
          <a:lstStyle/>
          <a:p>
            <a:r>
              <a:rPr lang="en-GB" dirty="0">
                <a:hlinkClick r:id="rId2"/>
              </a:rPr>
              <a:t>https://www.youtube.com/watch?v=9exqlS1gsS4</a:t>
            </a:r>
            <a:endParaRPr lang="en-GB" dirty="0"/>
          </a:p>
        </p:txBody>
      </p:sp>
      <p:pic>
        <p:nvPicPr>
          <p:cNvPr id="2" name="Picture 1"/>
          <p:cNvPicPr>
            <a:picLocks noChangeAspect="1"/>
          </p:cNvPicPr>
          <p:nvPr/>
        </p:nvPicPr>
        <p:blipFill rotWithShape="1">
          <a:blip r:embed="rId3"/>
          <a:srcRect l="23980" t="20643" r="48345" b="11907"/>
          <a:stretch/>
        </p:blipFill>
        <p:spPr>
          <a:xfrm>
            <a:off x="386366" y="166518"/>
            <a:ext cx="4816699" cy="6599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87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406">
            <a:off x="7659346" y="2456070"/>
            <a:ext cx="3600462" cy="3258418"/>
          </a:xfrm>
          <a:prstGeom prst="rect">
            <a:avLst/>
          </a:prstGeom>
        </p:spPr>
      </p:pic>
      <p:sp>
        <p:nvSpPr>
          <p:cNvPr id="2" name="Rectangle 1"/>
          <p:cNvSpPr/>
          <p:nvPr/>
        </p:nvSpPr>
        <p:spPr>
          <a:xfrm>
            <a:off x="759160" y="280216"/>
            <a:ext cx="9179436"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Highly sensitive </a:t>
            </a:r>
            <a:r>
              <a:rPr lang="en-US" sz="4800" spc="50" dirty="0" err="1" smtClean="0">
                <a:ln w="0"/>
                <a:effectLst>
                  <a:innerShdw blurRad="63500" dist="50800" dir="13500000">
                    <a:srgbClr val="000000">
                      <a:alpha val="50000"/>
                    </a:srgbClr>
                  </a:innerShdw>
                </a:effectLst>
                <a:latin typeface="Arial Rounded MT Bold" panose="020F0704030504030204" pitchFamily="34" charset="0"/>
              </a:rPr>
              <a:t>neuroception</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3" name="Rectangle 2"/>
          <p:cNvSpPr/>
          <p:nvPr/>
        </p:nvSpPr>
        <p:spPr>
          <a:xfrm>
            <a:off x="1206060" y="1079252"/>
            <a:ext cx="9222658" cy="461665"/>
          </a:xfrm>
          <a:prstGeom prst="rect">
            <a:avLst/>
          </a:prstGeom>
        </p:spPr>
        <p:txBody>
          <a:bodyPr wrap="square">
            <a:spAutoFit/>
          </a:bodyPr>
          <a:lstStyle/>
          <a:p>
            <a:pPr algn="r"/>
            <a:r>
              <a:rPr lang="en-GB" sz="2400" dirty="0"/>
              <a:t>a</a:t>
            </a:r>
            <a:r>
              <a:rPr lang="en-GB" sz="2400" dirty="0" smtClean="0"/>
              <a:t>t the heart of PDA based on Dr Stephen </a:t>
            </a:r>
            <a:r>
              <a:rPr lang="en-GB" sz="2400" dirty="0" err="1" smtClean="0"/>
              <a:t>Porges</a:t>
            </a:r>
            <a:r>
              <a:rPr lang="en-GB" sz="2400" dirty="0" smtClean="0"/>
              <a:t>’ theory of </a:t>
            </a:r>
            <a:r>
              <a:rPr lang="en-GB" sz="2400" dirty="0" err="1" smtClean="0"/>
              <a:t>Neuroception</a:t>
            </a:r>
            <a:endParaRPr lang="en-GB" sz="2400" dirty="0" smtClean="0"/>
          </a:p>
        </p:txBody>
      </p:sp>
      <p:sp>
        <p:nvSpPr>
          <p:cNvPr id="6" name="Rectangle 5"/>
          <p:cNvSpPr/>
          <p:nvPr/>
        </p:nvSpPr>
        <p:spPr>
          <a:xfrm>
            <a:off x="3097786" y="1593419"/>
            <a:ext cx="8976852" cy="615553"/>
          </a:xfrm>
          <a:prstGeom prst="rect">
            <a:avLst/>
          </a:prstGeom>
        </p:spPr>
        <p:txBody>
          <a:bodyPr wrap="square">
            <a:spAutoFit/>
          </a:bodyPr>
          <a:lstStyle/>
          <a:p>
            <a:r>
              <a:rPr lang="en-GB" sz="1600" dirty="0">
                <a:hlinkClick r:id="rId4"/>
              </a:rPr>
              <a:t>https://pathologicaldemandavoidanceaprofileofautism.com/2019/06/25/pda-neuroception-the-five-fs</a:t>
            </a:r>
            <a:r>
              <a:rPr lang="en-GB" sz="1600" dirty="0" smtClean="0">
                <a:hlinkClick r:id="rId4"/>
              </a:rPr>
              <a:t>/</a:t>
            </a:r>
            <a:endParaRPr lang="en-GB" sz="1600" dirty="0" smtClean="0"/>
          </a:p>
          <a:p>
            <a:endParaRPr lang="en-GB" dirty="0"/>
          </a:p>
        </p:txBody>
      </p:sp>
      <p:sp>
        <p:nvSpPr>
          <p:cNvPr id="7" name="Rectangle 6"/>
          <p:cNvSpPr/>
          <p:nvPr/>
        </p:nvSpPr>
        <p:spPr>
          <a:xfrm>
            <a:off x="460193" y="1994207"/>
            <a:ext cx="11175474" cy="4585871"/>
          </a:xfrm>
          <a:prstGeom prst="rect">
            <a:avLst/>
          </a:prstGeom>
        </p:spPr>
        <p:txBody>
          <a:bodyPr wrap="square">
            <a:spAutoFit/>
          </a:bodyPr>
          <a:lstStyle/>
          <a:p>
            <a:pPr marL="457200" indent="-457200">
              <a:buFont typeface="Arial" panose="020B0604020202020204" pitchFamily="34" charset="0"/>
              <a:buChar char="•"/>
            </a:pPr>
            <a:r>
              <a:rPr lang="en-GB" sz="2800" dirty="0" err="1" smtClean="0"/>
              <a:t>Neuroception</a:t>
            </a:r>
            <a:r>
              <a:rPr lang="en-GB" sz="2800" dirty="0" smtClean="0"/>
              <a:t> is our neural (brain) circuits’ capacity to determine the level of threat posed by a situation and/or person</a:t>
            </a:r>
          </a:p>
          <a:p>
            <a:endParaRPr lang="en-GB" sz="300" dirty="0" smtClean="0"/>
          </a:p>
          <a:p>
            <a:pPr marL="457200" indent="-457200">
              <a:buFont typeface="Arial" panose="020B0604020202020204" pitchFamily="34" charset="0"/>
              <a:buChar char="•"/>
            </a:pPr>
            <a:r>
              <a:rPr lang="en-GB" sz="2800" dirty="0" smtClean="0"/>
              <a:t>A perceived threat triggers a defensive bodily response</a:t>
            </a:r>
          </a:p>
          <a:p>
            <a:endParaRPr lang="en-GB" sz="300" dirty="0" smtClean="0"/>
          </a:p>
          <a:p>
            <a:pPr marL="457200" indent="-457200">
              <a:buFont typeface="Arial" panose="020B0604020202020204" pitchFamily="34" charset="0"/>
              <a:buChar char="•"/>
            </a:pPr>
            <a:r>
              <a:rPr lang="en-GB" sz="2800" dirty="0" smtClean="0"/>
              <a:t>In the case of PDA, threat is perceived within ‘demands’</a:t>
            </a:r>
          </a:p>
          <a:p>
            <a:endParaRPr lang="en-GB" sz="300" dirty="0" smtClean="0"/>
          </a:p>
          <a:p>
            <a:pPr marL="457200" indent="-457200">
              <a:buFont typeface="Arial" panose="020B0604020202020204" pitchFamily="34" charset="0"/>
              <a:buChar char="•"/>
            </a:pPr>
            <a:r>
              <a:rPr lang="en-GB" sz="2800" dirty="0" smtClean="0"/>
              <a:t>A survival response is unconsciously triggered</a:t>
            </a:r>
          </a:p>
          <a:p>
            <a:endParaRPr lang="en-GB" sz="300" dirty="0" smtClean="0"/>
          </a:p>
          <a:p>
            <a:pPr marL="457200" indent="-457200">
              <a:buFont typeface="Arial" panose="020B0604020202020204" pitchFamily="34" charset="0"/>
              <a:buChar char="•"/>
            </a:pPr>
            <a:r>
              <a:rPr lang="en-GB" sz="2800" dirty="0" smtClean="0"/>
              <a:t>The more extreme responses a </a:t>
            </a:r>
            <a:r>
              <a:rPr lang="en-GB" sz="2800" dirty="0" err="1" smtClean="0"/>
              <a:t>PDAer</a:t>
            </a:r>
            <a:r>
              <a:rPr lang="en-GB" sz="2800" dirty="0" smtClean="0"/>
              <a:t> has in relation to </a:t>
            </a:r>
          </a:p>
          <a:p>
            <a:r>
              <a:rPr lang="en-GB" sz="2800" dirty="0"/>
              <a:t> </a:t>
            </a:r>
            <a:r>
              <a:rPr lang="en-GB" sz="2800" dirty="0" smtClean="0"/>
              <a:t>     demands can be viewed as similar to that of a </a:t>
            </a:r>
          </a:p>
          <a:p>
            <a:r>
              <a:rPr lang="en-GB" sz="2800" dirty="0"/>
              <a:t> </a:t>
            </a:r>
            <a:r>
              <a:rPr lang="en-GB" sz="2800" dirty="0" smtClean="0"/>
              <a:t>      trauma response</a:t>
            </a:r>
          </a:p>
          <a:p>
            <a:pPr marL="457200" indent="-457200">
              <a:buFont typeface="Arial" panose="020B0604020202020204" pitchFamily="34" charset="0"/>
              <a:buChar char="•"/>
            </a:pPr>
            <a:r>
              <a:rPr lang="en-GB" sz="2800" dirty="0" smtClean="0"/>
              <a:t>It may then be helpful to view PDA through a trauma informed </a:t>
            </a:r>
            <a:endParaRPr lang="en-GB" sz="2800" dirty="0"/>
          </a:p>
          <a:p>
            <a:r>
              <a:rPr lang="en-GB" sz="2800" dirty="0" smtClean="0"/>
              <a:t>      lens  </a:t>
            </a:r>
          </a:p>
        </p:txBody>
      </p:sp>
      <p:sp>
        <p:nvSpPr>
          <p:cNvPr id="5" name="Rectangle 4"/>
          <p:cNvSpPr/>
          <p:nvPr/>
        </p:nvSpPr>
        <p:spPr>
          <a:xfrm>
            <a:off x="1867437" y="6210746"/>
            <a:ext cx="10753859" cy="369332"/>
          </a:xfrm>
          <a:prstGeom prst="rect">
            <a:avLst/>
          </a:prstGeom>
        </p:spPr>
        <p:txBody>
          <a:bodyPr wrap="square">
            <a:spAutoFit/>
          </a:bodyPr>
          <a:lstStyle/>
          <a:p>
            <a:r>
              <a:rPr lang="en-GB" dirty="0">
                <a:hlinkClick r:id="rId5"/>
              </a:rPr>
              <a:t>http://www.raelenedundon.com/supporting-children-with-pda-using-play-and-trauma-informed-practice/</a:t>
            </a:r>
            <a:endParaRPr lang="en-GB" dirty="0"/>
          </a:p>
        </p:txBody>
      </p:sp>
      <p:sp>
        <p:nvSpPr>
          <p:cNvPr id="8" name="Rectangle 7"/>
          <p:cNvSpPr/>
          <p:nvPr/>
        </p:nvSpPr>
        <p:spPr>
          <a:xfrm>
            <a:off x="7728444" y="4742977"/>
            <a:ext cx="1945108" cy="584775"/>
          </a:xfrm>
          <a:prstGeom prst="rect">
            <a:avLst/>
          </a:prstGeom>
        </p:spPr>
        <p:txBody>
          <a:bodyPr wrap="square">
            <a:spAutoFit/>
          </a:bodyPr>
          <a:lstStyle/>
          <a:p>
            <a:r>
              <a:rPr lang="en-GB" dirty="0"/>
              <a:t> </a:t>
            </a:r>
            <a:r>
              <a:rPr lang="en-GB" sz="1400" dirty="0"/>
              <a:t>Raelene </a:t>
            </a:r>
            <a:r>
              <a:rPr lang="en-GB" sz="1400" dirty="0" err="1"/>
              <a:t>Dundon</a:t>
            </a:r>
            <a:r>
              <a:rPr lang="en-GB" sz="1400" dirty="0"/>
              <a:t>, 2018                                                                                                                              Clinical Psychologist</a:t>
            </a:r>
          </a:p>
        </p:txBody>
      </p:sp>
    </p:spTree>
    <p:extLst>
      <p:ext uri="{BB962C8B-B14F-4D97-AF65-F5344CB8AC3E}">
        <p14:creationId xmlns:p14="http://schemas.microsoft.com/office/powerpoint/2010/main" val="6007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280" y="917912"/>
            <a:ext cx="11649159" cy="5940088"/>
          </a:xfrm>
          <a:prstGeom prst="rect">
            <a:avLst/>
          </a:prstGeom>
        </p:spPr>
        <p:txBody>
          <a:bodyPr wrap="square">
            <a:spAutoFit/>
          </a:bodyPr>
          <a:lstStyle/>
          <a:p>
            <a:endParaRPr lang="en-GB" sz="800" dirty="0" smtClean="0">
              <a:solidFill>
                <a:srgbClr val="404040"/>
              </a:solidFill>
            </a:endParaRPr>
          </a:p>
          <a:p>
            <a:endParaRPr lang="en-GB" sz="800" dirty="0" smtClean="0"/>
          </a:p>
          <a:p>
            <a:pPr marL="285750" indent="-285750">
              <a:buFont typeface="Arial" panose="020B0604020202020204" pitchFamily="34" charset="0"/>
              <a:buChar char="•"/>
            </a:pPr>
            <a:r>
              <a:rPr lang="en-GB" sz="2800" dirty="0" smtClean="0"/>
              <a:t>Parents labelled as permissive and advised to attend parenting courses</a:t>
            </a:r>
          </a:p>
          <a:p>
            <a:endParaRPr lang="en-GB" sz="800" dirty="0" smtClean="0"/>
          </a:p>
          <a:p>
            <a:pPr marL="285750" indent="-285750">
              <a:buFont typeface="Arial" panose="020B0604020202020204" pitchFamily="34" charset="0"/>
              <a:buChar char="•"/>
            </a:pPr>
            <a:r>
              <a:rPr lang="en-GB" sz="2800" dirty="0" smtClean="0">
                <a:solidFill>
                  <a:srgbClr val="0070C0"/>
                </a:solidFill>
              </a:rPr>
              <a:t>Family </a:t>
            </a:r>
            <a:r>
              <a:rPr lang="en-GB" sz="2800" dirty="0" err="1" smtClean="0">
                <a:solidFill>
                  <a:srgbClr val="0070C0"/>
                </a:solidFill>
              </a:rPr>
              <a:t>PDAer</a:t>
            </a:r>
            <a:r>
              <a:rPr lang="en-GB" sz="2800" dirty="0" smtClean="0">
                <a:solidFill>
                  <a:srgbClr val="0070C0"/>
                </a:solidFill>
              </a:rPr>
              <a:t> believed to be a victim of fabricated or induced illness prompting Social Work involvement</a:t>
            </a:r>
          </a:p>
          <a:p>
            <a:endParaRPr lang="en-GB" sz="800" dirty="0" smtClean="0"/>
          </a:p>
          <a:p>
            <a:pPr marL="285750" indent="-285750">
              <a:buFont typeface="Arial" panose="020B0604020202020204" pitchFamily="34" charset="0"/>
              <a:buChar char="•"/>
            </a:pPr>
            <a:r>
              <a:rPr lang="en-GB" sz="2800" dirty="0" smtClean="0"/>
              <a:t>Parents as well as adult </a:t>
            </a:r>
            <a:r>
              <a:rPr lang="en-GB" sz="2800" dirty="0" err="1" smtClean="0"/>
              <a:t>PDAer</a:t>
            </a:r>
            <a:r>
              <a:rPr lang="en-GB" sz="2800" dirty="0" smtClean="0"/>
              <a:t> left feeling incompetent, hopeless, unsupported  and misunderstood </a:t>
            </a:r>
          </a:p>
          <a:p>
            <a:endParaRPr lang="en-GB" sz="800" dirty="0"/>
          </a:p>
          <a:p>
            <a:pPr marL="285750" indent="-285750">
              <a:buFont typeface="Arial" panose="020B0604020202020204" pitchFamily="34" charset="0"/>
              <a:buChar char="•"/>
            </a:pPr>
            <a:r>
              <a:rPr lang="en-GB" sz="2800" dirty="0" smtClean="0">
                <a:solidFill>
                  <a:srgbClr val="0070C0"/>
                </a:solidFill>
              </a:rPr>
              <a:t>An ever increasing sense of social isolation</a:t>
            </a:r>
          </a:p>
          <a:p>
            <a:endParaRPr lang="en-GB" sz="800" dirty="0" smtClean="0"/>
          </a:p>
          <a:p>
            <a:pPr marL="285750" indent="-285750">
              <a:buFont typeface="Arial" panose="020B0604020202020204" pitchFamily="34" charset="0"/>
              <a:buChar char="•"/>
            </a:pPr>
            <a:r>
              <a:rPr lang="en-GB" sz="2800" dirty="0" smtClean="0"/>
              <a:t>Decreasing emotional &amp; </a:t>
            </a:r>
            <a:r>
              <a:rPr lang="en-GB" sz="2800" dirty="0"/>
              <a:t>mental wellbeing </a:t>
            </a:r>
            <a:endParaRPr lang="en-GB" sz="2800" dirty="0" smtClean="0"/>
          </a:p>
          <a:p>
            <a:pPr marL="285750" indent="-285750">
              <a:buFont typeface="Arial" panose="020B0604020202020204" pitchFamily="34" charset="0"/>
              <a:buChar char="•"/>
            </a:pPr>
            <a:endParaRPr lang="en-GB" sz="800" dirty="0" smtClean="0"/>
          </a:p>
          <a:p>
            <a:pPr marL="285750" indent="-285750">
              <a:buFont typeface="Arial" panose="020B0604020202020204" pitchFamily="34" charset="0"/>
              <a:buChar char="•"/>
            </a:pPr>
            <a:r>
              <a:rPr lang="en-GB" sz="2800" dirty="0" smtClean="0">
                <a:solidFill>
                  <a:srgbClr val="0070C0"/>
                </a:solidFill>
              </a:rPr>
              <a:t>Significant breakdown in family dynamics</a:t>
            </a:r>
          </a:p>
          <a:p>
            <a:endParaRPr lang="en-GB" sz="800" dirty="0" smtClean="0"/>
          </a:p>
          <a:p>
            <a:pPr marL="285750" indent="-285750">
              <a:buFont typeface="Arial" panose="020B0604020202020204" pitchFamily="34" charset="0"/>
              <a:buChar char="•"/>
            </a:pPr>
            <a:r>
              <a:rPr lang="en-GB" sz="2800" dirty="0"/>
              <a:t>L</a:t>
            </a:r>
            <a:r>
              <a:rPr lang="en-GB" sz="2800" dirty="0" smtClean="0"/>
              <a:t>ife long financial implications and concerns for the future</a:t>
            </a:r>
          </a:p>
          <a:p>
            <a:endParaRPr lang="en-GB" sz="800" dirty="0" smtClean="0"/>
          </a:p>
          <a:p>
            <a:pPr marL="285750" indent="-285750">
              <a:buFont typeface="Arial" panose="020B0604020202020204" pitchFamily="34" charset="0"/>
              <a:buChar char="•"/>
            </a:pPr>
            <a:r>
              <a:rPr lang="en-GB" sz="2800" dirty="0">
                <a:solidFill>
                  <a:srgbClr val="0070C0"/>
                </a:solidFill>
              </a:rPr>
              <a:t>G</a:t>
            </a:r>
            <a:r>
              <a:rPr lang="en-GB" sz="2800" dirty="0" smtClean="0">
                <a:solidFill>
                  <a:srgbClr val="0070C0"/>
                </a:solidFill>
              </a:rPr>
              <a:t>eographical variation in terms of diagnosis and access to appropriate services</a:t>
            </a:r>
            <a:endParaRPr lang="en-GB" sz="2800" dirty="0">
              <a:solidFill>
                <a:srgbClr val="0070C0"/>
              </a:solidFill>
            </a:endParaRPr>
          </a:p>
        </p:txBody>
      </p:sp>
      <p:sp>
        <p:nvSpPr>
          <p:cNvPr id="6" name="Rectangle 5"/>
          <p:cNvSpPr/>
          <p:nvPr/>
        </p:nvSpPr>
        <p:spPr>
          <a:xfrm>
            <a:off x="1687477" y="248682"/>
            <a:ext cx="8497263" cy="830997"/>
          </a:xfrm>
          <a:prstGeom prst="rect">
            <a:avLst/>
          </a:prstGeom>
          <a:noFill/>
        </p:spPr>
        <p:txBody>
          <a:bodyPr wrap="non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Family experiences of PDA </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pic>
        <p:nvPicPr>
          <p:cNvPr id="4" name="Picture 2" descr="https://2.bp.blogspot.com/-r8Q7cScj2IA/Wl08hvr8_QI/AAAAAAAANvM/_5ZjZR3bib4qiVbJCimOXMKmlXGycRDVACLcBGAs/s320/Classic%2BAutism%2B%25285%2529.png"/>
          <p:cNvPicPr>
            <a:picLocks noChangeAspect="1" noChangeArrowheads="1"/>
          </p:cNvPicPr>
          <p:nvPr/>
        </p:nvPicPr>
        <p:blipFill rotWithShape="1">
          <a:blip r:embed="rId3">
            <a:extLst>
              <a:ext uri="{28A0092B-C50C-407E-A947-70E740481C1C}">
                <a14:useLocalDpi xmlns:a14="http://schemas.microsoft.com/office/drawing/2010/main" val="0"/>
              </a:ext>
            </a:extLst>
          </a:blip>
          <a:srcRect l="14742" t="1353" r="13719" b="67503"/>
          <a:stretch/>
        </p:blipFill>
        <p:spPr bwMode="auto">
          <a:xfrm>
            <a:off x="6886745" y="3261816"/>
            <a:ext cx="4248183" cy="1849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498574" y="6330939"/>
            <a:ext cx="9090991" cy="369332"/>
          </a:xfrm>
          <a:prstGeom prst="rect">
            <a:avLst/>
          </a:prstGeom>
        </p:spPr>
        <p:txBody>
          <a:bodyPr wrap="square">
            <a:spAutoFit/>
          </a:bodyPr>
          <a:lstStyle/>
          <a:p>
            <a:r>
              <a:rPr lang="en-GB" dirty="0">
                <a:hlinkClick r:id="rId4"/>
              </a:rPr>
              <a:t>https://</a:t>
            </a:r>
            <a:r>
              <a:rPr lang="en-GB" dirty="0" smtClean="0">
                <a:hlinkClick r:id="rId4"/>
              </a:rPr>
              <a:t>www.pdasociety.org.uk/wp-content/uploads/2019/08/BeingMisunderstood.pdf</a:t>
            </a:r>
            <a:r>
              <a:rPr lang="en-GB" dirty="0" smtClean="0"/>
              <a:t> </a:t>
            </a:r>
            <a:endParaRPr lang="en-GB" dirty="0"/>
          </a:p>
        </p:txBody>
      </p:sp>
    </p:spTree>
    <p:extLst>
      <p:ext uri="{BB962C8B-B14F-4D97-AF65-F5344CB8AC3E}">
        <p14:creationId xmlns:p14="http://schemas.microsoft.com/office/powerpoint/2010/main" val="41752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8550" y="1352661"/>
            <a:ext cx="8220516" cy="2185214"/>
          </a:xfrm>
          <a:prstGeom prst="rect">
            <a:avLst/>
          </a:prstGeo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GB" sz="800" dirty="0" smtClean="0">
              <a:solidFill>
                <a:srgbClr val="404040"/>
              </a:solidFill>
            </a:endParaRPr>
          </a:p>
          <a:p>
            <a:pPr algn="ctr"/>
            <a:r>
              <a:rPr lang="en-GB" sz="3200" dirty="0" smtClean="0"/>
              <a:t>‘Reprogramming yourself to parent in a completely counter-intuitive way.  </a:t>
            </a:r>
            <a:endParaRPr lang="en-GB" sz="3200" dirty="0"/>
          </a:p>
          <a:p>
            <a:pPr algn="ctr"/>
            <a:r>
              <a:rPr lang="en-GB" sz="3200" dirty="0" smtClean="0"/>
              <a:t>The biggest challenge for us now is having no one recognise it or know how to help.’</a:t>
            </a:r>
          </a:p>
        </p:txBody>
      </p:sp>
      <p:sp>
        <p:nvSpPr>
          <p:cNvPr id="6" name="Rectangle 5"/>
          <p:cNvSpPr/>
          <p:nvPr/>
        </p:nvSpPr>
        <p:spPr>
          <a:xfrm>
            <a:off x="3132125" y="250145"/>
            <a:ext cx="7424382"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Parent/</a:t>
            </a:r>
            <a:r>
              <a:rPr lang="en-US" sz="4800" spc="50" dirty="0" err="1" smtClean="0">
                <a:ln w="0"/>
                <a:effectLst>
                  <a:innerShdw blurRad="63500" dist="50800" dir="13500000">
                    <a:srgbClr val="000000">
                      <a:alpha val="50000"/>
                    </a:srgbClr>
                  </a:innerShdw>
                </a:effectLst>
                <a:latin typeface="Arial Rounded MT Bold" panose="020F0704030504030204" pitchFamily="34" charset="0"/>
              </a:rPr>
              <a:t>carer’s</a:t>
            </a:r>
            <a:r>
              <a:rPr lang="en-US" sz="4800" spc="50" dirty="0" smtClean="0">
                <a:ln w="0"/>
                <a:effectLst>
                  <a:innerShdw blurRad="63500" dist="50800" dir="13500000">
                    <a:srgbClr val="000000">
                      <a:alpha val="50000"/>
                    </a:srgbClr>
                  </a:innerShdw>
                </a:effectLst>
                <a:latin typeface="Arial Rounded MT Bold" panose="020F0704030504030204" pitchFamily="34" charset="0"/>
              </a:rPr>
              <a:t> voices</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4" name="Rectangle 3"/>
          <p:cNvSpPr/>
          <p:nvPr/>
        </p:nvSpPr>
        <p:spPr>
          <a:xfrm>
            <a:off x="1328242" y="3706067"/>
            <a:ext cx="9505393" cy="2677656"/>
          </a:xfrm>
          <a:prstGeom prst="rect">
            <a:avLst/>
          </a:prstGeom>
          <a:solidFill>
            <a:srgbClr val="78B5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GB" sz="800" dirty="0" smtClean="0">
              <a:solidFill>
                <a:srgbClr val="404040"/>
              </a:solidFill>
            </a:endParaRPr>
          </a:p>
          <a:p>
            <a:pPr algn="ctr"/>
            <a:r>
              <a:rPr lang="en-GB" sz="3200" dirty="0" smtClean="0"/>
              <a:t>‘My whole life has changed.  I am stressed constantly and no longer have any patience or tolerance for anybody other than my children.  My marriage has broken down and I have no friends.  I don’t even get any support from my family.’</a:t>
            </a:r>
          </a:p>
        </p:txBody>
      </p:sp>
      <p:sp>
        <p:nvSpPr>
          <p:cNvPr id="5" name="Rectangle 4"/>
          <p:cNvSpPr/>
          <p:nvPr/>
        </p:nvSpPr>
        <p:spPr>
          <a:xfrm>
            <a:off x="3256565" y="6383723"/>
            <a:ext cx="8935435" cy="400110"/>
          </a:xfrm>
          <a:prstGeom prst="rect">
            <a:avLst/>
          </a:prstGeom>
        </p:spPr>
        <p:txBody>
          <a:bodyPr wrap="square">
            <a:spAutoFit/>
          </a:bodyPr>
          <a:lstStyle/>
          <a:p>
            <a:pPr algn="r"/>
            <a:r>
              <a:rPr lang="en-GB" sz="2000" dirty="0" smtClean="0"/>
              <a:t>From ‘Being Misunderstood: Experiences of the PDA Profile of ASD’</a:t>
            </a:r>
          </a:p>
        </p:txBody>
      </p:sp>
      <p:pic>
        <p:nvPicPr>
          <p:cNvPr id="8196" name="Picture 4" descr="Image result for  vo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188"/>
            <a:ext cx="36385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301632">
            <a:off x="1589097" y="1364462"/>
            <a:ext cx="1988402" cy="433863"/>
          </a:xfrm>
          <a:prstGeom prst="rect">
            <a:avLst/>
          </a:prstGeom>
          <a:solidFill>
            <a:srgbClr val="379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HEAR OUR</a:t>
            </a:r>
            <a:endParaRPr lang="en-ZA" sz="3200" b="1" dirty="0"/>
          </a:p>
        </p:txBody>
      </p:sp>
      <p:sp>
        <p:nvSpPr>
          <p:cNvPr id="9" name="Rectangle 8"/>
          <p:cNvSpPr/>
          <p:nvPr/>
        </p:nvSpPr>
        <p:spPr>
          <a:xfrm rot="20301632">
            <a:off x="1640220" y="1828523"/>
            <a:ext cx="1988402" cy="433863"/>
          </a:xfrm>
          <a:prstGeom prst="rect">
            <a:avLst/>
          </a:prstGeom>
          <a:solidFill>
            <a:srgbClr val="379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VOICES!</a:t>
            </a:r>
            <a:endParaRPr lang="en-ZA" sz="3200" b="1" dirty="0"/>
          </a:p>
        </p:txBody>
      </p:sp>
    </p:spTree>
    <p:extLst>
      <p:ext uri="{BB962C8B-B14F-4D97-AF65-F5344CB8AC3E}">
        <p14:creationId xmlns:p14="http://schemas.microsoft.com/office/powerpoint/2010/main" val="28859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lack asics me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82" r="4760" b="11314"/>
          <a:stretch/>
        </p:blipFill>
        <p:spPr bwMode="auto">
          <a:xfrm rot="18924704">
            <a:off x="8097136" y="3766790"/>
            <a:ext cx="2012040" cy="2152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746" y="248255"/>
            <a:ext cx="8973440" cy="830997"/>
          </a:xfrm>
          <a:prstGeom prst="rect">
            <a:avLst/>
          </a:prstGeom>
          <a:noFill/>
        </p:spPr>
        <p:txBody>
          <a:bodyPr wrap="square" lIns="91440" tIns="45720" rIns="91440" bIns="45720">
            <a:spAutoFit/>
          </a:bodyPr>
          <a:lstStyle/>
          <a:p>
            <a:pPr algn="ctr"/>
            <a:r>
              <a:rPr lang="en-US" sz="4800" spc="50" dirty="0" smtClean="0">
                <a:ln w="0"/>
                <a:effectLst>
                  <a:innerShdw blurRad="63500" dist="50800" dir="13500000">
                    <a:srgbClr val="000000">
                      <a:alpha val="50000"/>
                    </a:srgbClr>
                  </a:innerShdw>
                </a:effectLst>
                <a:latin typeface="Arial Rounded MT Bold" panose="020F0704030504030204" pitchFamily="34" charset="0"/>
              </a:rPr>
              <a:t>How to respond in a PDA way</a:t>
            </a:r>
            <a:endParaRPr lang="en-US" sz="4800" cap="none"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endParaRPr>
          </a:p>
        </p:txBody>
      </p:sp>
      <p:sp>
        <p:nvSpPr>
          <p:cNvPr id="3" name="Rectangle 2"/>
          <p:cNvSpPr/>
          <p:nvPr/>
        </p:nvSpPr>
        <p:spPr>
          <a:xfrm>
            <a:off x="6182435" y="1079252"/>
            <a:ext cx="4751249" cy="461665"/>
          </a:xfrm>
          <a:prstGeom prst="rect">
            <a:avLst/>
          </a:prstGeom>
        </p:spPr>
        <p:txBody>
          <a:bodyPr wrap="square">
            <a:spAutoFit/>
          </a:bodyPr>
          <a:lstStyle/>
          <a:p>
            <a:pPr algn="r"/>
            <a:r>
              <a:rPr lang="en-GB" sz="2400" dirty="0"/>
              <a:t>t</a:t>
            </a:r>
            <a:r>
              <a:rPr lang="en-GB" sz="2400" dirty="0" smtClean="0"/>
              <a:t>o demand avoidance of a PDA kind</a:t>
            </a:r>
          </a:p>
        </p:txBody>
      </p:sp>
      <p:sp>
        <p:nvSpPr>
          <p:cNvPr id="4" name="Rectangle 3"/>
          <p:cNvSpPr/>
          <p:nvPr/>
        </p:nvSpPr>
        <p:spPr>
          <a:xfrm>
            <a:off x="491318" y="970988"/>
            <a:ext cx="11382233" cy="2185214"/>
          </a:xfrm>
          <a:prstGeom prst="rect">
            <a:avLst/>
          </a:prstGeom>
        </p:spPr>
        <p:txBody>
          <a:bodyPr wrap="square">
            <a:spAutoFit/>
          </a:bodyPr>
          <a:lstStyle/>
          <a:p>
            <a:r>
              <a:rPr lang="en-GB" sz="3200" dirty="0" smtClean="0"/>
              <a:t>The scenario:</a:t>
            </a:r>
          </a:p>
          <a:p>
            <a:pPr marL="171450" indent="-171450">
              <a:buFont typeface="Arial" panose="020B0604020202020204" pitchFamily="34" charset="0"/>
              <a:buChar char="•"/>
            </a:pPr>
            <a:endParaRPr lang="en-GB" sz="800" dirty="0" smtClean="0"/>
          </a:p>
          <a:p>
            <a:pPr marL="457200" indent="-457200">
              <a:buFont typeface="Arial" panose="020B0604020202020204" pitchFamily="34" charset="0"/>
              <a:buChar char="•"/>
            </a:pPr>
            <a:r>
              <a:rPr lang="en-GB" sz="3200" dirty="0" smtClean="0"/>
              <a:t>You surprise your adult </a:t>
            </a:r>
            <a:r>
              <a:rPr lang="en-GB" sz="3200" dirty="0" err="1" smtClean="0"/>
              <a:t>PDAer</a:t>
            </a:r>
            <a:r>
              <a:rPr lang="en-GB" sz="3200" dirty="0" smtClean="0"/>
              <a:t> with brand new pair of Asics trainers; trainers he had indicated he had wanted</a:t>
            </a:r>
          </a:p>
          <a:p>
            <a:pPr marL="457200" indent="-457200">
              <a:buFont typeface="Arial" panose="020B0604020202020204" pitchFamily="34" charset="0"/>
              <a:buChar char="•"/>
            </a:pPr>
            <a:r>
              <a:rPr lang="en-GB" sz="3200" dirty="0" smtClean="0"/>
              <a:t>You open the box and present them to him</a:t>
            </a:r>
          </a:p>
        </p:txBody>
      </p:sp>
      <p:sp>
        <p:nvSpPr>
          <p:cNvPr id="6" name="Rectangle 5"/>
          <p:cNvSpPr/>
          <p:nvPr/>
        </p:nvSpPr>
        <p:spPr>
          <a:xfrm>
            <a:off x="599732" y="3133904"/>
            <a:ext cx="11592268" cy="3724096"/>
          </a:xfrm>
          <a:prstGeom prst="rect">
            <a:avLst/>
          </a:prstGeom>
        </p:spPr>
        <p:txBody>
          <a:bodyPr wrap="square">
            <a:spAutoFit/>
          </a:bodyPr>
          <a:lstStyle/>
          <a:p>
            <a:r>
              <a:rPr lang="en-GB" sz="3200" dirty="0" smtClean="0"/>
              <a:t>His response:</a:t>
            </a:r>
          </a:p>
          <a:p>
            <a:endParaRPr lang="en-GB" sz="800" dirty="0" smtClean="0"/>
          </a:p>
          <a:p>
            <a:r>
              <a:rPr lang="en-GB" sz="2800" dirty="0" smtClean="0"/>
              <a:t>‘I thought I was going to go with you to buy these?</a:t>
            </a:r>
          </a:p>
          <a:p>
            <a:r>
              <a:rPr lang="en-GB" sz="2800" dirty="0" smtClean="0"/>
              <a:t>They look way too big?</a:t>
            </a:r>
          </a:p>
          <a:p>
            <a:r>
              <a:rPr lang="en-GB" sz="2800" dirty="0" smtClean="0"/>
              <a:t>Are you sure they are the right size?</a:t>
            </a:r>
          </a:p>
          <a:p>
            <a:r>
              <a:rPr lang="en-GB" sz="2800" dirty="0" smtClean="0"/>
              <a:t>This </a:t>
            </a:r>
            <a:r>
              <a:rPr lang="en-GB" sz="2800" u="sng" dirty="0" smtClean="0"/>
              <a:t>white bit </a:t>
            </a:r>
            <a:r>
              <a:rPr lang="en-GB" sz="2800" dirty="0" smtClean="0"/>
              <a:t>here is going to get very dirty!</a:t>
            </a:r>
          </a:p>
          <a:p>
            <a:r>
              <a:rPr lang="en-GB" sz="2800" dirty="0" smtClean="0"/>
              <a:t>My old ones don’t have this white bit here.’</a:t>
            </a:r>
          </a:p>
          <a:p>
            <a:pPr algn="ctr"/>
            <a:r>
              <a:rPr lang="en-GB" sz="2800" b="1" dirty="0" smtClean="0"/>
              <a:t>He takes the trainer from you and places it back into the box and continues to play X-box.</a:t>
            </a:r>
          </a:p>
        </p:txBody>
      </p:sp>
      <p:cxnSp>
        <p:nvCxnSpPr>
          <p:cNvPr id="7" name="Elbow Connector 6"/>
          <p:cNvCxnSpPr/>
          <p:nvPr/>
        </p:nvCxnSpPr>
        <p:spPr>
          <a:xfrm flipV="1">
            <a:off x="2154809" y="5007780"/>
            <a:ext cx="6701051" cy="51861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60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9C1218DD93D47BF3445AE321C4C6E" ma:contentTypeVersion="10" ma:contentTypeDescription="Create a new document." ma:contentTypeScope="" ma:versionID="a470367d08abcda47bc563d5aa398ffa">
  <xsd:schema xmlns:xsd="http://www.w3.org/2001/XMLSchema" xmlns:xs="http://www.w3.org/2001/XMLSchema" xmlns:p="http://schemas.microsoft.com/office/2006/metadata/properties" xmlns:ns2="2fa0e45d-7aaf-4b91-ac37-34070b1c6d48" targetNamespace="http://schemas.microsoft.com/office/2006/metadata/properties" ma:root="true" ma:fieldsID="5b80c478280c377c3fd299365d8f60a7" ns2:_="">
    <xsd:import namespace="2fa0e45d-7aaf-4b91-ac37-34070b1c6d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0e45d-7aaf-4b91-ac37-34070b1c6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8A84E-F8FD-4766-960D-AF171EBD2CBA}"/>
</file>

<file path=customXml/itemProps2.xml><?xml version="1.0" encoding="utf-8"?>
<ds:datastoreItem xmlns:ds="http://schemas.openxmlformats.org/officeDocument/2006/customXml" ds:itemID="{D41D454A-8ADC-49F0-8274-2CF54449D65C}"/>
</file>

<file path=customXml/itemProps3.xml><?xml version="1.0" encoding="utf-8"?>
<ds:datastoreItem xmlns:ds="http://schemas.openxmlformats.org/officeDocument/2006/customXml" ds:itemID="{C8456A8B-12A3-421E-AEE5-EF318C3ABBA1}"/>
</file>

<file path=docProps/app.xml><?xml version="1.0" encoding="utf-8"?>
<Properties xmlns="http://schemas.openxmlformats.org/officeDocument/2006/extended-properties" xmlns:vt="http://schemas.openxmlformats.org/officeDocument/2006/docPropsVTypes">
  <TotalTime>3386</TotalTime>
  <Words>1876</Words>
  <Application>Microsoft Office PowerPoint</Application>
  <PresentationFormat>Widescreen</PresentationFormat>
  <Paragraphs>304</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&amp;quot</vt:lpstr>
      <vt:lpstr>Arial</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57 Albion Road, Edinburgh EH7 5QY        Tel: 0131 475 2416        Email: info@pasda.org.uk        Website: www.pasda.org.uk          Scottish Charity Number: SC042678   </vt:lpstr>
    </vt:vector>
  </TitlesOfParts>
  <Company>East Lothian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Barratt, Sarah</dc:creator>
  <cp:lastModifiedBy>Chris Griffiths</cp:lastModifiedBy>
  <cp:revision>195</cp:revision>
  <cp:lastPrinted>2019-07-17T06:49:43Z</cp:lastPrinted>
  <dcterms:created xsi:type="dcterms:W3CDTF">2019-07-11T11:29:20Z</dcterms:created>
  <dcterms:modified xsi:type="dcterms:W3CDTF">2020-10-21T09:31:14Z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0x010100FA79C1218DD93D47BF3445AE321C4C6E</vt:lpwstr>
  </property>
</Properties>
</file>