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8" r:id="rId2"/>
    <p:sldId id="256" r:id="rId3"/>
    <p:sldId id="258" r:id="rId4"/>
    <p:sldId id="259" r:id="rId5"/>
    <p:sldId id="321" r:id="rId6"/>
    <p:sldId id="320" r:id="rId7"/>
    <p:sldId id="322" r:id="rId8"/>
    <p:sldId id="323" r:id="rId9"/>
    <p:sldId id="335" r:id="rId10"/>
    <p:sldId id="336" r:id="rId11"/>
    <p:sldId id="339" r:id="rId12"/>
    <p:sldId id="328" r:id="rId13"/>
    <p:sldId id="338" r:id="rId14"/>
    <p:sldId id="367" r:id="rId15"/>
    <p:sldId id="385" r:id="rId16"/>
    <p:sldId id="330" r:id="rId17"/>
    <p:sldId id="386" r:id="rId18"/>
    <p:sldId id="342" r:id="rId19"/>
    <p:sldId id="387" r:id="rId20"/>
    <p:sldId id="380" r:id="rId21"/>
    <p:sldId id="381" r:id="rId22"/>
    <p:sldId id="333" r:id="rId23"/>
    <p:sldId id="345" r:id="rId24"/>
    <p:sldId id="384" r:id="rId25"/>
    <p:sldId id="388" r:id="rId26"/>
    <p:sldId id="390" r:id="rId27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1" autoAdjust="0"/>
    <p:restoredTop sz="81149" autoAdjust="0"/>
  </p:normalViewPr>
  <p:slideViewPr>
    <p:cSldViewPr snapToGrid="0">
      <p:cViewPr varScale="1">
        <p:scale>
          <a:sx n="94" d="100"/>
          <a:sy n="94" d="100"/>
        </p:scale>
        <p:origin x="12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C58A5E-C52A-4DC4-A50F-3ACED289229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5A691D-9C28-49A6-93FA-6959F6FEAEFA}">
      <dgm:prSet phldrT="[Text]"/>
      <dgm:spPr>
        <a:solidFill>
          <a:schemeClr val="bg2"/>
        </a:solidFill>
      </dgm:spPr>
      <dgm:t>
        <a:bodyPr/>
        <a:lstStyle/>
        <a:p>
          <a:r>
            <a:rPr lang="en-US" b="1" dirty="0" smtClean="0"/>
            <a:t>Social Discipline Window</a:t>
          </a:r>
          <a:endParaRPr lang="en-US" b="1" dirty="0"/>
        </a:p>
      </dgm:t>
    </dgm:pt>
    <dgm:pt modelId="{9FE8B150-6782-4F40-9615-A47DE4CEE9D9}" type="parTrans" cxnId="{F10E8137-66B4-49D8-9AFD-167F6E0E0A6A}">
      <dgm:prSet/>
      <dgm:spPr/>
      <dgm:t>
        <a:bodyPr/>
        <a:lstStyle/>
        <a:p>
          <a:endParaRPr lang="en-US"/>
        </a:p>
      </dgm:t>
    </dgm:pt>
    <dgm:pt modelId="{9B7DAA19-80DB-4B57-91EF-E60A79CC1B28}" type="sibTrans" cxnId="{F10E8137-66B4-49D8-9AFD-167F6E0E0A6A}">
      <dgm:prSet/>
      <dgm:spPr/>
      <dgm:t>
        <a:bodyPr/>
        <a:lstStyle/>
        <a:p>
          <a:endParaRPr lang="en-US"/>
        </a:p>
      </dgm:t>
    </dgm:pt>
    <dgm:pt modelId="{9D0D0F97-E51C-46F1-B1C5-D9CEFB3D4B58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b="1" dirty="0" smtClean="0"/>
            <a:t>TO</a:t>
          </a:r>
        </a:p>
        <a:p>
          <a:r>
            <a:rPr lang="en-US" sz="2400" b="1" dirty="0" smtClean="0"/>
            <a:t>Punitive</a:t>
          </a:r>
          <a:endParaRPr lang="en-US" sz="2400" b="1" dirty="0"/>
        </a:p>
      </dgm:t>
    </dgm:pt>
    <dgm:pt modelId="{E220831D-264F-4EB2-8429-A5AE106D2925}" type="parTrans" cxnId="{62E87429-1431-4945-93E4-B9128D34172A}">
      <dgm:prSet/>
      <dgm:spPr/>
      <dgm:t>
        <a:bodyPr/>
        <a:lstStyle/>
        <a:p>
          <a:endParaRPr lang="en-US"/>
        </a:p>
      </dgm:t>
    </dgm:pt>
    <dgm:pt modelId="{3F072B3D-BD1B-43D4-832C-3D826344C71C}" type="sibTrans" cxnId="{62E87429-1431-4945-93E4-B9128D34172A}">
      <dgm:prSet/>
      <dgm:spPr/>
      <dgm:t>
        <a:bodyPr/>
        <a:lstStyle/>
        <a:p>
          <a:endParaRPr lang="en-US"/>
        </a:p>
      </dgm:t>
    </dgm:pt>
    <dgm:pt modelId="{2429877A-E0C4-453E-A410-D2263B01231A}">
      <dgm:prSet phldrT="[Text]" custT="1"/>
      <dgm:spPr>
        <a:solidFill>
          <a:schemeClr val="accent5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sz="2400" b="1" dirty="0" smtClean="0"/>
            <a:t>WITH</a:t>
          </a:r>
        </a:p>
        <a:p>
          <a:r>
            <a:rPr lang="en-US" sz="2400" b="1" dirty="0" smtClean="0"/>
            <a:t>Restorative</a:t>
          </a:r>
          <a:endParaRPr lang="en-US" sz="2400" b="1" dirty="0"/>
        </a:p>
      </dgm:t>
    </dgm:pt>
    <dgm:pt modelId="{F0CBD3A5-0E7E-403A-8248-8A29AD682567}" type="parTrans" cxnId="{747E7089-FBEA-4151-B948-485FB0CB4610}">
      <dgm:prSet/>
      <dgm:spPr/>
      <dgm:t>
        <a:bodyPr/>
        <a:lstStyle/>
        <a:p>
          <a:endParaRPr lang="en-US"/>
        </a:p>
      </dgm:t>
    </dgm:pt>
    <dgm:pt modelId="{BBDA1018-7B64-49CD-A0B1-1D797215BEE5}" type="sibTrans" cxnId="{747E7089-FBEA-4151-B948-485FB0CB4610}">
      <dgm:prSet/>
      <dgm:spPr/>
      <dgm:t>
        <a:bodyPr/>
        <a:lstStyle/>
        <a:p>
          <a:endParaRPr lang="en-US"/>
        </a:p>
      </dgm:t>
    </dgm:pt>
    <dgm:pt modelId="{F93D7DA8-87F0-46E7-BD2F-439617DAA2FC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b="1" dirty="0" smtClean="0"/>
            <a:t>NOT</a:t>
          </a:r>
        </a:p>
        <a:p>
          <a:r>
            <a:rPr lang="en-US" sz="2400" b="1" dirty="0" smtClean="0"/>
            <a:t>Neglectful</a:t>
          </a:r>
          <a:endParaRPr lang="en-US" sz="2400" b="1" dirty="0"/>
        </a:p>
      </dgm:t>
    </dgm:pt>
    <dgm:pt modelId="{CFB5970B-21D6-4E6F-9BCF-B6C601A98A36}" type="parTrans" cxnId="{9AE22439-DA30-41A2-84C8-3C2B73978E6E}">
      <dgm:prSet/>
      <dgm:spPr/>
      <dgm:t>
        <a:bodyPr/>
        <a:lstStyle/>
        <a:p>
          <a:endParaRPr lang="en-US"/>
        </a:p>
      </dgm:t>
    </dgm:pt>
    <dgm:pt modelId="{3D8AE66C-C770-4E61-BF12-96B7A5DCD0D1}" type="sibTrans" cxnId="{9AE22439-DA30-41A2-84C8-3C2B73978E6E}">
      <dgm:prSet/>
      <dgm:spPr/>
      <dgm:t>
        <a:bodyPr/>
        <a:lstStyle/>
        <a:p>
          <a:endParaRPr lang="en-US"/>
        </a:p>
      </dgm:t>
    </dgm:pt>
    <dgm:pt modelId="{26DCF27E-A28C-4204-B815-AFE94BF7E929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400" b="1" dirty="0" smtClean="0"/>
            <a:t>FOR</a:t>
          </a:r>
        </a:p>
        <a:p>
          <a:r>
            <a:rPr lang="en-US" sz="2400" b="1" dirty="0" smtClean="0"/>
            <a:t>Permissive</a:t>
          </a:r>
          <a:endParaRPr lang="en-US" sz="2400" b="1" dirty="0"/>
        </a:p>
      </dgm:t>
    </dgm:pt>
    <dgm:pt modelId="{C261919A-2D29-43C8-9C08-E55A4989721C}" type="parTrans" cxnId="{D32C963A-CE2D-4F7F-8EAC-07BB6B35B207}">
      <dgm:prSet/>
      <dgm:spPr/>
      <dgm:t>
        <a:bodyPr/>
        <a:lstStyle/>
        <a:p>
          <a:endParaRPr lang="en-US"/>
        </a:p>
      </dgm:t>
    </dgm:pt>
    <dgm:pt modelId="{3B9BADF6-B8AD-4EBD-96F1-A2A4F5080FEE}" type="sibTrans" cxnId="{D32C963A-CE2D-4F7F-8EAC-07BB6B35B207}">
      <dgm:prSet/>
      <dgm:spPr/>
      <dgm:t>
        <a:bodyPr/>
        <a:lstStyle/>
        <a:p>
          <a:endParaRPr lang="en-US"/>
        </a:p>
      </dgm:t>
    </dgm:pt>
    <dgm:pt modelId="{65A1A795-24FC-4863-B5FE-0E9A1CEADB31}" type="pres">
      <dgm:prSet presAssocID="{D4C58A5E-C52A-4DC4-A50F-3ACED289229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4C6B9C-311A-45F9-8B7C-1D9974D72130}" type="pres">
      <dgm:prSet presAssocID="{D4C58A5E-C52A-4DC4-A50F-3ACED289229E}" presName="matrix" presStyleCnt="0"/>
      <dgm:spPr/>
    </dgm:pt>
    <dgm:pt modelId="{AEB1C713-4FD6-4576-A8F2-8569845F0A4C}" type="pres">
      <dgm:prSet presAssocID="{D4C58A5E-C52A-4DC4-A50F-3ACED289229E}" presName="tile1" presStyleLbl="node1" presStyleIdx="0" presStyleCnt="4" custLinFactNeighborX="688" custLinFactNeighborY="-2276"/>
      <dgm:spPr/>
      <dgm:t>
        <a:bodyPr/>
        <a:lstStyle/>
        <a:p>
          <a:endParaRPr lang="en-US"/>
        </a:p>
      </dgm:t>
    </dgm:pt>
    <dgm:pt modelId="{B43E7A86-A788-4548-B86B-BB8AEB540A4A}" type="pres">
      <dgm:prSet presAssocID="{D4C58A5E-C52A-4DC4-A50F-3ACED289229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C7328-1B56-464F-9A53-C5E3F2888443}" type="pres">
      <dgm:prSet presAssocID="{D4C58A5E-C52A-4DC4-A50F-3ACED289229E}" presName="tile2" presStyleLbl="node1" presStyleIdx="1" presStyleCnt="4" custLinFactNeighborX="4955" custLinFactNeighborY="-1786"/>
      <dgm:spPr/>
      <dgm:t>
        <a:bodyPr/>
        <a:lstStyle/>
        <a:p>
          <a:endParaRPr lang="en-US"/>
        </a:p>
      </dgm:t>
    </dgm:pt>
    <dgm:pt modelId="{FBCCE137-CE7B-475D-A1FA-35A60E81DBE3}" type="pres">
      <dgm:prSet presAssocID="{D4C58A5E-C52A-4DC4-A50F-3ACED289229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CE0525-4FDF-4483-B1ED-5D7207DEAB08}" type="pres">
      <dgm:prSet presAssocID="{D4C58A5E-C52A-4DC4-A50F-3ACED289229E}" presName="tile3" presStyleLbl="node1" presStyleIdx="2" presStyleCnt="4" custLinFactNeighborX="1519" custLinFactNeighborY="442"/>
      <dgm:spPr/>
      <dgm:t>
        <a:bodyPr/>
        <a:lstStyle/>
        <a:p>
          <a:endParaRPr lang="en-US"/>
        </a:p>
      </dgm:t>
    </dgm:pt>
    <dgm:pt modelId="{4EF8DA29-BA87-47CE-A27E-F3A4480A41EC}" type="pres">
      <dgm:prSet presAssocID="{D4C58A5E-C52A-4DC4-A50F-3ACED289229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E7EC77-FB44-45DA-8BB9-A944DD177504}" type="pres">
      <dgm:prSet presAssocID="{D4C58A5E-C52A-4DC4-A50F-3ACED289229E}" presName="tile4" presStyleLbl="node1" presStyleIdx="3" presStyleCnt="4" custScaleX="103375" custScaleY="105225" custLinFactNeighborX="1722" custLinFactNeighborY="-2270"/>
      <dgm:spPr/>
      <dgm:t>
        <a:bodyPr/>
        <a:lstStyle/>
        <a:p>
          <a:endParaRPr lang="en-US"/>
        </a:p>
      </dgm:t>
    </dgm:pt>
    <dgm:pt modelId="{91C8D1E7-E7C1-44D0-8CFB-B40355F45309}" type="pres">
      <dgm:prSet presAssocID="{D4C58A5E-C52A-4DC4-A50F-3ACED289229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2FD3D-85A4-4B09-A345-197DFF5CD129}" type="pres">
      <dgm:prSet presAssocID="{D4C58A5E-C52A-4DC4-A50F-3ACED289229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AE22439-DA30-41A2-84C8-3C2B73978E6E}" srcId="{6D5A691D-9C28-49A6-93FA-6959F6FEAEFA}" destId="{F93D7DA8-87F0-46E7-BD2F-439617DAA2FC}" srcOrd="2" destOrd="0" parTransId="{CFB5970B-21D6-4E6F-9BCF-B6C601A98A36}" sibTransId="{3D8AE66C-C770-4E61-BF12-96B7A5DCD0D1}"/>
    <dgm:cxn modelId="{747E7089-FBEA-4151-B948-485FB0CB4610}" srcId="{6D5A691D-9C28-49A6-93FA-6959F6FEAEFA}" destId="{2429877A-E0C4-453E-A410-D2263B01231A}" srcOrd="1" destOrd="0" parTransId="{F0CBD3A5-0E7E-403A-8248-8A29AD682567}" sibTransId="{BBDA1018-7B64-49CD-A0B1-1D797215BEE5}"/>
    <dgm:cxn modelId="{67B8C941-86E3-4232-8F2B-50632F8F4A33}" type="presOf" srcId="{F93D7DA8-87F0-46E7-BD2F-439617DAA2FC}" destId="{4EF8DA29-BA87-47CE-A27E-F3A4480A41EC}" srcOrd="1" destOrd="0" presId="urn:microsoft.com/office/officeart/2005/8/layout/matrix1"/>
    <dgm:cxn modelId="{39AE296B-E4CF-4A76-AEF1-40E937829F52}" type="presOf" srcId="{F93D7DA8-87F0-46E7-BD2F-439617DAA2FC}" destId="{62CE0525-4FDF-4483-B1ED-5D7207DEAB08}" srcOrd="0" destOrd="0" presId="urn:microsoft.com/office/officeart/2005/8/layout/matrix1"/>
    <dgm:cxn modelId="{D32C963A-CE2D-4F7F-8EAC-07BB6B35B207}" srcId="{6D5A691D-9C28-49A6-93FA-6959F6FEAEFA}" destId="{26DCF27E-A28C-4204-B815-AFE94BF7E929}" srcOrd="3" destOrd="0" parTransId="{C261919A-2D29-43C8-9C08-E55A4989721C}" sibTransId="{3B9BADF6-B8AD-4EBD-96F1-A2A4F5080FEE}"/>
    <dgm:cxn modelId="{454B7772-3EAB-4697-96EB-B1A3913400BF}" type="presOf" srcId="{2429877A-E0C4-453E-A410-D2263B01231A}" destId="{4D5C7328-1B56-464F-9A53-C5E3F2888443}" srcOrd="0" destOrd="0" presId="urn:microsoft.com/office/officeart/2005/8/layout/matrix1"/>
    <dgm:cxn modelId="{695BFB85-453E-455F-9842-0EF7DE3648E6}" type="presOf" srcId="{2429877A-E0C4-453E-A410-D2263B01231A}" destId="{FBCCE137-CE7B-475D-A1FA-35A60E81DBE3}" srcOrd="1" destOrd="0" presId="urn:microsoft.com/office/officeart/2005/8/layout/matrix1"/>
    <dgm:cxn modelId="{5027A6EB-F2F9-4A37-B03C-AC6092BDBA7B}" type="presOf" srcId="{9D0D0F97-E51C-46F1-B1C5-D9CEFB3D4B58}" destId="{AEB1C713-4FD6-4576-A8F2-8569845F0A4C}" srcOrd="0" destOrd="0" presId="urn:microsoft.com/office/officeart/2005/8/layout/matrix1"/>
    <dgm:cxn modelId="{78F9CC5F-9399-4BC8-B60A-7E4AD6E942DA}" type="presOf" srcId="{9D0D0F97-E51C-46F1-B1C5-D9CEFB3D4B58}" destId="{B43E7A86-A788-4548-B86B-BB8AEB540A4A}" srcOrd="1" destOrd="0" presId="urn:microsoft.com/office/officeart/2005/8/layout/matrix1"/>
    <dgm:cxn modelId="{4759C8F9-F6DC-4E6D-AF9B-A9D42E166ECF}" type="presOf" srcId="{D4C58A5E-C52A-4DC4-A50F-3ACED289229E}" destId="{65A1A795-24FC-4863-B5FE-0E9A1CEADB31}" srcOrd="0" destOrd="0" presId="urn:microsoft.com/office/officeart/2005/8/layout/matrix1"/>
    <dgm:cxn modelId="{F10E8137-66B4-49D8-9AFD-167F6E0E0A6A}" srcId="{D4C58A5E-C52A-4DC4-A50F-3ACED289229E}" destId="{6D5A691D-9C28-49A6-93FA-6959F6FEAEFA}" srcOrd="0" destOrd="0" parTransId="{9FE8B150-6782-4F40-9615-A47DE4CEE9D9}" sibTransId="{9B7DAA19-80DB-4B57-91EF-E60A79CC1B28}"/>
    <dgm:cxn modelId="{46B39458-6237-4489-8A68-1E096C9C640B}" type="presOf" srcId="{26DCF27E-A28C-4204-B815-AFE94BF7E929}" destId="{91C8D1E7-E7C1-44D0-8CFB-B40355F45309}" srcOrd="1" destOrd="0" presId="urn:microsoft.com/office/officeart/2005/8/layout/matrix1"/>
    <dgm:cxn modelId="{0AEA1149-8799-4A4F-A2E3-4576E9EA6D8F}" type="presOf" srcId="{26DCF27E-A28C-4204-B815-AFE94BF7E929}" destId="{C7E7EC77-FB44-45DA-8BB9-A944DD177504}" srcOrd="0" destOrd="0" presId="urn:microsoft.com/office/officeart/2005/8/layout/matrix1"/>
    <dgm:cxn modelId="{B9176E0B-5C8D-424B-BF31-165EAB8D18B4}" type="presOf" srcId="{6D5A691D-9C28-49A6-93FA-6959F6FEAEFA}" destId="{DDB2FD3D-85A4-4B09-A345-197DFF5CD129}" srcOrd="0" destOrd="0" presId="urn:microsoft.com/office/officeart/2005/8/layout/matrix1"/>
    <dgm:cxn modelId="{62E87429-1431-4945-93E4-B9128D34172A}" srcId="{6D5A691D-9C28-49A6-93FA-6959F6FEAEFA}" destId="{9D0D0F97-E51C-46F1-B1C5-D9CEFB3D4B58}" srcOrd="0" destOrd="0" parTransId="{E220831D-264F-4EB2-8429-A5AE106D2925}" sibTransId="{3F072B3D-BD1B-43D4-832C-3D826344C71C}"/>
    <dgm:cxn modelId="{328E607D-B112-4F9A-A8DE-D50F7968BDAC}" type="presParOf" srcId="{65A1A795-24FC-4863-B5FE-0E9A1CEADB31}" destId="{A64C6B9C-311A-45F9-8B7C-1D9974D72130}" srcOrd="0" destOrd="0" presId="urn:microsoft.com/office/officeart/2005/8/layout/matrix1"/>
    <dgm:cxn modelId="{47EE7335-4C28-4A3A-9BCA-C392A8DFE14E}" type="presParOf" srcId="{A64C6B9C-311A-45F9-8B7C-1D9974D72130}" destId="{AEB1C713-4FD6-4576-A8F2-8569845F0A4C}" srcOrd="0" destOrd="0" presId="urn:microsoft.com/office/officeart/2005/8/layout/matrix1"/>
    <dgm:cxn modelId="{84CA11F5-8DCE-45F9-AAB0-B0D0F51AFD09}" type="presParOf" srcId="{A64C6B9C-311A-45F9-8B7C-1D9974D72130}" destId="{B43E7A86-A788-4548-B86B-BB8AEB540A4A}" srcOrd="1" destOrd="0" presId="urn:microsoft.com/office/officeart/2005/8/layout/matrix1"/>
    <dgm:cxn modelId="{859901E0-E73D-4705-B0FE-4764DC6507B4}" type="presParOf" srcId="{A64C6B9C-311A-45F9-8B7C-1D9974D72130}" destId="{4D5C7328-1B56-464F-9A53-C5E3F2888443}" srcOrd="2" destOrd="0" presId="urn:microsoft.com/office/officeart/2005/8/layout/matrix1"/>
    <dgm:cxn modelId="{C5DF23D9-DCF9-4480-A4E1-238B25464CCA}" type="presParOf" srcId="{A64C6B9C-311A-45F9-8B7C-1D9974D72130}" destId="{FBCCE137-CE7B-475D-A1FA-35A60E81DBE3}" srcOrd="3" destOrd="0" presId="urn:microsoft.com/office/officeart/2005/8/layout/matrix1"/>
    <dgm:cxn modelId="{250339CA-D017-4423-A1E0-C4B43CF7B822}" type="presParOf" srcId="{A64C6B9C-311A-45F9-8B7C-1D9974D72130}" destId="{62CE0525-4FDF-4483-B1ED-5D7207DEAB08}" srcOrd="4" destOrd="0" presId="urn:microsoft.com/office/officeart/2005/8/layout/matrix1"/>
    <dgm:cxn modelId="{10AE69F9-3110-43F8-A011-62F14DE60869}" type="presParOf" srcId="{A64C6B9C-311A-45F9-8B7C-1D9974D72130}" destId="{4EF8DA29-BA87-47CE-A27E-F3A4480A41EC}" srcOrd="5" destOrd="0" presId="urn:microsoft.com/office/officeart/2005/8/layout/matrix1"/>
    <dgm:cxn modelId="{04CA44AF-830C-4298-8F48-2215802ADAAB}" type="presParOf" srcId="{A64C6B9C-311A-45F9-8B7C-1D9974D72130}" destId="{C7E7EC77-FB44-45DA-8BB9-A944DD177504}" srcOrd="6" destOrd="0" presId="urn:microsoft.com/office/officeart/2005/8/layout/matrix1"/>
    <dgm:cxn modelId="{2E452E62-6F63-4E56-9E3A-1CC83F762224}" type="presParOf" srcId="{A64C6B9C-311A-45F9-8B7C-1D9974D72130}" destId="{91C8D1E7-E7C1-44D0-8CFB-B40355F45309}" srcOrd="7" destOrd="0" presId="urn:microsoft.com/office/officeart/2005/8/layout/matrix1"/>
    <dgm:cxn modelId="{60CC2B2A-A64A-487B-9E25-8B5275E7BCF5}" type="presParOf" srcId="{65A1A795-24FC-4863-B5FE-0E9A1CEADB31}" destId="{DDB2FD3D-85A4-4B09-A345-197DFF5CD12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2F7AA-62CC-4A97-9BAB-AB5F9838710B}" type="datetimeFigureOut">
              <a:rPr lang="en-ZA" smtClean="0"/>
              <a:t>2020/10/21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4691C-712F-4D19-9B24-2F77E2DA2E6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06194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2BA3B-BB4F-43F3-B83F-54F25693AA52}" type="datetimeFigureOut">
              <a:rPr lang="en-ZA" smtClean="0"/>
              <a:t>2020/10/21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77430-03C8-4B9D-95EC-511725C386F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253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72343-8293-4EDE-921C-81BDD2E84AA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845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3063" y="187325"/>
            <a:ext cx="5922962" cy="3332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3776662"/>
            <a:ext cx="5335270" cy="388736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D865C-7A67-46CE-A390-E9BA7F6396A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538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637063-85A9-443A-A937-7713D25F2F6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27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60306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72343-8293-4EDE-921C-81BDD2E84AA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845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D865C-7A67-46CE-A390-E9BA7F6396A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338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77430-03C8-4B9D-95EC-511725C386FF}" type="slidenum">
              <a:rPr lang="en-ZA" smtClean="0"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04909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77430-03C8-4B9D-95EC-511725C386FF}" type="slidenum">
              <a:rPr lang="en-ZA" smtClean="0"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8535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5680-AF6F-422A-9C32-FF012F998793}" type="datetimeFigureOut">
              <a:rPr lang="en-ZA" smtClean="0"/>
              <a:t>2020/10/21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3ABB-5C5C-4A15-A961-29EDC13210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063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5680-AF6F-422A-9C32-FF012F998793}" type="datetimeFigureOut">
              <a:rPr lang="en-ZA" smtClean="0"/>
              <a:t>2020/10/21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3ABB-5C5C-4A15-A961-29EDC13210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173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5680-AF6F-422A-9C32-FF012F998793}" type="datetimeFigureOut">
              <a:rPr lang="en-ZA" smtClean="0"/>
              <a:t>2020/10/21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3ABB-5C5C-4A15-A961-29EDC13210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3849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F36A53-12B9-47E4-A490-8B607295A1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69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5680-AF6F-422A-9C32-FF012F998793}" type="datetimeFigureOut">
              <a:rPr lang="en-ZA" smtClean="0"/>
              <a:t>2020/10/21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3ABB-5C5C-4A15-A961-29EDC13210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876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5680-AF6F-422A-9C32-FF012F998793}" type="datetimeFigureOut">
              <a:rPr lang="en-ZA" smtClean="0"/>
              <a:t>2020/10/21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3ABB-5C5C-4A15-A961-29EDC13210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4313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5680-AF6F-422A-9C32-FF012F998793}" type="datetimeFigureOut">
              <a:rPr lang="en-ZA" smtClean="0"/>
              <a:t>2020/10/21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3ABB-5C5C-4A15-A961-29EDC13210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019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5680-AF6F-422A-9C32-FF012F998793}" type="datetimeFigureOut">
              <a:rPr lang="en-ZA" smtClean="0"/>
              <a:t>2020/10/21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3ABB-5C5C-4A15-A961-29EDC13210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49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5680-AF6F-422A-9C32-FF012F998793}" type="datetimeFigureOut">
              <a:rPr lang="en-ZA" smtClean="0"/>
              <a:t>2020/10/21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3ABB-5C5C-4A15-A961-29EDC13210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1793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5680-AF6F-422A-9C32-FF012F998793}" type="datetimeFigureOut">
              <a:rPr lang="en-ZA" smtClean="0"/>
              <a:t>2020/10/21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3ABB-5C5C-4A15-A961-29EDC13210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8942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5680-AF6F-422A-9C32-FF012F998793}" type="datetimeFigureOut">
              <a:rPr lang="en-ZA" smtClean="0"/>
              <a:t>2020/10/21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3ABB-5C5C-4A15-A961-29EDC13210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3936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35680-AF6F-422A-9C32-FF012F998793}" type="datetimeFigureOut">
              <a:rPr lang="en-ZA" smtClean="0"/>
              <a:t>2020/10/21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3ABB-5C5C-4A15-A961-29EDC13210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3466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35680-AF6F-422A-9C32-FF012F998793}" type="datetimeFigureOut">
              <a:rPr lang="en-ZA" smtClean="0"/>
              <a:t>2020/10/21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03ABB-5C5C-4A15-A961-29EDC13210E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892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nottingham.ac.uk/cffp/2018/11/05/functional-analysis-a-simple-worked-example-of-a-fictional-case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enterforparentingeducation.org/library-of-articles/child-development/the-skill-of-re-framin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sda.org.uk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justgiving.com/pasdauk" TargetMode="External"/><Relationship Id="rId4" Type="http://schemas.openxmlformats.org/officeDocument/2006/relationships/hyperlink" Target="https://www.pasda.org.u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95" y="1910715"/>
            <a:ext cx="5245100" cy="39338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41385" y="647215"/>
            <a:ext cx="9245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All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behaviour is communication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0135" y="1570545"/>
            <a:ext cx="784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/>
              <a:t>Making sense of behaviour in a neurodiverse world</a:t>
            </a:r>
            <a:endParaRPr lang="en-ZA" sz="2800" dirty="0"/>
          </a:p>
        </p:txBody>
      </p:sp>
      <p:sp>
        <p:nvSpPr>
          <p:cNvPr id="6" name="Rectangle 5"/>
          <p:cNvSpPr/>
          <p:nvPr/>
        </p:nvSpPr>
        <p:spPr>
          <a:xfrm>
            <a:off x="345995" y="5536763"/>
            <a:ext cx="632209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i="0" dirty="0" smtClean="0">
                <a:solidFill>
                  <a:srgbClr val="444444"/>
                </a:solidFill>
                <a:effectLst/>
                <a:latin typeface="Lato"/>
              </a:rPr>
              <a:t> “English is my </a:t>
            </a:r>
            <a:r>
              <a:rPr lang="en-GB" dirty="0" smtClean="0">
                <a:solidFill>
                  <a:srgbClr val="444444"/>
                </a:solidFill>
                <a:latin typeface="Lato"/>
              </a:rPr>
              <a:t>second</a:t>
            </a:r>
            <a:r>
              <a:rPr lang="en-GB" b="0" i="0" dirty="0" smtClean="0">
                <a:solidFill>
                  <a:srgbClr val="444444"/>
                </a:solidFill>
                <a:effectLst/>
                <a:latin typeface="Lato"/>
              </a:rPr>
              <a:t> language. Autism is my first,” </a:t>
            </a:r>
          </a:p>
          <a:p>
            <a:pPr algn="r"/>
            <a:r>
              <a:rPr lang="en-GB" sz="1600" b="0" i="1" dirty="0" smtClean="0">
                <a:solidFill>
                  <a:srgbClr val="000000"/>
                </a:solidFill>
                <a:effectLst/>
                <a:latin typeface="Lato"/>
              </a:rPr>
              <a:t>Dani Bowman</a:t>
            </a:r>
            <a:endParaRPr lang="en-ZA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605768" y="5844539"/>
            <a:ext cx="3761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i="1" dirty="0" smtClean="0"/>
              <a:t>Sarah Barratt</a:t>
            </a:r>
          </a:p>
          <a:p>
            <a:r>
              <a:rPr lang="en-ZA" b="1" dirty="0" smtClean="0"/>
              <a:t>Educational Psychologist, </a:t>
            </a:r>
            <a:r>
              <a:rPr lang="en-ZA" b="1" i="1" dirty="0" smtClean="0"/>
              <a:t>PASDA</a:t>
            </a:r>
            <a:endParaRPr lang="en-ZA" b="1" dirty="0" smtClean="0"/>
          </a:p>
          <a:p>
            <a:r>
              <a:rPr lang="en-ZA" b="1" dirty="0"/>
              <a:t>s</a:t>
            </a:r>
            <a:r>
              <a:rPr lang="en-ZA" b="1" dirty="0" smtClean="0"/>
              <a:t>arahs_karma@yahoo.co.uk</a:t>
            </a:r>
            <a:endParaRPr lang="en-Z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62148" y="2232265"/>
            <a:ext cx="1315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 smtClean="0"/>
              <a:t>Part 1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89886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62" name="Group 2"/>
          <p:cNvGraphicFramePr>
            <a:graphicFrameLocks noGrp="1"/>
          </p:cNvGraphicFramePr>
          <p:nvPr>
            <p:extLst/>
          </p:nvPr>
        </p:nvGraphicFramePr>
        <p:xfrm>
          <a:off x="3422651" y="2133600"/>
          <a:ext cx="5684773" cy="3543300"/>
        </p:xfrm>
        <a:graphic>
          <a:graphicData uri="http://schemas.openxmlformats.org/drawingml/2006/table">
            <a:tbl>
              <a:tblPr/>
              <a:tblGrid>
                <a:gridCol w="2553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14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920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itchFamily="-64" charset="0"/>
                          <a:ea typeface="ヒラギノ角ゴ Pro W3" pitchFamily="-6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itchFamily="-64" charset="0"/>
                          <a:ea typeface="ヒラギノ角ゴ Pro W3" pitchFamily="-6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itchFamily="-64" charset="0"/>
                          <a:ea typeface="ヒラギノ角ゴ Pro W3" pitchFamily="-6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-64" charset="0"/>
                          <a:ea typeface="ヒラギノ角ゴ Pro W3" pitchFamily="-6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-64" charset="0"/>
                          <a:ea typeface="ヒラギノ角ゴ Pro W3" pitchFamily="-6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-64" charset="0"/>
                          <a:ea typeface="ヒラギノ角ゴ Pro W3" pitchFamily="-6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-64" charset="0"/>
                          <a:ea typeface="ヒラギノ角ゴ Pro W3" pitchFamily="-6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-64" charset="0"/>
                          <a:ea typeface="ヒラギノ角ゴ Pro W3" pitchFamily="-6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-64" charset="0"/>
                          <a:ea typeface="ヒラギノ角ゴ Pro W3" pitchFamily="-6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64" charset="0"/>
                        <a:ea typeface="ヒラギノ角ゴ Pro W3" pitchFamily="-6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itchFamily="-64" charset="0"/>
                          <a:ea typeface="ヒラギノ角ゴ Pro W3" pitchFamily="-6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itchFamily="-64" charset="0"/>
                          <a:ea typeface="ヒラギノ角ゴ Pro W3" pitchFamily="-6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itchFamily="-64" charset="0"/>
                          <a:ea typeface="ヒラギノ角ゴ Pro W3" pitchFamily="-6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-64" charset="0"/>
                          <a:ea typeface="ヒラギノ角ゴ Pro W3" pitchFamily="-6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-64" charset="0"/>
                          <a:ea typeface="ヒラギノ角ゴ Pro W3" pitchFamily="-6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-64" charset="0"/>
                          <a:ea typeface="ヒラギノ角ゴ Pro W3" pitchFamily="-6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-64" charset="0"/>
                          <a:ea typeface="ヒラギノ角ゴ Pro W3" pitchFamily="-6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-64" charset="0"/>
                          <a:ea typeface="ヒラギノ角ゴ Pro W3" pitchFamily="-6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-64" charset="0"/>
                          <a:ea typeface="ヒラギノ角ゴ Pro W3" pitchFamily="-6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GB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64" charset="0"/>
                        <a:ea typeface="ヒラギノ角ゴ Pro W3" pitchFamily="-6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" pitchFamily="-64" charset="0"/>
                        <a:ea typeface="ヒラギノ角ゴ Pro W3" pitchFamily="-6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512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itchFamily="-64" charset="0"/>
                          <a:ea typeface="ヒラギノ角ゴ Pro W3" pitchFamily="-6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itchFamily="-64" charset="0"/>
                          <a:ea typeface="ヒラギノ角ゴ Pro W3" pitchFamily="-6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itchFamily="-64" charset="0"/>
                          <a:ea typeface="ヒラギノ角ゴ Pro W3" pitchFamily="-6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-64" charset="0"/>
                          <a:ea typeface="ヒラギノ角ゴ Pro W3" pitchFamily="-6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-64" charset="0"/>
                          <a:ea typeface="ヒラギノ角ゴ Pro W3" pitchFamily="-6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-64" charset="0"/>
                          <a:ea typeface="ヒラギノ角ゴ Pro W3" pitchFamily="-6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-64" charset="0"/>
                          <a:ea typeface="ヒラギノ角ゴ Pro W3" pitchFamily="-6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-64" charset="0"/>
                          <a:ea typeface="ヒラギノ角ゴ Pro W3" pitchFamily="-6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-64" charset="0"/>
                          <a:ea typeface="ヒラギノ角ゴ Pro W3" pitchFamily="-6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GB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64" charset="0"/>
                        <a:ea typeface="ヒラギノ角ゴ Pro W3" pitchFamily="-6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GB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64" charset="0"/>
                        <a:ea typeface="ヒラギノ角ゴ Pro W3" pitchFamily="-6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64" charset="0"/>
                        <a:ea typeface="ヒラギノ角ゴ Pro W3" pitchFamily="-6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entury Gothic" pitchFamily="-64" charset="0"/>
                          <a:ea typeface="ヒラギノ角ゴ Pro W3" pitchFamily="-64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itchFamily="-64" charset="0"/>
                          <a:ea typeface="ヒラギノ角ゴ Pro W3" pitchFamily="-6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itchFamily="-64" charset="0"/>
                          <a:ea typeface="ヒラギノ角ゴ Pro W3" pitchFamily="-6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-64" charset="0"/>
                          <a:ea typeface="ヒラギノ角ゴ Pro W3" pitchFamily="-6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itchFamily="-64" charset="0"/>
                          <a:ea typeface="ヒラギノ角ゴ Pro W3" pitchFamily="-6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-64" charset="0"/>
                          <a:ea typeface="ヒラギノ角ゴ Pro W3" pitchFamily="-6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-64" charset="0"/>
                          <a:ea typeface="ヒラギノ角ゴ Pro W3" pitchFamily="-6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-64" charset="0"/>
                          <a:ea typeface="ヒラギノ角ゴ Pro W3" pitchFamily="-6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entury Gothic" pitchFamily="-64" charset="0"/>
                          <a:ea typeface="ヒラギノ角ゴ Pro W3" pitchFamily="-6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64" charset="0"/>
                        <a:ea typeface="ヒラギノ角ゴ Pro W3" pitchFamily="-6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GB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-64" charset="0"/>
                        <a:ea typeface="ヒラギノ角ゴ Pro W3" pitchFamily="-6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94575" name="Rectangle 15"/>
          <p:cNvSpPr>
            <a:spLocks noChangeArrowheads="1"/>
          </p:cNvSpPr>
          <p:nvPr/>
        </p:nvSpPr>
        <p:spPr bwMode="auto">
          <a:xfrm>
            <a:off x="8074530" y="564673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n-GB" altLang="en-US" sz="2400">
              <a:cs typeface="Arial" charset="0"/>
            </a:endParaRPr>
          </a:p>
        </p:txBody>
      </p:sp>
      <p:sp>
        <p:nvSpPr>
          <p:cNvPr id="194584" name="Text Box 24"/>
          <p:cNvSpPr txBox="1">
            <a:spLocks noChangeArrowheads="1"/>
          </p:cNvSpPr>
          <p:nvPr/>
        </p:nvSpPr>
        <p:spPr bwMode="auto">
          <a:xfrm>
            <a:off x="6689725" y="2784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en-US" sz="2400">
              <a:latin typeface="Times New Roman" pitchFamily="-64" charset="0"/>
              <a:cs typeface="Arial" charset="0"/>
            </a:endParaRPr>
          </a:p>
        </p:txBody>
      </p:sp>
      <p:sp>
        <p:nvSpPr>
          <p:cNvPr id="194585" name="Text Box 25"/>
          <p:cNvSpPr txBox="1">
            <a:spLocks noChangeArrowheads="1"/>
          </p:cNvSpPr>
          <p:nvPr/>
        </p:nvSpPr>
        <p:spPr bwMode="auto">
          <a:xfrm>
            <a:off x="8747125" y="2784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en-US" sz="2400">
              <a:latin typeface="Times New Roman" pitchFamily="-64" charset="0"/>
              <a:cs typeface="Arial" charset="0"/>
            </a:endParaRPr>
          </a:p>
        </p:txBody>
      </p:sp>
      <p:sp>
        <p:nvSpPr>
          <p:cNvPr id="194586" name="Text Box 26"/>
          <p:cNvSpPr txBox="1">
            <a:spLocks noChangeArrowheads="1"/>
          </p:cNvSpPr>
          <p:nvPr/>
        </p:nvSpPr>
        <p:spPr bwMode="auto">
          <a:xfrm>
            <a:off x="2413000" y="4546600"/>
            <a:ext cx="201295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4" eaLnBrk="0" hangingPunct="0"/>
            <a:endParaRPr lang="en-GB" altLang="en-US" sz="2800" dirty="0">
              <a:solidFill>
                <a:srgbClr val="FF0000"/>
              </a:solidFill>
              <a:latin typeface="Times" pitchFamily="-64" charset="0"/>
              <a:cs typeface="Arial" charset="0"/>
            </a:endParaRPr>
          </a:p>
          <a:p>
            <a:endParaRPr lang="en-GB" altLang="en-US" sz="2400" dirty="0">
              <a:solidFill>
                <a:srgbClr val="FF0000"/>
              </a:solidFill>
              <a:latin typeface="Times New Roman" pitchFamily="-64" charset="0"/>
              <a:cs typeface="Arial" charset="0"/>
            </a:endParaRPr>
          </a:p>
        </p:txBody>
      </p:sp>
      <p:sp>
        <p:nvSpPr>
          <p:cNvPr id="194587" name="Text Box 27"/>
          <p:cNvSpPr txBox="1">
            <a:spLocks noChangeArrowheads="1"/>
          </p:cNvSpPr>
          <p:nvPr/>
        </p:nvSpPr>
        <p:spPr bwMode="auto">
          <a:xfrm>
            <a:off x="5520065" y="3545803"/>
            <a:ext cx="4477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  <a:cs typeface="Arial" charset="0"/>
              </a:rPr>
              <a:t>TO</a:t>
            </a:r>
          </a:p>
        </p:txBody>
      </p:sp>
      <p:sp>
        <p:nvSpPr>
          <p:cNvPr id="194588" name="Text Box 28"/>
          <p:cNvSpPr txBox="1">
            <a:spLocks noChangeArrowheads="1"/>
          </p:cNvSpPr>
          <p:nvPr/>
        </p:nvSpPr>
        <p:spPr bwMode="auto">
          <a:xfrm>
            <a:off x="6027626" y="3561596"/>
            <a:ext cx="1349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cs typeface="Arial" charset="0"/>
              </a:rPr>
              <a:t>WITH</a:t>
            </a:r>
            <a:endParaRPr lang="en-US" altLang="en-US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94589" name="Text Box 29"/>
          <p:cNvSpPr txBox="1">
            <a:spLocks noChangeArrowheads="1"/>
          </p:cNvSpPr>
          <p:nvPr/>
        </p:nvSpPr>
        <p:spPr bwMode="auto">
          <a:xfrm>
            <a:off x="5393043" y="4038600"/>
            <a:ext cx="6011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  <a:cs typeface="Arial" charset="0"/>
              </a:rPr>
              <a:t>NOT</a:t>
            </a:r>
            <a:endParaRPr lang="en-US" altLang="en-US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94590" name="Text Box 30"/>
          <p:cNvSpPr txBox="1">
            <a:spLocks noChangeArrowheads="1"/>
          </p:cNvSpPr>
          <p:nvPr/>
        </p:nvSpPr>
        <p:spPr bwMode="auto">
          <a:xfrm>
            <a:off x="6025847" y="4038600"/>
            <a:ext cx="6270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cs typeface="Arial" charset="0"/>
              </a:rPr>
              <a:t>FOR</a:t>
            </a:r>
            <a:endParaRPr lang="en-US" altLang="en-US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94591" name="Text Box 31"/>
          <p:cNvSpPr txBox="1">
            <a:spLocks noChangeArrowheads="1"/>
          </p:cNvSpPr>
          <p:nvPr/>
        </p:nvSpPr>
        <p:spPr bwMode="auto">
          <a:xfrm>
            <a:off x="4020872" y="2156285"/>
            <a:ext cx="155805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 smtClean="0">
                <a:cs typeface="Arial" charset="0"/>
              </a:rPr>
              <a:t>Authoritarian</a:t>
            </a:r>
          </a:p>
          <a:p>
            <a:r>
              <a:rPr lang="en-US" altLang="en-US" sz="1600" b="1" dirty="0" smtClean="0">
                <a:cs typeface="Arial" charset="0"/>
              </a:rPr>
              <a:t>Punitive</a:t>
            </a:r>
            <a:endParaRPr lang="en-US" altLang="en-US" sz="1600" b="1" dirty="0">
              <a:cs typeface="Arial" charset="0"/>
            </a:endParaRPr>
          </a:p>
          <a:p>
            <a:r>
              <a:rPr lang="en-US" altLang="en-US" sz="1600" b="1" dirty="0" smtClean="0">
                <a:cs typeface="Arial" charset="0"/>
              </a:rPr>
              <a:t>Power </a:t>
            </a:r>
            <a:r>
              <a:rPr lang="en-US" altLang="en-US" sz="1600" b="1" dirty="0">
                <a:cs typeface="Arial" charset="0"/>
              </a:rPr>
              <a:t>Struggles</a:t>
            </a:r>
          </a:p>
          <a:p>
            <a:r>
              <a:rPr lang="en-US" altLang="en-US" sz="1600" b="1" dirty="0">
                <a:cs typeface="Arial" charset="0"/>
              </a:rPr>
              <a:t>Confrontation</a:t>
            </a:r>
          </a:p>
          <a:p>
            <a:r>
              <a:rPr lang="en-US" altLang="en-US" sz="1600" b="1" dirty="0" smtClean="0">
                <a:cs typeface="Arial" charset="0"/>
              </a:rPr>
              <a:t>Win-Lose</a:t>
            </a:r>
            <a:endParaRPr lang="en-US" altLang="en-US" sz="1600" b="1" dirty="0">
              <a:cs typeface="Arial" charset="0"/>
            </a:endParaRPr>
          </a:p>
          <a:p>
            <a:r>
              <a:rPr lang="en-US" altLang="en-US" sz="1600" b="1" dirty="0">
                <a:cs typeface="Arial" charset="0"/>
              </a:rPr>
              <a:t>Retribution</a:t>
            </a:r>
          </a:p>
          <a:p>
            <a:r>
              <a:rPr lang="en-US" altLang="en-US" sz="1600" b="1" dirty="0" smtClean="0">
                <a:cs typeface="Arial" charset="0"/>
              </a:rPr>
              <a:t>Stigmatizing</a:t>
            </a:r>
            <a:endParaRPr lang="en-US" altLang="en-US" sz="1600" b="1" dirty="0">
              <a:cs typeface="Arial" charset="0"/>
            </a:endParaRPr>
          </a:p>
          <a:p>
            <a:endParaRPr lang="en-US" altLang="en-US" sz="1600" dirty="0">
              <a:cs typeface="Arial" charset="0"/>
            </a:endParaRPr>
          </a:p>
        </p:txBody>
      </p:sp>
      <p:sp>
        <p:nvSpPr>
          <p:cNvPr id="194592" name="Text Box 32"/>
          <p:cNvSpPr txBox="1">
            <a:spLocks noChangeArrowheads="1"/>
          </p:cNvSpPr>
          <p:nvPr/>
        </p:nvSpPr>
        <p:spPr bwMode="auto">
          <a:xfrm>
            <a:off x="7070376" y="2123997"/>
            <a:ext cx="124412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 smtClean="0">
                <a:cs typeface="Arial" charset="0"/>
              </a:rPr>
              <a:t>Consistent</a:t>
            </a:r>
            <a:endParaRPr lang="en-US" altLang="en-US" sz="1600" b="1" dirty="0">
              <a:cs typeface="Arial" charset="0"/>
            </a:endParaRPr>
          </a:p>
          <a:p>
            <a:r>
              <a:rPr lang="en-US" altLang="en-US" sz="1600" b="1" dirty="0">
                <a:cs typeface="Arial" charset="0"/>
              </a:rPr>
              <a:t>Responsive</a:t>
            </a:r>
          </a:p>
          <a:p>
            <a:r>
              <a:rPr lang="en-US" altLang="en-US" sz="1600" b="1" dirty="0">
                <a:cs typeface="Arial" charset="0"/>
              </a:rPr>
              <a:t>Flexible</a:t>
            </a:r>
          </a:p>
          <a:p>
            <a:r>
              <a:rPr lang="en-US" altLang="en-US" sz="1600" b="1" dirty="0">
                <a:cs typeface="Arial" charset="0"/>
              </a:rPr>
              <a:t>Accountable</a:t>
            </a:r>
          </a:p>
          <a:p>
            <a:r>
              <a:rPr lang="en-US" altLang="en-US" sz="1600" b="1" dirty="0">
                <a:cs typeface="Arial" charset="0"/>
              </a:rPr>
              <a:t>Responsible</a:t>
            </a:r>
          </a:p>
          <a:p>
            <a:r>
              <a:rPr lang="en-US" altLang="en-US" sz="1600" b="1" dirty="0">
                <a:cs typeface="Arial" charset="0"/>
              </a:rPr>
              <a:t>Cooperation</a:t>
            </a:r>
          </a:p>
          <a:p>
            <a:r>
              <a:rPr lang="en-US" altLang="en-US" sz="1600" b="1" dirty="0">
                <a:cs typeface="Arial" charset="0"/>
              </a:rPr>
              <a:t>Negotiation</a:t>
            </a:r>
          </a:p>
        </p:txBody>
      </p:sp>
      <p:sp>
        <p:nvSpPr>
          <p:cNvPr id="194593" name="Text Box 33"/>
          <p:cNvSpPr txBox="1">
            <a:spLocks noChangeArrowheads="1"/>
          </p:cNvSpPr>
          <p:nvPr/>
        </p:nvSpPr>
        <p:spPr bwMode="auto">
          <a:xfrm>
            <a:off x="4047427" y="4007228"/>
            <a:ext cx="109376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 smtClean="0">
                <a:cs typeface="Arial" charset="0"/>
              </a:rPr>
              <a:t>Passive</a:t>
            </a:r>
            <a:endParaRPr lang="en-US" altLang="en-US" sz="1600" b="1" dirty="0">
              <a:cs typeface="Arial" charset="0"/>
            </a:endParaRPr>
          </a:p>
          <a:p>
            <a:r>
              <a:rPr lang="en-US" altLang="en-US" sz="1600" b="1" dirty="0" smtClean="0">
                <a:cs typeface="Arial" charset="0"/>
              </a:rPr>
              <a:t>Indifferent</a:t>
            </a:r>
          </a:p>
          <a:p>
            <a:r>
              <a:rPr lang="en-US" altLang="en-US" sz="1600" b="1" dirty="0" smtClean="0">
                <a:cs typeface="Arial" charset="0"/>
              </a:rPr>
              <a:t>Tired</a:t>
            </a:r>
            <a:endParaRPr lang="en-US" altLang="en-US" sz="1600" b="1" dirty="0">
              <a:cs typeface="Arial" charset="0"/>
            </a:endParaRPr>
          </a:p>
          <a:p>
            <a:r>
              <a:rPr lang="en-US" altLang="en-US" sz="1600" b="1" dirty="0">
                <a:cs typeface="Arial" charset="0"/>
              </a:rPr>
              <a:t>Lazy</a:t>
            </a:r>
          </a:p>
          <a:p>
            <a:r>
              <a:rPr lang="en-US" altLang="en-US" sz="1600" b="1" dirty="0">
                <a:cs typeface="Arial" charset="0"/>
              </a:rPr>
              <a:t>Burnt Out</a:t>
            </a:r>
          </a:p>
          <a:p>
            <a:r>
              <a:rPr lang="en-US" altLang="en-US" sz="1600" b="1" dirty="0">
                <a:cs typeface="Arial" charset="0"/>
              </a:rPr>
              <a:t>Given Up</a:t>
            </a:r>
            <a:r>
              <a:rPr lang="en-US" altLang="en-US" sz="1600" b="1" dirty="0">
                <a:solidFill>
                  <a:srgbClr val="FFFF00"/>
                </a:solidFill>
                <a:cs typeface="Arial" charset="0"/>
              </a:rPr>
              <a:t> </a:t>
            </a:r>
            <a:endParaRPr lang="en-US" altLang="en-US" sz="1600" b="1" dirty="0">
              <a:cs typeface="Arial" charset="0"/>
            </a:endParaRPr>
          </a:p>
        </p:txBody>
      </p:sp>
      <p:sp>
        <p:nvSpPr>
          <p:cNvPr id="194594" name="Text Box 34"/>
          <p:cNvSpPr txBox="1">
            <a:spLocks noChangeArrowheads="1"/>
          </p:cNvSpPr>
          <p:nvPr/>
        </p:nvSpPr>
        <p:spPr bwMode="auto">
          <a:xfrm>
            <a:off x="7057293" y="3907306"/>
            <a:ext cx="183184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 smtClean="0">
                <a:cs typeface="Arial" charset="0"/>
              </a:rPr>
              <a:t>Protective</a:t>
            </a:r>
          </a:p>
          <a:p>
            <a:r>
              <a:rPr lang="en-US" altLang="en-US" sz="1600" b="1" dirty="0" smtClean="0">
                <a:cs typeface="Arial" charset="0"/>
              </a:rPr>
              <a:t>Chaotic</a:t>
            </a:r>
            <a:endParaRPr lang="en-US" altLang="en-US" sz="1600" b="1" dirty="0">
              <a:cs typeface="Arial" charset="0"/>
            </a:endParaRPr>
          </a:p>
          <a:p>
            <a:r>
              <a:rPr lang="en-US" altLang="en-US" sz="1600" b="1" dirty="0">
                <a:cs typeface="Arial" charset="0"/>
              </a:rPr>
              <a:t>Inconsistent</a:t>
            </a:r>
          </a:p>
          <a:p>
            <a:r>
              <a:rPr lang="en-US" altLang="en-US" sz="1600" b="1" dirty="0">
                <a:cs typeface="Arial" charset="0"/>
              </a:rPr>
              <a:t>Excusing</a:t>
            </a:r>
          </a:p>
          <a:p>
            <a:r>
              <a:rPr lang="en-US" altLang="en-US" sz="1600" b="1" dirty="0">
                <a:cs typeface="Arial" charset="0"/>
              </a:rPr>
              <a:t>Giving In</a:t>
            </a:r>
          </a:p>
          <a:p>
            <a:r>
              <a:rPr lang="en-US" altLang="en-US" sz="1600" b="1" dirty="0">
                <a:cs typeface="Arial" charset="0"/>
              </a:rPr>
              <a:t>Blurred Boundaries</a:t>
            </a:r>
          </a:p>
          <a:p>
            <a:r>
              <a:rPr lang="en-US" altLang="en-US" sz="1600" b="1" dirty="0">
                <a:cs typeface="Arial" charset="0"/>
              </a:rPr>
              <a:t>Rescuing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2278730" y="2097137"/>
            <a:ext cx="9621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altLang="en-US" sz="2800" b="1" dirty="0">
                <a:cs typeface="Arial" charset="0"/>
              </a:rPr>
              <a:t>HIGH</a:t>
            </a:r>
            <a:endParaRPr lang="en-GB" altLang="en-US" sz="2400" dirty="0">
              <a:cs typeface="Arial" charset="0"/>
            </a:endParaRP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2020069" y="5740400"/>
            <a:ext cx="12207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altLang="en-US" sz="2800" b="1" dirty="0">
                <a:solidFill>
                  <a:schemeClr val="hlink"/>
                </a:solidFill>
                <a:cs typeface="Arial" charset="0"/>
              </a:rPr>
              <a:t>   </a:t>
            </a:r>
            <a:r>
              <a:rPr lang="en-GB" altLang="en-US" sz="2800" b="1" dirty="0">
                <a:cs typeface="Arial" charset="0"/>
              </a:rPr>
              <a:t>LOW</a:t>
            </a:r>
            <a:r>
              <a:rPr lang="en-GB" altLang="en-US" sz="2800" b="1" dirty="0">
                <a:solidFill>
                  <a:schemeClr val="hlink"/>
                </a:solidFill>
                <a:cs typeface="Arial" charset="0"/>
              </a:rPr>
              <a:t> </a:t>
            </a:r>
            <a:endParaRPr lang="en-GB" altLang="en-US" sz="2400" dirty="0">
              <a:solidFill>
                <a:schemeClr val="hlink"/>
              </a:solidFill>
              <a:cs typeface="Arial" charset="0"/>
            </a:endParaRPr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8653414" y="5740400"/>
            <a:ext cx="9621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altLang="en-US" sz="2800" b="1">
                <a:cs typeface="Arial" charset="0"/>
              </a:rPr>
              <a:t>HIGH</a:t>
            </a:r>
            <a:endParaRPr lang="en-GB" altLang="en-US" sz="2400">
              <a:cs typeface="Arial" charset="0"/>
            </a:endParaRPr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>
            <a:off x="2654206" y="2604809"/>
            <a:ext cx="0" cy="7620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>
            <a:off x="3282950" y="6019800"/>
            <a:ext cx="1828800" cy="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201" y="3200770"/>
            <a:ext cx="1639966" cy="1199780"/>
          </a:xfrm>
          <a:prstGeom prst="rect">
            <a:avLst/>
          </a:prstGeom>
        </p:spPr>
      </p:pic>
      <p:sp>
        <p:nvSpPr>
          <p:cNvPr id="35" name="Line 19"/>
          <p:cNvSpPr>
            <a:spLocks noChangeShapeType="1"/>
          </p:cNvSpPr>
          <p:nvPr/>
        </p:nvSpPr>
        <p:spPr bwMode="auto">
          <a:xfrm flipV="1">
            <a:off x="2654206" y="4273829"/>
            <a:ext cx="0" cy="1429779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312" y="5651022"/>
            <a:ext cx="2682472" cy="774259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094855" y="1456324"/>
            <a:ext cx="8649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Which window best describes your </a:t>
            </a:r>
            <a:r>
              <a:rPr lang="en-GB" sz="2800" dirty="0" smtClean="0"/>
              <a:t>parenting/carer style? </a:t>
            </a:r>
            <a:endParaRPr lang="en-GB" sz="2800" dirty="0"/>
          </a:p>
        </p:txBody>
      </p:sp>
      <p:sp>
        <p:nvSpPr>
          <p:cNvPr id="38" name="Rectangle 37"/>
          <p:cNvSpPr/>
          <p:nvPr/>
        </p:nvSpPr>
        <p:spPr>
          <a:xfrm>
            <a:off x="490054" y="425699"/>
            <a:ext cx="8539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Social Discipline Window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 flipH="1" flipV="1">
            <a:off x="6529136" y="6019799"/>
            <a:ext cx="2053108" cy="18353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62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9129" y="1053350"/>
            <a:ext cx="5981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Making sense of behaviour</a:t>
            </a:r>
            <a:endParaRPr lang="en-Z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713" y="176187"/>
            <a:ext cx="30989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Activity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100" name="Picture 4" descr="Asian Couple Shouting Each Other on Studio - Asian Stock 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r="7262"/>
          <a:stretch/>
        </p:blipFill>
        <p:spPr bwMode="auto">
          <a:xfrm>
            <a:off x="3029129" y="1742014"/>
            <a:ext cx="6113583" cy="5028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36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bs.twimg.com/media/Dqg8_1HXcAAxQNc.jpg:larg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3" t="3932" r="7169" b="80889"/>
          <a:stretch/>
        </p:blipFill>
        <p:spPr bwMode="auto">
          <a:xfrm>
            <a:off x="77750" y="151274"/>
            <a:ext cx="8510954" cy="1041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6" r="1391" b="61169"/>
          <a:stretch/>
        </p:blipFill>
        <p:spPr>
          <a:xfrm>
            <a:off x="1069341" y="1192283"/>
            <a:ext cx="9471503" cy="1580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368748" y="973856"/>
            <a:ext cx="4332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The Iceberg Analogy</a:t>
            </a:r>
            <a:endParaRPr lang="en-ZA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2915" y="3320262"/>
            <a:ext cx="66510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 us explore below the surface.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375967" y="2496850"/>
            <a:ext cx="8858250" cy="4361150"/>
            <a:chOff x="1375967" y="2458065"/>
            <a:chExt cx="8858250" cy="436115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5967" y="2599640"/>
              <a:ext cx="8858250" cy="4219575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8799871" y="2458065"/>
              <a:ext cx="167148" cy="53305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500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reflec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268" y="0"/>
            <a:ext cx="2581732" cy="399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70"/>
          <a:stretch/>
        </p:blipFill>
        <p:spPr>
          <a:xfrm>
            <a:off x="800688" y="1005675"/>
            <a:ext cx="8857157" cy="5722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05005" y="70915"/>
            <a:ext cx="5024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Ask yourself .  .  .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368513">
            <a:off x="10748775" y="285626"/>
            <a:ext cx="1412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latin typeface="Comic Sans MS" panose="030F0702030302020204" pitchFamily="66" charset="0"/>
              </a:rPr>
              <a:t>Reflect further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7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Players Name Is Detective Davies - Transparent Detective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6446">
            <a:off x="394560" y="451637"/>
            <a:ext cx="1498451" cy="144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67676" y="400294"/>
            <a:ext cx="7770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Become a stress detective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3823" y="1208681"/>
            <a:ext cx="8504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/>
              <a:t>Reframe distressed behaviour as a stress behaviour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7935" y="1731901"/>
            <a:ext cx="1070008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b="1" dirty="0" smtClean="0">
                <a:solidFill>
                  <a:srgbClr val="000000"/>
                </a:solidFill>
              </a:rPr>
              <a:t>Your child may be trying to communicate one or more of the following:</a:t>
            </a:r>
          </a:p>
          <a:p>
            <a:endParaRPr lang="en-GB" sz="800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0000"/>
                </a:solidFill>
              </a:rPr>
              <a:t>frustration</a:t>
            </a:r>
            <a:r>
              <a:rPr lang="en-GB" sz="2000" b="1" dirty="0">
                <a:solidFill>
                  <a:srgbClr val="000000"/>
                </a:solidFill>
              </a:rPr>
              <a:t>: </a:t>
            </a:r>
            <a:r>
              <a:rPr lang="en-GB" sz="2000" dirty="0">
                <a:solidFill>
                  <a:srgbClr val="000000"/>
                </a:solidFill>
              </a:rPr>
              <a:t>they can’t do something or can’t tell you what they want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0000"/>
                </a:solidFill>
              </a:rPr>
              <a:t>fear</a:t>
            </a:r>
            <a:r>
              <a:rPr lang="en-GB" sz="2000" b="1" dirty="0">
                <a:solidFill>
                  <a:srgbClr val="000000"/>
                </a:solidFill>
              </a:rPr>
              <a:t>: </a:t>
            </a:r>
            <a:r>
              <a:rPr lang="en-GB" sz="2000" dirty="0">
                <a:solidFill>
                  <a:srgbClr val="000000"/>
                </a:solidFill>
              </a:rPr>
              <a:t>they are frightened </a:t>
            </a:r>
            <a:endParaRPr lang="en-GB" sz="20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0000"/>
                </a:solidFill>
              </a:rPr>
              <a:t>strong </a:t>
            </a:r>
            <a:r>
              <a:rPr lang="en-GB" sz="2000" b="1" dirty="0">
                <a:solidFill>
                  <a:srgbClr val="000000"/>
                </a:solidFill>
              </a:rPr>
              <a:t>feelings: </a:t>
            </a:r>
            <a:r>
              <a:rPr lang="en-GB" sz="2000" dirty="0">
                <a:solidFill>
                  <a:srgbClr val="000000"/>
                </a:solidFill>
              </a:rPr>
              <a:t>they are unhappy or angry about </a:t>
            </a:r>
            <a:r>
              <a:rPr lang="en-GB" sz="2000" dirty="0" smtClean="0">
                <a:solidFill>
                  <a:srgbClr val="000000"/>
                </a:solidFill>
              </a:rPr>
              <a:t>something</a:t>
            </a:r>
            <a:endParaRPr lang="en-GB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0000"/>
                </a:solidFill>
              </a:rPr>
              <a:t>anxiety</a:t>
            </a:r>
            <a:r>
              <a:rPr lang="en-GB" sz="2000" dirty="0">
                <a:solidFill>
                  <a:srgbClr val="000000"/>
                </a:solidFill>
              </a:rPr>
              <a:t>: they are feeling confused, worried, stressed, unable to think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0000"/>
                </a:solidFill>
              </a:rPr>
              <a:t>hyperactivity</a:t>
            </a:r>
            <a:r>
              <a:rPr lang="en-GB" sz="2000" dirty="0">
                <a:solidFill>
                  <a:srgbClr val="000000"/>
                </a:solidFill>
              </a:rPr>
              <a:t>: they have excess energy </a:t>
            </a:r>
            <a:endParaRPr lang="en-GB" sz="20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0000"/>
                </a:solidFill>
              </a:rPr>
              <a:t>discomfort</a:t>
            </a:r>
            <a:r>
              <a:rPr lang="en-GB" sz="2000" dirty="0">
                <a:solidFill>
                  <a:srgbClr val="000000"/>
                </a:solidFill>
              </a:rPr>
              <a:t>: they are in pain and can’t tell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0000"/>
                </a:solidFill>
              </a:rPr>
              <a:t>attention</a:t>
            </a:r>
            <a:r>
              <a:rPr lang="en-GB" sz="2000" dirty="0">
                <a:solidFill>
                  <a:srgbClr val="000000"/>
                </a:solidFill>
              </a:rPr>
              <a:t>: they are making attempts to meet their need for </a:t>
            </a:r>
            <a:r>
              <a:rPr lang="en-GB" sz="2000" dirty="0" smtClean="0">
                <a:solidFill>
                  <a:srgbClr val="000000"/>
                </a:solidFill>
              </a:rPr>
              <a:t>connection and interaction</a:t>
            </a:r>
            <a:endParaRPr lang="en-GB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0000"/>
                </a:solidFill>
              </a:rPr>
              <a:t>difficulty </a:t>
            </a:r>
            <a:r>
              <a:rPr lang="en-GB" sz="2000" b="1" dirty="0">
                <a:solidFill>
                  <a:srgbClr val="000000"/>
                </a:solidFill>
              </a:rPr>
              <a:t>with understanding: </a:t>
            </a:r>
            <a:r>
              <a:rPr lang="en-GB" sz="2000" dirty="0" smtClean="0">
                <a:solidFill>
                  <a:srgbClr val="000000"/>
                </a:solidFill>
              </a:rPr>
              <a:t>they may </a:t>
            </a:r>
            <a:r>
              <a:rPr lang="en-GB" sz="2000" dirty="0">
                <a:solidFill>
                  <a:srgbClr val="000000"/>
                </a:solidFill>
              </a:rPr>
              <a:t>need time to work out what you mean and </a:t>
            </a:r>
            <a:r>
              <a:rPr lang="en-GB" sz="2000" dirty="0" smtClean="0">
                <a:solidFill>
                  <a:srgbClr val="000000"/>
                </a:solidFill>
              </a:rPr>
              <a:t>so don’t initially respond </a:t>
            </a:r>
            <a:r>
              <a:rPr lang="en-GB" sz="2000" dirty="0">
                <a:solidFill>
                  <a:srgbClr val="000000"/>
                </a:solidFill>
              </a:rPr>
              <a:t>to an instruction </a:t>
            </a:r>
            <a:endParaRPr lang="en-GB" sz="20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0000"/>
                </a:solidFill>
              </a:rPr>
              <a:t>difficulty </a:t>
            </a:r>
            <a:r>
              <a:rPr lang="en-GB" sz="2000" b="1" dirty="0">
                <a:solidFill>
                  <a:srgbClr val="000000"/>
                </a:solidFill>
              </a:rPr>
              <a:t>processing or making sense of sensory experiences in the </a:t>
            </a:r>
            <a:r>
              <a:rPr lang="en-GB" sz="2000" b="1" dirty="0" smtClean="0">
                <a:solidFill>
                  <a:srgbClr val="000000"/>
                </a:solidFill>
              </a:rPr>
              <a:t>environment: </a:t>
            </a:r>
            <a:r>
              <a:rPr lang="en-GB" sz="2000" dirty="0" smtClean="0">
                <a:solidFill>
                  <a:srgbClr val="000000"/>
                </a:solidFill>
              </a:rPr>
              <a:t>for </a:t>
            </a:r>
            <a:r>
              <a:rPr lang="en-GB" sz="2000" dirty="0">
                <a:solidFill>
                  <a:srgbClr val="000000"/>
                </a:solidFill>
              </a:rPr>
              <a:t>example, </a:t>
            </a:r>
            <a:r>
              <a:rPr lang="en-GB" sz="2000" dirty="0" smtClean="0">
                <a:solidFill>
                  <a:srgbClr val="000000"/>
                </a:solidFill>
              </a:rPr>
              <a:t> may be </a:t>
            </a:r>
            <a:r>
              <a:rPr lang="en-GB" sz="2000" dirty="0">
                <a:solidFill>
                  <a:srgbClr val="000000"/>
                </a:solidFill>
              </a:rPr>
              <a:t>hyper or </a:t>
            </a:r>
            <a:r>
              <a:rPr lang="en-GB" sz="2000" dirty="0" smtClean="0">
                <a:solidFill>
                  <a:srgbClr val="000000"/>
                </a:solidFill>
              </a:rPr>
              <a:t>hypo-sensitive to certain </a:t>
            </a:r>
            <a:r>
              <a:rPr lang="en-GB" sz="2000" dirty="0">
                <a:solidFill>
                  <a:srgbClr val="000000"/>
                </a:solidFill>
              </a:rPr>
              <a:t>touch, noise and lights </a:t>
            </a:r>
            <a:endParaRPr lang="en-GB" sz="20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0000"/>
                </a:solidFill>
              </a:rPr>
              <a:t>Seeking sensory </a:t>
            </a:r>
            <a:r>
              <a:rPr lang="en-GB" sz="2000" b="1" dirty="0">
                <a:solidFill>
                  <a:srgbClr val="000000"/>
                </a:solidFill>
              </a:rPr>
              <a:t>input and/or </a:t>
            </a:r>
            <a:r>
              <a:rPr lang="en-GB" sz="2000" b="1" dirty="0" smtClean="0">
                <a:solidFill>
                  <a:srgbClr val="000000"/>
                </a:solidFill>
              </a:rPr>
              <a:t>experiences: </a:t>
            </a:r>
            <a:r>
              <a:rPr lang="en-GB" sz="2000" dirty="0" smtClean="0">
                <a:solidFill>
                  <a:srgbClr val="000000"/>
                </a:solidFill>
              </a:rPr>
              <a:t>a requirement of their nervous system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7307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500" t="40229" r="34473" b="24666"/>
          <a:stretch/>
        </p:blipFill>
        <p:spPr>
          <a:xfrm>
            <a:off x="547999" y="2414742"/>
            <a:ext cx="11034401" cy="4107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071999" y="114337"/>
            <a:ext cx="67243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Unmet needs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9810" y="1445396"/>
            <a:ext cx="10892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/>
              <a:t>We all have the following needs at some point in our lives, to a lesser or greater degree.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8229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757990"/>
              </p:ext>
            </p:extLst>
          </p:nvPr>
        </p:nvGraphicFramePr>
        <p:xfrm>
          <a:off x="0" y="0"/>
          <a:ext cx="12192000" cy="6939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32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88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3081">
                <a:tc gridSpan="2">
                  <a:txBody>
                    <a:bodyPr/>
                    <a:lstStyle/>
                    <a:p>
                      <a:pPr algn="ctr"/>
                      <a:r>
                        <a:rPr lang="en-ZA" sz="30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Likely</a:t>
                      </a:r>
                      <a:r>
                        <a:rPr lang="en-ZA" sz="3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interpretations of observable behaviours; the tip of the iceberg</a:t>
                      </a:r>
                      <a:endParaRPr lang="en-ZA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100">
                <a:tc>
                  <a:txBody>
                    <a:bodyPr/>
                    <a:lstStyle/>
                    <a:p>
                      <a:r>
                        <a:rPr lang="en-ZA" sz="2400" b="1" dirty="0" smtClean="0"/>
                        <a:t>Behaviour</a:t>
                      </a:r>
                      <a:endParaRPr lang="en-Z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1" dirty="0" smtClean="0"/>
                        <a:t>Interpretation</a:t>
                      </a:r>
                      <a:endParaRPr lang="en-Z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480">
                <a:tc>
                  <a:txBody>
                    <a:bodyPr/>
                    <a:lstStyle/>
                    <a:p>
                      <a:r>
                        <a:rPr lang="en-ZA" dirty="0" smtClean="0"/>
                        <a:t>Oppositional/ non-compliant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Fearful,</a:t>
                      </a:r>
                      <a:r>
                        <a:rPr lang="en-ZA" baseline="0" dirty="0" smtClean="0"/>
                        <a:t> anxious, struggles to transition, difficulty processing verbal information, difficulty dealing with the demands of others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100">
                <a:tc>
                  <a:txBody>
                    <a:bodyPr/>
                    <a:lstStyle/>
                    <a:p>
                      <a:r>
                        <a:rPr lang="en-ZA" dirty="0" smtClean="0"/>
                        <a:t>Verbally and/or physically aggressive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Distressed due to sensory overload, frustrated, difficulty regulating emotions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7100">
                <a:tc>
                  <a:txBody>
                    <a:bodyPr/>
                    <a:lstStyle/>
                    <a:p>
                      <a:r>
                        <a:rPr lang="en-ZA" dirty="0" smtClean="0"/>
                        <a:t>Self-harming and/or</a:t>
                      </a:r>
                      <a:r>
                        <a:rPr lang="en-ZA" baseline="0" dirty="0" smtClean="0"/>
                        <a:t> threatening suicide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Overwhelmed, depressed, highly anxious, aware of difference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3793">
                <a:tc>
                  <a:txBody>
                    <a:bodyPr/>
                    <a:lstStyle/>
                    <a:p>
                      <a:r>
                        <a:rPr lang="en-ZA" dirty="0" smtClean="0"/>
                        <a:t>Repeatedly making the same mistakes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Executive functioning difficulties i.e. difficulty generalising from one context to another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7100">
                <a:tc>
                  <a:txBody>
                    <a:bodyPr/>
                    <a:lstStyle/>
                    <a:p>
                      <a:r>
                        <a:rPr lang="en-ZA" dirty="0" smtClean="0"/>
                        <a:t>Disruptive and hyperactive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Sensory overload;</a:t>
                      </a:r>
                      <a:r>
                        <a:rPr lang="en-ZA" baseline="0" dirty="0" smtClean="0"/>
                        <a:t> neurological need to move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7100">
                <a:tc>
                  <a:txBody>
                    <a:bodyPr/>
                    <a:lstStyle/>
                    <a:p>
                      <a:r>
                        <a:rPr lang="en-ZA" dirty="0" smtClean="0"/>
                        <a:t>Unable to secure and/or maintain a job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Anxious, social communication difficulties,</a:t>
                      </a:r>
                      <a:r>
                        <a:rPr lang="en-ZA" baseline="0" dirty="0" smtClean="0"/>
                        <a:t> difficulties managing and dealing with the demands of others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7100">
                <a:tc>
                  <a:txBody>
                    <a:bodyPr/>
                    <a:lstStyle/>
                    <a:p>
                      <a:r>
                        <a:rPr lang="en-ZA" dirty="0" smtClean="0"/>
                        <a:t>Often late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Time blindness i.e. difficulty appreciating the passing of time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905419">
                <a:tc>
                  <a:txBody>
                    <a:bodyPr/>
                    <a:lstStyle/>
                    <a:p>
                      <a:r>
                        <a:rPr lang="en-ZA" dirty="0" smtClean="0"/>
                        <a:t>Anti-social behaviour e.g. spitting,</a:t>
                      </a:r>
                      <a:r>
                        <a:rPr lang="en-ZA" baseline="0" dirty="0" smtClean="0"/>
                        <a:t> swearing, destruction of property and/or  lashing out at others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Potential underdeveloped coping </a:t>
                      </a:r>
                      <a:r>
                        <a:rPr lang="en-ZA" dirty="0" err="1" smtClean="0"/>
                        <a:t>skillsi.e</a:t>
                      </a:r>
                      <a:r>
                        <a:rPr lang="en-ZA" dirty="0" smtClean="0"/>
                        <a:t>. does not</a:t>
                      </a:r>
                      <a:r>
                        <a:rPr lang="en-ZA" baseline="0" dirty="0" smtClean="0"/>
                        <a:t> possess an alternative repertoire in terms of responding when frustrated and/or stressed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33793">
                <a:tc>
                  <a:txBody>
                    <a:bodyPr/>
                    <a:lstStyle/>
                    <a:p>
                      <a:r>
                        <a:rPr lang="en-ZA" dirty="0" smtClean="0"/>
                        <a:t>Socially inappropriate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Anxious, difficulty</a:t>
                      </a:r>
                      <a:r>
                        <a:rPr lang="en-ZA" baseline="0" dirty="0" smtClean="0"/>
                        <a:t> reading, making sense of and responding appropriately to social cues, context blindness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87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Poor social judgment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Lonely,</a:t>
                      </a:r>
                      <a:r>
                        <a:rPr lang="en-ZA" baseline="0" dirty="0" smtClean="0"/>
                        <a:t> </a:t>
                      </a:r>
                      <a:r>
                        <a:rPr lang="en-ZA" dirty="0" smtClean="0"/>
                        <a:t>difficulty reading social cues, </a:t>
                      </a:r>
                      <a:r>
                        <a:rPr lang="en-ZA" baseline="0" dirty="0" smtClean="0"/>
                        <a:t>context blindness</a:t>
                      </a:r>
                      <a:endParaRPr lang="en-ZA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99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8029" y="218705"/>
            <a:ext cx="7886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Recognize distress triggers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050" name="Picture 2" descr="Yale study solves mystery of how stress triggers inflamm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906"/>
            <a:ext cx="3208020" cy="235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7428" y="1879033"/>
            <a:ext cx="9753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Has difficulty </a:t>
            </a:r>
            <a:r>
              <a:rPr lang="en-GB" sz="2400" dirty="0"/>
              <a:t>processing information</a:t>
            </a:r>
            <a:r>
              <a:rPr lang="en-GB" sz="2400" dirty="0" smtClean="0"/>
              <a:t>?</a:t>
            </a:r>
          </a:p>
          <a:p>
            <a:endParaRPr lang="en-GB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Has difficulty </a:t>
            </a:r>
            <a:r>
              <a:rPr lang="en-GB" sz="2400" dirty="0"/>
              <a:t>anticipating what will happen</a:t>
            </a:r>
            <a:r>
              <a:rPr lang="en-GB" sz="2400" dirty="0" smtClean="0"/>
              <a:t>?</a:t>
            </a:r>
          </a:p>
          <a:p>
            <a:endParaRPr lang="en-GB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Is unable </a:t>
            </a:r>
            <a:r>
              <a:rPr lang="en-GB" sz="2400" dirty="0"/>
              <a:t>to meet </a:t>
            </a:r>
            <a:r>
              <a:rPr lang="en-GB" sz="2400" dirty="0" smtClean="0"/>
              <a:t>his/her </a:t>
            </a:r>
            <a:r>
              <a:rPr lang="en-GB" sz="2400" dirty="0"/>
              <a:t>sensory </a:t>
            </a:r>
            <a:r>
              <a:rPr lang="en-GB" sz="2400" dirty="0" smtClean="0"/>
              <a:t>needs or experiences particular sensory stimuli as overwhelming e.g</a:t>
            </a:r>
            <a:r>
              <a:rPr lang="en-GB" sz="2400" dirty="0"/>
              <a:t>. noise can be </a:t>
            </a:r>
            <a:r>
              <a:rPr lang="en-GB" sz="2400" dirty="0" smtClean="0"/>
              <a:t>overwhelming?</a:t>
            </a:r>
          </a:p>
          <a:p>
            <a:endParaRPr lang="en-GB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Has pain </a:t>
            </a:r>
            <a:r>
              <a:rPr lang="en-GB" sz="2400" dirty="0"/>
              <a:t>or other health problems</a:t>
            </a:r>
            <a:r>
              <a:rPr lang="en-GB" sz="2400" dirty="0" smtClean="0"/>
              <a:t>?</a:t>
            </a:r>
          </a:p>
          <a:p>
            <a:endParaRPr lang="en-GB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Has difficulty </a:t>
            </a:r>
            <a:r>
              <a:rPr lang="en-GB" sz="2400" dirty="0"/>
              <a:t>concentrating</a:t>
            </a:r>
            <a:r>
              <a:rPr lang="en-GB" sz="2400" dirty="0" smtClean="0"/>
              <a:t>?</a:t>
            </a:r>
          </a:p>
          <a:p>
            <a:endParaRPr lang="en-GB" sz="800" dirty="0"/>
          </a:p>
        </p:txBody>
      </p:sp>
      <p:sp>
        <p:nvSpPr>
          <p:cNvPr id="4" name="Rectangle 3"/>
          <p:cNvSpPr/>
          <p:nvPr/>
        </p:nvSpPr>
        <p:spPr>
          <a:xfrm>
            <a:off x="3040523" y="4685369"/>
            <a:ext cx="85338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If there’s </a:t>
            </a:r>
            <a:r>
              <a:rPr lang="en-GB" sz="2400" dirty="0"/>
              <a:t>been </a:t>
            </a:r>
            <a:r>
              <a:rPr lang="en-GB" sz="2400" dirty="0" smtClean="0"/>
              <a:t>difficulty for other people to connect </a:t>
            </a:r>
            <a:r>
              <a:rPr lang="en-GB" sz="2400" dirty="0"/>
              <a:t>socially with </a:t>
            </a:r>
            <a:r>
              <a:rPr lang="en-GB" sz="2400" dirty="0" smtClean="0"/>
              <a:t>him/her?</a:t>
            </a:r>
            <a:endParaRPr lang="en-GB" sz="2400" dirty="0"/>
          </a:p>
          <a:p>
            <a:endParaRPr lang="en-GB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If he/she wants </a:t>
            </a:r>
            <a:r>
              <a:rPr lang="en-GB" sz="2400" dirty="0"/>
              <a:t>to tell you something, but </a:t>
            </a:r>
            <a:r>
              <a:rPr lang="en-GB" sz="2400" dirty="0" smtClean="0"/>
              <a:t>is unable to articulate this clearly?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47855" y="1248924"/>
            <a:ext cx="10612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As a parent-carer ask yourself whether your adult Autistic child:</a:t>
            </a:r>
          </a:p>
        </p:txBody>
      </p:sp>
    </p:spTree>
    <p:extLst>
      <p:ext uri="{BB962C8B-B14F-4D97-AF65-F5344CB8AC3E}">
        <p14:creationId xmlns:p14="http://schemas.microsoft.com/office/powerpoint/2010/main" val="263105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656">
            <a:off x="7800138" y="2280682"/>
            <a:ext cx="4046806" cy="404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3532" y="2343453"/>
            <a:ext cx="848396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/>
              <a:t>Trying to communicate the desire to receive or </a:t>
            </a:r>
            <a:r>
              <a:rPr lang="en-GB" sz="3200" dirty="0" smtClean="0"/>
              <a:t>avoid</a:t>
            </a:r>
            <a:r>
              <a:rPr lang="en-GB" sz="3200" dirty="0"/>
              <a:t> </a:t>
            </a:r>
            <a:r>
              <a:rPr lang="en-GB" sz="3200" b="1" dirty="0" smtClean="0"/>
              <a:t>attention</a:t>
            </a:r>
          </a:p>
          <a:p>
            <a:pPr fontAlgn="base"/>
            <a:endParaRPr lang="en-GB" sz="8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/>
              <a:t>Attempting to obtain or avoid </a:t>
            </a:r>
            <a:r>
              <a:rPr lang="en-GB" sz="3200" b="1" dirty="0"/>
              <a:t>tangible </a:t>
            </a:r>
            <a:r>
              <a:rPr lang="en-GB" sz="3200" b="1" dirty="0" smtClean="0"/>
              <a:t>objects</a:t>
            </a:r>
          </a:p>
          <a:p>
            <a:pPr fontAlgn="base"/>
            <a:endParaRPr lang="en-GB" sz="8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/>
              <a:t>An effort </a:t>
            </a:r>
            <a:r>
              <a:rPr lang="en-GB" sz="3200" dirty="0" smtClean="0"/>
              <a:t>to show </a:t>
            </a:r>
            <a:r>
              <a:rPr lang="en-GB" sz="3200" dirty="0"/>
              <a:t>that they would like to take part in or </a:t>
            </a:r>
            <a:r>
              <a:rPr lang="en-GB" sz="3200" dirty="0" smtClean="0"/>
              <a:t>avoid </a:t>
            </a:r>
            <a:r>
              <a:rPr lang="en-GB" sz="3200" dirty="0"/>
              <a:t>an </a:t>
            </a:r>
            <a:r>
              <a:rPr lang="en-GB" sz="3200" b="1" dirty="0" smtClean="0"/>
              <a:t>activity</a:t>
            </a:r>
          </a:p>
          <a:p>
            <a:pPr fontAlgn="base"/>
            <a:endParaRPr lang="en-GB" sz="8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/>
              <a:t>Trying to receive or avoid certain </a:t>
            </a:r>
            <a:r>
              <a:rPr lang="en-GB" sz="3200" b="1" dirty="0"/>
              <a:t>sensory experiences</a:t>
            </a:r>
            <a:endParaRPr lang="en-GB" sz="3200" dirty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249076" y="172389"/>
            <a:ext cx="3553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Understand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7178" y="508122"/>
            <a:ext cx="5936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dirty="0"/>
              <a:t>t</a:t>
            </a:r>
            <a:r>
              <a:rPr lang="en-ZA" sz="4000" dirty="0" smtClean="0"/>
              <a:t>he functions of behaviour</a:t>
            </a:r>
            <a:endParaRPr lang="en-ZA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71391" y="1389346"/>
            <a:ext cx="10612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As a parent-carer consider what function your adult Autistic child’s behaviour serves</a:t>
            </a:r>
          </a:p>
        </p:txBody>
      </p:sp>
    </p:spTree>
    <p:extLst>
      <p:ext uri="{BB962C8B-B14F-4D97-AF65-F5344CB8AC3E}">
        <p14:creationId xmlns:p14="http://schemas.microsoft.com/office/powerpoint/2010/main" val="35367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" t="9847" r="8779" b="9744"/>
          <a:stretch/>
        </p:blipFill>
        <p:spPr bwMode="auto">
          <a:xfrm rot="21301305">
            <a:off x="3670097" y="1130878"/>
            <a:ext cx="5549896" cy="5170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064" y="238106"/>
            <a:ext cx="67243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Consider  .  .  .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120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75554" y="1029632"/>
            <a:ext cx="538891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444444"/>
                </a:solidFill>
              </a:rPr>
              <a:t>“Are your eyes listening? </a:t>
            </a:r>
            <a:endParaRPr lang="en-GB" sz="2400" dirty="0" smtClean="0">
              <a:solidFill>
                <a:srgbClr val="444444"/>
              </a:solidFill>
            </a:endParaRPr>
          </a:p>
          <a:p>
            <a:r>
              <a:rPr lang="en-GB" sz="2400" dirty="0" smtClean="0">
                <a:solidFill>
                  <a:srgbClr val="444444"/>
                </a:solidFill>
              </a:rPr>
              <a:t>That’s </a:t>
            </a:r>
            <a:r>
              <a:rPr lang="en-GB" sz="2400" dirty="0">
                <a:solidFill>
                  <a:srgbClr val="444444"/>
                </a:solidFill>
              </a:rPr>
              <a:t>what needs to happen to hear my writing voice. </a:t>
            </a:r>
            <a:endParaRPr lang="en-GB" sz="2400" dirty="0" smtClean="0">
              <a:solidFill>
                <a:srgbClr val="444444"/>
              </a:solidFill>
            </a:endParaRPr>
          </a:p>
          <a:p>
            <a:r>
              <a:rPr lang="en-GB" sz="2400" dirty="0" smtClean="0">
                <a:solidFill>
                  <a:srgbClr val="444444"/>
                </a:solidFill>
              </a:rPr>
              <a:t>Because </a:t>
            </a:r>
            <a:r>
              <a:rPr lang="en-GB" sz="2400" dirty="0">
                <a:solidFill>
                  <a:srgbClr val="444444"/>
                </a:solidFill>
              </a:rPr>
              <a:t>of </a:t>
            </a:r>
            <a:r>
              <a:rPr lang="en-GB" sz="2400" dirty="0" smtClean="0">
                <a:solidFill>
                  <a:srgbClr val="444444"/>
                </a:solidFill>
              </a:rPr>
              <a:t>Autism</a:t>
            </a:r>
            <a:r>
              <a:rPr lang="en-GB" sz="2400" dirty="0">
                <a:solidFill>
                  <a:srgbClr val="444444"/>
                </a:solidFill>
              </a:rPr>
              <a:t>, the thief of politeness and friendship, I have no sounding voice. </a:t>
            </a:r>
            <a:endParaRPr lang="en-GB" sz="2400" dirty="0" smtClean="0">
              <a:solidFill>
                <a:srgbClr val="444444"/>
              </a:solidFill>
            </a:endParaRPr>
          </a:p>
          <a:p>
            <a:r>
              <a:rPr lang="en-GB" sz="2400" dirty="0" smtClean="0">
                <a:solidFill>
                  <a:srgbClr val="444444"/>
                </a:solidFill>
              </a:rPr>
              <a:t>By </a:t>
            </a:r>
            <a:r>
              <a:rPr lang="en-GB" sz="2400" dirty="0">
                <a:solidFill>
                  <a:srgbClr val="444444"/>
                </a:solidFill>
              </a:rPr>
              <a:t>typing words I can play with my life and stretch from my world to yours. </a:t>
            </a:r>
            <a:endParaRPr lang="en-GB" sz="2400" dirty="0" smtClean="0">
              <a:solidFill>
                <a:srgbClr val="444444"/>
              </a:solidFill>
            </a:endParaRPr>
          </a:p>
          <a:p>
            <a:r>
              <a:rPr lang="en-GB" sz="2400" dirty="0" smtClean="0">
                <a:solidFill>
                  <a:srgbClr val="444444"/>
                </a:solidFill>
              </a:rPr>
              <a:t>I </a:t>
            </a:r>
            <a:r>
              <a:rPr lang="en-GB" sz="2400" dirty="0">
                <a:solidFill>
                  <a:srgbClr val="444444"/>
                </a:solidFill>
              </a:rPr>
              <a:t>become a real person when my words try to reach out to you without my weird body scaring you away. </a:t>
            </a:r>
            <a:endParaRPr lang="en-GB" sz="2400" dirty="0" smtClean="0">
              <a:solidFill>
                <a:srgbClr val="444444"/>
              </a:solidFill>
            </a:endParaRPr>
          </a:p>
          <a:p>
            <a:r>
              <a:rPr lang="en-GB" sz="2400" dirty="0" smtClean="0">
                <a:solidFill>
                  <a:srgbClr val="444444"/>
                </a:solidFill>
              </a:rPr>
              <a:t>Then </a:t>
            </a:r>
            <a:r>
              <a:rPr lang="en-GB" sz="2400" dirty="0">
                <a:solidFill>
                  <a:srgbClr val="444444"/>
                </a:solidFill>
              </a:rPr>
              <a:t>I am alive.” </a:t>
            </a:r>
            <a:endParaRPr lang="en-GB" sz="2400" dirty="0" smtClean="0">
              <a:solidFill>
                <a:srgbClr val="444444"/>
              </a:solidFill>
            </a:endParaRPr>
          </a:p>
          <a:p>
            <a:endParaRPr lang="en-GB" sz="800" dirty="0" smtClean="0">
              <a:solidFill>
                <a:srgbClr val="444444"/>
              </a:solidFill>
              <a:latin typeface="Lato"/>
            </a:endParaRPr>
          </a:p>
          <a:p>
            <a:r>
              <a:rPr lang="en-GB" dirty="0" smtClean="0">
                <a:solidFill>
                  <a:srgbClr val="444444"/>
                </a:solidFill>
              </a:rPr>
              <a:t>Excerpt </a:t>
            </a:r>
            <a:r>
              <a:rPr lang="en-GB" dirty="0">
                <a:solidFill>
                  <a:srgbClr val="444444"/>
                </a:solidFill>
              </a:rPr>
              <a:t>from</a:t>
            </a:r>
            <a:r>
              <a:rPr lang="en-GB" i="1" dirty="0">
                <a:solidFill>
                  <a:srgbClr val="444444"/>
                </a:solidFill>
              </a:rPr>
              <a:t> </a:t>
            </a:r>
            <a:r>
              <a:rPr lang="en-GB" i="1" dirty="0" smtClean="0">
                <a:solidFill>
                  <a:srgbClr val="444444"/>
                </a:solidFill>
              </a:rPr>
              <a:t>’Are </a:t>
            </a:r>
            <a:r>
              <a:rPr lang="en-GB" i="1" dirty="0">
                <a:solidFill>
                  <a:srgbClr val="444444"/>
                </a:solidFill>
              </a:rPr>
              <a:t>your eyes listening? </a:t>
            </a:r>
            <a:endParaRPr lang="en-GB" i="1" dirty="0" smtClean="0">
              <a:solidFill>
                <a:srgbClr val="444444"/>
              </a:solidFill>
            </a:endParaRPr>
          </a:p>
          <a:p>
            <a:r>
              <a:rPr lang="en-GB" i="1" dirty="0" smtClean="0">
                <a:solidFill>
                  <a:srgbClr val="444444"/>
                </a:solidFill>
              </a:rPr>
              <a:t>Collected Works’</a:t>
            </a:r>
            <a:r>
              <a:rPr lang="en-GB" dirty="0">
                <a:solidFill>
                  <a:srgbClr val="444444"/>
                </a:solidFill>
              </a:rPr>
              <a:t> </a:t>
            </a:r>
            <a:endParaRPr lang="en-GB" dirty="0" smtClean="0">
              <a:solidFill>
                <a:srgbClr val="444444"/>
              </a:solidFill>
            </a:endParaRPr>
          </a:p>
          <a:p>
            <a:pPr algn="r"/>
            <a:r>
              <a:rPr lang="en-GB" dirty="0" smtClean="0">
                <a:solidFill>
                  <a:srgbClr val="444444"/>
                </a:solidFill>
              </a:rPr>
              <a:t>by </a:t>
            </a:r>
            <a:r>
              <a:rPr lang="en-GB" dirty="0">
                <a:solidFill>
                  <a:srgbClr val="444444"/>
                </a:solidFill>
              </a:rPr>
              <a:t>Sarah </a:t>
            </a:r>
            <a:r>
              <a:rPr lang="en-GB" dirty="0" err="1" smtClean="0">
                <a:solidFill>
                  <a:srgbClr val="444444"/>
                </a:solidFill>
              </a:rPr>
              <a:t>Stup</a:t>
            </a:r>
            <a:r>
              <a:rPr lang="en-GB" dirty="0" smtClean="0">
                <a:solidFill>
                  <a:srgbClr val="444444"/>
                </a:solidFill>
              </a:rPr>
              <a:t>,</a:t>
            </a:r>
            <a:endParaRPr lang="en-ZA" dirty="0">
              <a:solidFill>
                <a:srgbClr val="444444"/>
              </a:solidFill>
            </a:endParaRPr>
          </a:p>
          <a:p>
            <a:pPr algn="r"/>
            <a:r>
              <a:rPr lang="en-GB" sz="1400" dirty="0">
                <a:solidFill>
                  <a:srgbClr val="444444"/>
                </a:solidFill>
              </a:rPr>
              <a:t>a critically acclaimed </a:t>
            </a:r>
            <a:r>
              <a:rPr lang="en-GB" sz="1400" dirty="0" smtClean="0">
                <a:solidFill>
                  <a:srgbClr val="444444"/>
                </a:solidFill>
              </a:rPr>
              <a:t>Autistic author who </a:t>
            </a:r>
            <a:r>
              <a:rPr lang="en-GB" sz="1400" dirty="0">
                <a:solidFill>
                  <a:srgbClr val="444444"/>
                </a:solidFill>
              </a:rPr>
              <a:t>types to speak</a:t>
            </a:r>
            <a:endParaRPr lang="en-ZA" sz="1400" dirty="0">
              <a:solidFill>
                <a:srgbClr val="444444"/>
              </a:solidFill>
            </a:endParaRPr>
          </a:p>
        </p:txBody>
      </p:sp>
      <p:pic>
        <p:nvPicPr>
          <p:cNvPr id="4" name="Picture 3" descr="harry-quan-486229-unsplas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7" y="1246307"/>
            <a:ext cx="6231988" cy="4429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1747" y="106302"/>
            <a:ext cx="7011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Are your eyes listening?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198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317" y="209468"/>
            <a:ext cx="88198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Making sense of behaviour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7232" y="1441979"/>
            <a:ext cx="445476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 smtClean="0"/>
              <a:t>What was happening before the observed behaviour occurred?</a:t>
            </a:r>
          </a:p>
          <a:p>
            <a:endParaRPr lang="en-ZA" sz="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 smtClean="0">
                <a:solidFill>
                  <a:schemeClr val="bg1">
                    <a:lumMod val="50000"/>
                  </a:schemeClr>
                </a:solidFill>
              </a:rPr>
              <a:t>What happened immediately following the observed behaviour?</a:t>
            </a:r>
          </a:p>
          <a:p>
            <a:endParaRPr lang="en-ZA" sz="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 smtClean="0"/>
              <a:t>What function could the observed behaviour be serving?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99367" y="1303433"/>
            <a:ext cx="6883119" cy="5207229"/>
            <a:chOff x="699367" y="1441979"/>
            <a:chExt cx="6883119" cy="5207229"/>
          </a:xfrm>
        </p:grpSpPr>
        <p:grpSp>
          <p:nvGrpSpPr>
            <p:cNvPr id="9" name="Group 8"/>
            <p:cNvGrpSpPr/>
            <p:nvPr/>
          </p:nvGrpSpPr>
          <p:grpSpPr>
            <a:xfrm>
              <a:off x="699367" y="1441979"/>
              <a:ext cx="6883119" cy="5207229"/>
              <a:chOff x="699367" y="1441979"/>
              <a:chExt cx="6883119" cy="520722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/>
              <a:srcRect l="30672" t="22607" r="30709" b="25428"/>
              <a:stretch/>
            </p:blipFill>
            <p:spPr>
              <a:xfrm>
                <a:off x="699367" y="1441979"/>
                <a:ext cx="6883119" cy="520722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057670" y="2616590"/>
                <a:ext cx="61665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600" dirty="0" smtClean="0"/>
                  <a:t>Date</a:t>
                </a:r>
                <a:r>
                  <a:rPr lang="en-ZA" dirty="0" smtClean="0"/>
                  <a:t>          </a:t>
                </a:r>
                <a:r>
                  <a:rPr lang="en-ZA" sz="1600" dirty="0" smtClean="0"/>
                  <a:t>Time</a:t>
                </a:r>
                <a:r>
                  <a:rPr lang="en-ZA" dirty="0" smtClean="0"/>
                  <a:t>            </a:t>
                </a:r>
                <a:r>
                  <a:rPr lang="en-ZA" sz="1600" dirty="0" smtClean="0"/>
                  <a:t>Antecedent  Behaviour    </a:t>
                </a:r>
                <a:r>
                  <a:rPr lang="en-ZA" sz="1400" dirty="0" smtClean="0"/>
                  <a:t>Consequence   Function</a:t>
                </a:r>
                <a:endParaRPr lang="en-ZA" sz="14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902925" y="2491279"/>
              <a:ext cx="6315126" cy="1253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ZA" sz="3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74117" y="1035287"/>
            <a:ext cx="3326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A Functional Behaviour Analysis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394806" y="6507104"/>
            <a:ext cx="9636773" cy="350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3"/>
              </a:rPr>
              <a:t>https://blogs.nottingham.ac.uk/cffp/2018/11/05/functional-analysis-a-simple-worked-example-of-a-fictional-case/</a:t>
            </a:r>
            <a:endParaRPr lang="en-GB" sz="1600" dirty="0"/>
          </a:p>
        </p:txBody>
      </p:sp>
      <p:pic>
        <p:nvPicPr>
          <p:cNvPr id="1026" name="Picture 2" descr="Image result for ABC Behaviour managemen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2" b="4326"/>
          <a:stretch/>
        </p:blipFill>
        <p:spPr bwMode="auto">
          <a:xfrm rot="339286">
            <a:off x="5971061" y="5294012"/>
            <a:ext cx="2046740" cy="1244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69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/>
          <p:cNvSpPr/>
          <p:nvPr/>
        </p:nvSpPr>
        <p:spPr>
          <a:xfrm>
            <a:off x="6761020" y="3742007"/>
            <a:ext cx="1159092" cy="60491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60907" y="405443"/>
            <a:ext cx="82053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Reframing behaviour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6" name="Picture 2" descr="https://pbs.twimg.com/media/C6K7qSgUYAA8GG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7" t="13797" r="16339" b="69535"/>
          <a:stretch/>
        </p:blipFill>
        <p:spPr bwMode="auto">
          <a:xfrm>
            <a:off x="734291" y="2142685"/>
            <a:ext cx="10365958" cy="3198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2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960" y="252405"/>
            <a:ext cx="2286000" cy="637953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691177" y="0"/>
            <a:ext cx="9301943" cy="6932898"/>
            <a:chOff x="1691177" y="0"/>
            <a:chExt cx="9301943" cy="6932898"/>
          </a:xfrm>
        </p:grpSpPr>
        <p:pic>
          <p:nvPicPr>
            <p:cNvPr id="22" name="Picture 2" descr="https://pbs.twimg.com/media/C6K7qSgUYAA8GG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3" t="29808" r="8204" b="21147"/>
            <a:stretch/>
          </p:blipFill>
          <p:spPr bwMode="auto">
            <a:xfrm>
              <a:off x="1691177" y="0"/>
              <a:ext cx="9217035" cy="69328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366000" y="0"/>
              <a:ext cx="362712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294880" y="2123440"/>
              <a:ext cx="2245360" cy="955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 rot="1033107">
              <a:off x="7304251" y="3233400"/>
              <a:ext cx="449082" cy="955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 rot="1033107">
              <a:off x="7148487" y="3680291"/>
              <a:ext cx="449082" cy="422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6" name="Picture 2" descr="https://pbs.twimg.com/media/C6K7qSgUYAA8GG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3" t="29808" r="8204" b="21147"/>
          <a:stretch/>
        </p:blipFill>
        <p:spPr bwMode="auto">
          <a:xfrm>
            <a:off x="1776085" y="-24277"/>
            <a:ext cx="9217035" cy="6932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10655" y="6562361"/>
            <a:ext cx="101706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b="1" dirty="0">
                <a:hlinkClick r:id="rId4"/>
              </a:rPr>
              <a:t>https://centerforparentingeducation.org/library-of-articles/child-development/the-skill-of-re-framing/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51086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ainbow Infinity Pride Autism Awareness Love Symbol design Poster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2" t="36056" r="18473" b="36352"/>
          <a:stretch/>
        </p:blipFill>
        <p:spPr bwMode="auto">
          <a:xfrm>
            <a:off x="914401" y="181982"/>
            <a:ext cx="10331117" cy="4506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9075" y="4811153"/>
            <a:ext cx="11341768" cy="1895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sz="2400" dirty="0" smtClean="0">
                <a:solidFill>
                  <a:srgbClr val="1C1E21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‘When </a:t>
            </a:r>
            <a:r>
              <a:rPr lang="en-GB" sz="2400" dirty="0">
                <a:solidFill>
                  <a:srgbClr val="1C1E21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we view behaviour through the lens of neurodiversity, we come to understand that any particular behaviour in one person can, in fact, mean something completely different in another person</a:t>
            </a:r>
            <a:r>
              <a:rPr lang="en-GB" sz="2400" dirty="0" smtClean="0">
                <a:solidFill>
                  <a:srgbClr val="1C1E21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.’</a:t>
            </a:r>
          </a:p>
          <a:p>
            <a:pPr algn="r"/>
            <a:r>
              <a:rPr lang="en-GB" dirty="0"/>
              <a:t>Kristy </a:t>
            </a:r>
            <a:r>
              <a:rPr lang="en-GB" dirty="0" smtClean="0"/>
              <a:t>Forbes,</a:t>
            </a:r>
          </a:p>
          <a:p>
            <a:pPr algn="r"/>
            <a:r>
              <a:rPr lang="en-GB" dirty="0"/>
              <a:t>an autistic support specialist for </a:t>
            </a:r>
            <a:r>
              <a:rPr lang="en-GB" dirty="0" err="1"/>
              <a:t>neurodivergent</a:t>
            </a:r>
            <a:r>
              <a:rPr lang="en-GB" dirty="0"/>
              <a:t> people and their families and professionals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12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7936" y="2232736"/>
            <a:ext cx="519764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Autism is essentially perceptual</a:t>
            </a:r>
            <a:r>
              <a:rPr lang="en-GB" sz="2800" dirty="0"/>
              <a:t>, processing, and thinking </a:t>
            </a:r>
            <a:r>
              <a:rPr lang="en-GB" sz="2800" dirty="0" smtClean="0"/>
              <a:t>differences</a:t>
            </a:r>
            <a:endParaRPr lang="en-GB" sz="2800" dirty="0"/>
          </a:p>
          <a:p>
            <a:endParaRPr lang="en-GB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</a:t>
            </a:r>
            <a:r>
              <a:rPr lang="en-GB" sz="2800" dirty="0" smtClean="0"/>
              <a:t> </a:t>
            </a:r>
            <a:r>
              <a:rPr lang="en-GB" sz="2800" dirty="0"/>
              <a:t>different way of perceiving and experiencing the </a:t>
            </a:r>
            <a:r>
              <a:rPr lang="en-GB" sz="2800" dirty="0" smtClean="0"/>
              <a:t>world</a:t>
            </a:r>
          </a:p>
          <a:p>
            <a:endParaRPr lang="en-GB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It is </a:t>
            </a:r>
            <a:r>
              <a:rPr lang="en-GB" sz="2800" dirty="0"/>
              <a:t>a human condition, not a behaviour </a:t>
            </a:r>
            <a:r>
              <a:rPr lang="en-GB" sz="2800" dirty="0" smtClean="0"/>
              <a:t>disorder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158448"/>
            <a:ext cx="97416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Autism from the inside-out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3642" y="1081778"/>
            <a:ext cx="7732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1C1E21"/>
                </a:solidFill>
                <a:latin typeface="inherit"/>
                <a:ea typeface="Calibri" panose="020F0502020204030204" pitchFamily="34" charset="0"/>
                <a:cs typeface="Helvetica" panose="020B0604020202020204" pitchFamily="34" charset="0"/>
              </a:rPr>
              <a:t>understanding </a:t>
            </a:r>
            <a:r>
              <a:rPr lang="en-GB" dirty="0">
                <a:solidFill>
                  <a:srgbClr val="1C1E21"/>
                </a:solidFill>
                <a:latin typeface="inherit"/>
                <a:ea typeface="Calibri" panose="020F0502020204030204" pitchFamily="34" charset="0"/>
                <a:cs typeface="Helvetica" panose="020B0604020202020204" pitchFamily="34" charset="0"/>
              </a:rPr>
              <a:t>how Autistic individuals think, feel, </a:t>
            </a:r>
            <a:r>
              <a:rPr lang="en-GB">
                <a:solidFill>
                  <a:srgbClr val="1C1E21"/>
                </a:solidFill>
                <a:latin typeface="inherit"/>
                <a:ea typeface="Calibri" panose="020F0502020204030204" pitchFamily="34" charset="0"/>
                <a:cs typeface="Helvetica" panose="020B0604020202020204" pitchFamily="34" charset="0"/>
              </a:rPr>
              <a:t>and </a:t>
            </a:r>
            <a:r>
              <a:rPr lang="en-GB" smtClean="0">
                <a:solidFill>
                  <a:srgbClr val="1C1E21"/>
                </a:solidFill>
                <a:latin typeface="inherit"/>
                <a:ea typeface="Calibri" panose="020F0502020204030204" pitchFamily="34" charset="0"/>
                <a:cs typeface="Helvetica" panose="020B0604020202020204" pitchFamily="34" charset="0"/>
              </a:rPr>
              <a:t>perceive </a:t>
            </a:r>
            <a:r>
              <a:rPr lang="en-GB" dirty="0">
                <a:solidFill>
                  <a:srgbClr val="1C1E21"/>
                </a:solidFill>
                <a:latin typeface="inherit"/>
                <a:ea typeface="Calibri" panose="020F0502020204030204" pitchFamily="34" charset="0"/>
                <a:cs typeface="Helvetica" panose="020B0604020202020204" pitchFamily="34" charset="0"/>
              </a:rPr>
              <a:t>the world</a:t>
            </a:r>
          </a:p>
        </p:txBody>
      </p:sp>
      <p:pic>
        <p:nvPicPr>
          <p:cNvPr id="1026" name="Picture 2" descr="https://scontent-lhr8-1.xx.fbcdn.net/v/t1.0-9/46804871_352649628634115_3621447923553796096_n.jpg?_nc_cat=101&amp;_nc_sid=dd9801&amp;_nc_ohc=oTDVMRB24K8AX8GtqPZ&amp;_nc_ht=scontent-lhr8-1.xx&amp;oh=bc303481f7579795a9fc8f14a4413cdb&amp;oe=5F417F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37" y="1553542"/>
            <a:ext cx="4707784" cy="4702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8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6927" y="0"/>
            <a:ext cx="8188657" cy="6858000"/>
            <a:chOff x="1876927" y="0"/>
            <a:chExt cx="8188657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6927" y="0"/>
              <a:ext cx="8188657" cy="685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7010400" y="3946358"/>
              <a:ext cx="4491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400" dirty="0" smtClean="0"/>
                <a:t>‘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866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735" y="154546"/>
            <a:ext cx="4038815" cy="2704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6"/>
            <a:ext cx="10515600" cy="2846232"/>
          </a:xfrm>
        </p:spPr>
        <p:txBody>
          <a:bodyPr>
            <a:normAutofit/>
          </a:bodyPr>
          <a:lstStyle/>
          <a:p>
            <a:r>
              <a:rPr lang="en-GB" sz="1300" smtClean="0"/>
              <a:t>							</a:t>
            </a:r>
            <a:r>
              <a:rPr lang="en-GB" sz="1800" smtClean="0"/>
              <a:t>57 Albion Road, Edinburgh EH7 5QY</a:t>
            </a:r>
            <a:br>
              <a:rPr lang="en-GB" sz="1800" smtClean="0"/>
            </a:br>
            <a:r>
              <a:rPr lang="en-GB" sz="1800" smtClean="0"/>
              <a:t>							Tel: 0131 475 2416</a:t>
            </a:r>
            <a:br>
              <a:rPr lang="en-GB" sz="1800" smtClean="0"/>
            </a:br>
            <a:r>
              <a:rPr lang="en-GB" sz="1800" smtClean="0"/>
              <a:t>							Email: info@pasda.org.uk</a:t>
            </a:r>
            <a:br>
              <a:rPr lang="en-GB" sz="1800" smtClean="0"/>
            </a:br>
            <a:r>
              <a:rPr lang="en-GB" sz="1800" smtClean="0"/>
              <a:t>							Website: </a:t>
            </a:r>
            <a:r>
              <a:rPr lang="en-GB" sz="1800" smtClean="0">
                <a:hlinkClick r:id="rId3"/>
              </a:rPr>
              <a:t>www.pasda.org.uk</a:t>
            </a:r>
            <a:r>
              <a:rPr lang="en-GB" sz="1800" smtClean="0"/>
              <a:t> 									Scottish Charity Number: SC042678</a:t>
            </a:r>
            <a:br>
              <a:rPr lang="en-GB" sz="1800" smtClean="0"/>
            </a:br>
            <a:r>
              <a:rPr lang="en-GB" sz="1800" smtClean="0"/>
              <a:t/>
            </a:r>
            <a:br>
              <a:rPr lang="en-GB" sz="1800" smtClean="0"/>
            </a:br>
            <a:r>
              <a:rPr lang="en-GB" sz="1800" smtClean="0"/>
              <a:t/>
            </a:r>
            <a:br>
              <a:rPr lang="en-GB" sz="1800" smtClean="0"/>
            </a:b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19718"/>
            <a:ext cx="10515600" cy="314244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1800" b="1" smtClean="0"/>
              <a:t>MAKE A DONATION TO SUPPORT Pasda’s WORK</a:t>
            </a:r>
          </a:p>
          <a:p>
            <a:pPr marL="0" indent="0">
              <a:buNone/>
            </a:pPr>
            <a:r>
              <a:rPr lang="en-GB" sz="1800" smtClean="0"/>
              <a:t>If you have benefitted from this presentation, please consider supporting Pasda's work. </a:t>
            </a:r>
          </a:p>
          <a:p>
            <a:pPr marL="0" indent="0">
              <a:buNone/>
            </a:pPr>
            <a:r>
              <a:rPr lang="en-GB" sz="1800" smtClean="0"/>
              <a:t>You can do this in one of four ways:  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1800" smtClean="0"/>
              <a:t>Donate via JustGiving on the Pasda website at: </a:t>
            </a:r>
            <a:r>
              <a:rPr lang="en-GB" sz="1800" smtClean="0">
                <a:hlinkClick r:id="rId4"/>
              </a:rPr>
              <a:t>https://www.pasda.org.uk </a:t>
            </a:r>
            <a:r>
              <a:rPr lang="en-GB" sz="1800" smtClean="0"/>
              <a:t>, at the top right of the Home Page.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1800" smtClean="0"/>
              <a:t>Donate via JustGiving at: </a:t>
            </a:r>
            <a:r>
              <a:rPr lang="en-GB" sz="1800" smtClean="0">
                <a:hlinkClick r:id="rId5"/>
              </a:rPr>
              <a:t>https://www.justgiving.com/pasdauk</a:t>
            </a:r>
            <a:endParaRPr lang="en-GB" sz="1800" smtClean="0"/>
          </a:p>
          <a:p>
            <a:pPr marL="457200" indent="-457200">
              <a:buFont typeface="+mj-lt"/>
              <a:buAutoNum type="arabicParenR"/>
            </a:pPr>
            <a:r>
              <a:rPr lang="en-GB" sz="1800" smtClean="0"/>
              <a:t>Make a bank transfer. To do this, please contact us by phone or email for the account details.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1800" smtClean="0"/>
              <a:t>Make out a cheque payable to Pasda, and mail it to our office at the address above.  </a:t>
            </a:r>
          </a:p>
          <a:p>
            <a:pPr marL="0" indent="0" algn="ctr">
              <a:buNone/>
            </a:pPr>
            <a:endParaRPr lang="en-GB" sz="1800" smtClean="0"/>
          </a:p>
          <a:p>
            <a:pPr marL="0" indent="0" algn="ctr">
              <a:buNone/>
            </a:pPr>
            <a:r>
              <a:rPr lang="en-GB" sz="1800" smtClean="0"/>
              <a:t>Thank you very much.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99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3265">
            <a:off x="9424363" y="437287"/>
            <a:ext cx="2452584" cy="225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8488" y="458090"/>
            <a:ext cx="4721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Module Outline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380" y="1581150"/>
            <a:ext cx="1125786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ZA" sz="8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ZA" sz="3600" dirty="0" smtClean="0"/>
              <a:t>The Iceberg Analogy: </a:t>
            </a:r>
            <a:r>
              <a:rPr lang="en-ZA" sz="2400" dirty="0" smtClean="0"/>
              <a:t>All Behaviour is Communication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ZA" sz="8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ZA" sz="3600" dirty="0" smtClean="0"/>
              <a:t>The Social Discipline Window: </a:t>
            </a:r>
            <a:r>
              <a:rPr lang="en-ZA" sz="2400" dirty="0" smtClean="0"/>
              <a:t>Maintaining Social Norms &amp; Behaviour Boundaries</a:t>
            </a:r>
          </a:p>
          <a:p>
            <a:endParaRPr lang="en-ZA" sz="8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ZA" sz="3600" dirty="0" smtClean="0"/>
              <a:t>Become a Stress Detective: </a:t>
            </a:r>
            <a:r>
              <a:rPr lang="en-ZA" sz="2400" dirty="0" smtClean="0"/>
              <a:t>Reframe Distressed Behaviour</a:t>
            </a:r>
            <a:endParaRPr lang="en-ZA" sz="800" dirty="0" smtClean="0"/>
          </a:p>
          <a:p>
            <a:endParaRPr lang="en-ZA" sz="8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ZA" sz="3600" dirty="0" smtClean="0"/>
              <a:t>Make Sense of Behaviour: </a:t>
            </a:r>
            <a:r>
              <a:rPr lang="en-ZA" sz="2400" dirty="0" smtClean="0"/>
              <a:t>A Functional Behaviour Analysis</a:t>
            </a:r>
          </a:p>
          <a:p>
            <a:endParaRPr lang="en-ZA" sz="8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ZA" sz="3600" dirty="0" smtClean="0"/>
              <a:t>Reframe Behaviour: </a:t>
            </a:r>
            <a:r>
              <a:rPr lang="en-ZA" sz="2400" dirty="0" smtClean="0"/>
              <a:t>Can’t instead of won’t</a:t>
            </a:r>
            <a:endParaRPr lang="en-ZA" sz="800" dirty="0" smtClean="0"/>
          </a:p>
          <a:p>
            <a:endParaRPr lang="en-ZA" sz="8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ZA" sz="3600" dirty="0" smtClean="0"/>
              <a:t>Behaviour through a </a:t>
            </a:r>
            <a:r>
              <a:rPr lang="en-ZA" sz="3600" dirty="0" err="1" smtClean="0"/>
              <a:t>Neurodiverse</a:t>
            </a:r>
            <a:r>
              <a:rPr lang="en-ZA" sz="3600" dirty="0" smtClean="0"/>
              <a:t> Lens</a:t>
            </a:r>
            <a:r>
              <a:rPr lang="en-ZA" sz="2400" dirty="0" smtClean="0"/>
              <a:t>: Autism  from the inside-out</a:t>
            </a:r>
          </a:p>
          <a:p>
            <a:endParaRPr lang="en-ZA" sz="8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ZA" sz="800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9653" y="996699"/>
            <a:ext cx="1637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b="1" dirty="0" smtClean="0"/>
              <a:t>Part 1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419438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696237" y="613965"/>
            <a:ext cx="7521262" cy="5802118"/>
            <a:chOff x="3593206" y="541301"/>
            <a:chExt cx="7521262" cy="5802118"/>
          </a:xfrm>
        </p:grpSpPr>
        <p:pic>
          <p:nvPicPr>
            <p:cNvPr id="1030" name="Picture 6" descr="Daily weather chart | Preschool weather, Preschool weather chart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206" y="541301"/>
              <a:ext cx="7521262" cy="58021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726670" y="2768957"/>
              <a:ext cx="100898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ZA" sz="2800" dirty="0" smtClean="0">
                  <a:latin typeface="Comic Sans MS" panose="030F0702030302020204" pitchFamily="66" charset="0"/>
                </a:rPr>
                <a:t>your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71477" y="242823"/>
            <a:ext cx="3466428" cy="6244035"/>
            <a:chOff x="126778" y="669181"/>
            <a:chExt cx="3466428" cy="6244035"/>
          </a:xfrm>
        </p:grpSpPr>
        <p:pic>
          <p:nvPicPr>
            <p:cNvPr id="1028" name="Picture 4" descr="Cartoon: 2010 Forecast - The English Blo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08" r="70852"/>
            <a:stretch/>
          </p:blipFill>
          <p:spPr bwMode="auto">
            <a:xfrm>
              <a:off x="126778" y="669181"/>
              <a:ext cx="3466428" cy="6244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435859" y="980348"/>
              <a:ext cx="117855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ZA" sz="2800" dirty="0" smtClean="0">
                  <a:latin typeface="Comic Sans MS" panose="030F0702030302020204" pitchFamily="66" charset="0"/>
                </a:rPr>
                <a:t>today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55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3067">
            <a:off x="1144121" y="2607129"/>
            <a:ext cx="985994" cy="657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3" r="10876" b="17936"/>
          <a:stretch/>
        </p:blipFill>
        <p:spPr>
          <a:xfrm>
            <a:off x="7241458" y="812828"/>
            <a:ext cx="4847304" cy="5201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552947" y="812828"/>
            <a:ext cx="59889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Take home 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37118" y="2856678"/>
            <a:ext cx="703072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All </a:t>
            </a: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behaviour</a:t>
            </a:r>
            <a:r>
              <a:rPr lang="en-GB" sz="3600" dirty="0" smtClean="0"/>
              <a:t> is </a:t>
            </a: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communication</a:t>
            </a:r>
            <a:r>
              <a:rPr lang="en-GB" sz="3600" dirty="0" smtClean="0"/>
              <a:t>.</a:t>
            </a:r>
          </a:p>
          <a:p>
            <a:endParaRPr lang="en-GB" sz="8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All behaviour serves a </a:t>
            </a: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function</a:t>
            </a:r>
            <a:r>
              <a:rPr lang="en-GB" sz="3600" dirty="0" smtClean="0"/>
              <a:t>.</a:t>
            </a:r>
          </a:p>
          <a:p>
            <a:endParaRPr lang="en-GB" sz="8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A particular behaviour, for an individual, is the </a:t>
            </a: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SOLUTION</a:t>
            </a:r>
            <a:r>
              <a:rPr lang="en-GB" sz="3600" dirty="0" smtClean="0"/>
              <a:t>, not the PROBLEM!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5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user\Desktop\Sarah\Failure to communicat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" t="3966" r="3682" b="6629"/>
          <a:stretch/>
        </p:blipFill>
        <p:spPr bwMode="auto">
          <a:xfrm>
            <a:off x="6644552" y="1532658"/>
            <a:ext cx="5211097" cy="37952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843750" y="2776219"/>
            <a:ext cx="30119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 expected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pic>
        <p:nvPicPr>
          <p:cNvPr id="2050" name="Picture 2" descr="Angry Adult Images, Stock Photos &amp; Vector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r="13074" b="7916"/>
          <a:stretch/>
        </p:blipFill>
        <p:spPr bwMode="auto">
          <a:xfrm>
            <a:off x="343513" y="1078174"/>
            <a:ext cx="5836898" cy="5049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24767" y="3504030"/>
            <a:ext cx="21527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ifficulty to</a:t>
            </a:r>
            <a:endParaRPr lang="en-GB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20167" y="4845644"/>
            <a:ext cx="413329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dequately how we feel</a:t>
            </a: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en-GB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what we want or need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83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6" r="1391" b="61169"/>
          <a:stretch/>
        </p:blipFill>
        <p:spPr>
          <a:xfrm>
            <a:off x="1069341" y="1375669"/>
            <a:ext cx="10112550" cy="1687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https://pbs.twimg.com/media/Dqg8_1HXcAAxQNc.jpg:larg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3" t="3932" r="7169" b="80889"/>
          <a:stretch/>
        </p:blipFill>
        <p:spPr bwMode="auto">
          <a:xfrm>
            <a:off x="77750" y="151274"/>
            <a:ext cx="8510954" cy="1275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812142" y="3452619"/>
            <a:ext cx="9320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What is your usual response to your adult Autistic child’s distressed behaviour?</a:t>
            </a:r>
            <a:endParaRPr lang="en-GB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241947" y="469083"/>
            <a:ext cx="6128672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Dd </a:t>
            </a:r>
            <a:r>
              <a:rPr lang="en-GB" sz="3600" dirty="0" smtClean="0">
                <a:latin typeface="Comic Sans MS" panose="030F0702030302020204" pitchFamily="66" charset="0"/>
              </a:rPr>
              <a:t>Distressed Behaviour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4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0126" y="40940"/>
          <a:ext cx="11709779" cy="6590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11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886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6517">
                <a:tc gridSpan="2">
                  <a:txBody>
                    <a:bodyPr/>
                    <a:lstStyle/>
                    <a:p>
                      <a:pPr algn="ctr"/>
                      <a:r>
                        <a:rPr lang="en-ZA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Common interpretations of observable</a:t>
                      </a:r>
                      <a:r>
                        <a:rPr lang="en-ZA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ZA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behaviours; the tip of the iceberg</a:t>
                      </a:r>
                      <a:endParaRPr lang="en-ZA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1932">
                <a:tc>
                  <a:txBody>
                    <a:bodyPr/>
                    <a:lstStyle/>
                    <a:p>
                      <a:r>
                        <a:rPr lang="en-ZA" sz="2400" b="1" dirty="0" smtClean="0"/>
                        <a:t>Behaviour</a:t>
                      </a:r>
                      <a:endParaRPr lang="en-Z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1" dirty="0" smtClean="0"/>
                        <a:t>Interpretation</a:t>
                      </a:r>
                      <a:endParaRPr lang="en-Z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1932">
                <a:tc>
                  <a:txBody>
                    <a:bodyPr/>
                    <a:lstStyle/>
                    <a:p>
                      <a:r>
                        <a:rPr lang="en-ZA" dirty="0" smtClean="0"/>
                        <a:t>Oppositional/ non-compliant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Wilful, attention seeking, stubborn, defiant, disrespectful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1932">
                <a:tc>
                  <a:txBody>
                    <a:bodyPr/>
                    <a:lstStyle/>
                    <a:p>
                      <a:r>
                        <a:rPr lang="en-ZA" dirty="0" smtClean="0"/>
                        <a:t>Verbally and/or physically aggressive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Bully, manipulative, immature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1932">
                <a:tc>
                  <a:txBody>
                    <a:bodyPr/>
                    <a:lstStyle/>
                    <a:p>
                      <a:r>
                        <a:rPr lang="en-ZA" dirty="0" smtClean="0"/>
                        <a:t>Self-harming and/or</a:t>
                      </a:r>
                      <a:r>
                        <a:rPr lang="en-ZA" baseline="0" dirty="0" smtClean="0"/>
                        <a:t> threatening suicide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Manipulative, attention seeking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1932">
                <a:tc>
                  <a:txBody>
                    <a:bodyPr/>
                    <a:lstStyle/>
                    <a:p>
                      <a:r>
                        <a:rPr lang="en-ZA" dirty="0" smtClean="0"/>
                        <a:t>Repeatedly making the same mistakes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Wilful, careless, lack of motivation, manipulative, inattentive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1932">
                <a:tc>
                  <a:txBody>
                    <a:bodyPr/>
                    <a:lstStyle/>
                    <a:p>
                      <a:r>
                        <a:rPr lang="en-ZA" dirty="0" smtClean="0"/>
                        <a:t>Disruptive and hyperactive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Disobedient, attention seeking, deliberately annoying, trouble maker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1932">
                <a:tc>
                  <a:txBody>
                    <a:bodyPr/>
                    <a:lstStyle/>
                    <a:p>
                      <a:r>
                        <a:rPr lang="en-ZA" dirty="0" smtClean="0"/>
                        <a:t>Unable to secure and/or maintain a job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Lazy, slow, dependent, immature,</a:t>
                      </a:r>
                      <a:r>
                        <a:rPr lang="en-ZA" baseline="0" dirty="0" smtClean="0"/>
                        <a:t> </a:t>
                      </a:r>
                      <a:r>
                        <a:rPr lang="en-ZA" dirty="0" smtClean="0"/>
                        <a:t>lacks motivation</a:t>
                      </a:r>
                      <a:r>
                        <a:rPr lang="en-ZA" baseline="0" dirty="0" smtClean="0"/>
                        <a:t> and/or ambition 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1932">
                <a:tc>
                  <a:txBody>
                    <a:bodyPr/>
                    <a:lstStyle/>
                    <a:p>
                      <a:r>
                        <a:rPr lang="en-ZA" dirty="0" smtClean="0"/>
                        <a:t>Often late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Disrespectful, poor parenting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916341">
                <a:tc>
                  <a:txBody>
                    <a:bodyPr/>
                    <a:lstStyle/>
                    <a:p>
                      <a:r>
                        <a:rPr lang="en-ZA" dirty="0" smtClean="0"/>
                        <a:t>Anti-social behaviour e.g. spitting,</a:t>
                      </a:r>
                      <a:r>
                        <a:rPr lang="en-ZA" baseline="0" dirty="0" smtClean="0"/>
                        <a:t> swearing, destruction of property and/or  lashing out at others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Bad parenting, absence of positive role models growing up, anti-social personality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91932">
                <a:tc>
                  <a:txBody>
                    <a:bodyPr/>
                    <a:lstStyle/>
                    <a:p>
                      <a:r>
                        <a:rPr lang="en-ZA" dirty="0" smtClean="0"/>
                        <a:t>Socially inappropriate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Bossy, controlling, demanding, self-centred, lacking in empathy, selfish, rude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919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Poor social judgment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Wilful, absence of positive role models, abused as a child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0126" y="40940"/>
            <a:ext cx="11709779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</a:t>
            </a:r>
            <a:r>
              <a:rPr lang="en-ZA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</a:t>
            </a:r>
            <a:r>
              <a:rPr lang="en-Z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interpretations of observable behaviours; the tip of the iceberg</a:t>
            </a:r>
            <a:endParaRPr lang="en-Z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56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26292668"/>
              </p:ext>
            </p:extLst>
          </p:nvPr>
        </p:nvGraphicFramePr>
        <p:xfrm>
          <a:off x="2997188" y="2239795"/>
          <a:ext cx="5899398" cy="335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0386" y="2241449"/>
            <a:ext cx="542591" cy="3237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1168" y="5723703"/>
            <a:ext cx="6139204" cy="4755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5651" y="5979314"/>
            <a:ext cx="2682472" cy="7742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807" y="3556538"/>
            <a:ext cx="1639966" cy="10425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3303" y="2413248"/>
            <a:ext cx="786452" cy="499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30372" y="5763513"/>
            <a:ext cx="786452" cy="4999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4716" y="5827709"/>
            <a:ext cx="932769" cy="49991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1474" y="87800"/>
            <a:ext cx="8539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Social Discipline Window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4462" y="835414"/>
            <a:ext cx="10511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A</a:t>
            </a:r>
            <a:r>
              <a:rPr lang="en-GB" sz="2800" dirty="0" smtClean="0"/>
              <a:t>pproaches to maintaining social norms and behaviour boundaries</a:t>
            </a:r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301474" y="1418711"/>
            <a:ext cx="115628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000000"/>
                </a:solidFill>
              </a:rPr>
              <a:t>“Human beings are happier, more cooperative and productive, and more likely to make positive changes in their </a:t>
            </a:r>
            <a:r>
              <a:rPr lang="en-GB" sz="2000" dirty="0" smtClean="0">
                <a:solidFill>
                  <a:srgbClr val="000000"/>
                </a:solidFill>
              </a:rPr>
              <a:t>behaviour </a:t>
            </a:r>
            <a:r>
              <a:rPr lang="en-GB" sz="2000" dirty="0">
                <a:solidFill>
                  <a:srgbClr val="000000"/>
                </a:solidFill>
              </a:rPr>
              <a:t>when those in positions of authority </a:t>
            </a:r>
            <a:r>
              <a:rPr lang="en-GB" sz="2000" dirty="0" smtClean="0">
                <a:solidFill>
                  <a:srgbClr val="000000"/>
                </a:solidFill>
              </a:rPr>
              <a:t>do things</a:t>
            </a:r>
            <a:r>
              <a:rPr lang="en-GB" sz="2000" dirty="0">
                <a:solidFill>
                  <a:srgbClr val="000000"/>
                </a:solidFill>
              </a:rPr>
              <a:t> </a:t>
            </a:r>
            <a:r>
              <a:rPr lang="en-GB" sz="2000" i="1" dirty="0">
                <a:solidFill>
                  <a:srgbClr val="000000"/>
                </a:solidFill>
              </a:rPr>
              <a:t>with</a:t>
            </a:r>
            <a:r>
              <a:rPr lang="en-GB" sz="2000" dirty="0">
                <a:solidFill>
                  <a:srgbClr val="000000"/>
                </a:solidFill>
              </a:rPr>
              <a:t> them, rather than </a:t>
            </a:r>
            <a:r>
              <a:rPr lang="en-GB" sz="2000" i="1" dirty="0">
                <a:solidFill>
                  <a:srgbClr val="000000"/>
                </a:solidFill>
              </a:rPr>
              <a:t>to</a:t>
            </a:r>
            <a:r>
              <a:rPr lang="en-GB" sz="2000" dirty="0">
                <a:solidFill>
                  <a:srgbClr val="000000"/>
                </a:solidFill>
              </a:rPr>
              <a:t> them or </a:t>
            </a:r>
            <a:r>
              <a:rPr lang="en-GB" sz="2000" i="1" dirty="0">
                <a:solidFill>
                  <a:srgbClr val="000000"/>
                </a:solidFill>
              </a:rPr>
              <a:t>for</a:t>
            </a:r>
            <a:r>
              <a:rPr lang="en-GB" sz="2000" dirty="0">
                <a:solidFill>
                  <a:srgbClr val="000000"/>
                </a:solidFill>
              </a:rPr>
              <a:t> them.”</a:t>
            </a:r>
          </a:p>
          <a:p>
            <a:pPr algn="r"/>
            <a:r>
              <a:rPr lang="en-GB" sz="2000" dirty="0">
                <a:solidFill>
                  <a:srgbClr val="000000"/>
                </a:solidFill>
              </a:rPr>
              <a:t>– Ted </a:t>
            </a:r>
            <a:r>
              <a:rPr lang="en-GB" sz="2000" dirty="0" err="1">
                <a:solidFill>
                  <a:srgbClr val="000000"/>
                </a:solidFill>
              </a:rPr>
              <a:t>Wachtel</a:t>
            </a:r>
            <a:endParaRPr lang="en-GB" sz="20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44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79C1218DD93D47BF3445AE321C4C6E" ma:contentTypeVersion="10" ma:contentTypeDescription="Create a new document." ma:contentTypeScope="" ma:versionID="a470367d08abcda47bc563d5aa398ffa">
  <xsd:schema xmlns:xsd="http://www.w3.org/2001/XMLSchema" xmlns:xs="http://www.w3.org/2001/XMLSchema" xmlns:p="http://schemas.microsoft.com/office/2006/metadata/properties" xmlns:ns2="2fa0e45d-7aaf-4b91-ac37-34070b1c6d48" targetNamespace="http://schemas.microsoft.com/office/2006/metadata/properties" ma:root="true" ma:fieldsID="5b80c478280c377c3fd299365d8f60a7" ns2:_="">
    <xsd:import namespace="2fa0e45d-7aaf-4b91-ac37-34070b1c6d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a0e45d-7aaf-4b91-ac37-34070b1c6d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BB821E-50B1-4A0D-9846-3D4879D9D91C}"/>
</file>

<file path=customXml/itemProps2.xml><?xml version="1.0" encoding="utf-8"?>
<ds:datastoreItem xmlns:ds="http://schemas.openxmlformats.org/officeDocument/2006/customXml" ds:itemID="{7C503002-69E1-415B-A568-F1AD87FA24FF}"/>
</file>

<file path=customXml/itemProps3.xml><?xml version="1.0" encoding="utf-8"?>
<ds:datastoreItem xmlns:ds="http://schemas.openxmlformats.org/officeDocument/2006/customXml" ds:itemID="{ADB92BAE-7A5A-4386-A8B0-5B2C05F9CCA6}"/>
</file>

<file path=docProps/app.xml><?xml version="1.0" encoding="utf-8"?>
<Properties xmlns="http://schemas.openxmlformats.org/officeDocument/2006/extended-properties" xmlns:vt="http://schemas.openxmlformats.org/officeDocument/2006/docPropsVTypes">
  <TotalTime>4270</TotalTime>
  <Words>1273</Words>
  <Application>Microsoft Office PowerPoint</Application>
  <PresentationFormat>Widescreen</PresentationFormat>
  <Paragraphs>230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Baskerville Old Face</vt:lpstr>
      <vt:lpstr>Calibri</vt:lpstr>
      <vt:lpstr>Calibri Light</vt:lpstr>
      <vt:lpstr>Comic Sans MS</vt:lpstr>
      <vt:lpstr>Helvetica</vt:lpstr>
      <vt:lpstr>inherit</vt:lpstr>
      <vt:lpstr>Lato</vt:lpstr>
      <vt:lpstr>Times</vt:lpstr>
      <vt:lpstr>Times New Roman</vt:lpstr>
      <vt:lpstr>ヒラギノ角ゴ Pro W3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57 Albion Road, Edinburgh EH7 5QY        Tel: 0131 475 2416        Email: info@pasda.org.uk        Website: www.pasda.org.uk          Scottish Charity Number: SC042678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Barratt</dc:creator>
  <cp:lastModifiedBy>Chris Griffiths</cp:lastModifiedBy>
  <cp:revision>222</cp:revision>
  <cp:lastPrinted>2019-05-21T15:14:59Z</cp:lastPrinted>
  <dcterms:created xsi:type="dcterms:W3CDTF">2019-05-19T11:34:08Z</dcterms:created>
  <dcterms:modified xsi:type="dcterms:W3CDTF">2020-10-21T09:37:11Z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0x010100FA79C1218DD93D47BF3445AE321C4C6E</vt:lpwstr>
  </property>
</Properties>
</file>