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2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4" r:id="rId11"/>
    <p:sldId id="286" r:id="rId12"/>
    <p:sldId id="265" r:id="rId13"/>
    <p:sldId id="28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3" r:id="rId26"/>
    <p:sldId id="277" r:id="rId27"/>
    <p:sldId id="278" r:id="rId28"/>
    <p:sldId id="279" r:id="rId29"/>
    <p:sldId id="280" r:id="rId30"/>
    <p:sldId id="288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2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76CF2-D61B-45E1-8099-56CE34BF37F6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84C3E-23F4-4AF4-93BC-33D332890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8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7430-03C8-4B9D-95EC-511725C386FF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4988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2343-8293-4EDE-921C-81BDD2E84AA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7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7613" y="688975"/>
            <a:ext cx="4937125" cy="2776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18061" y="3823342"/>
            <a:ext cx="7898130" cy="9760877"/>
          </a:xfrm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A74E-C5B9-4C99-94B2-D6601853894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07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A74E-C5B9-4C99-94B2-D6601853894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7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7430-03C8-4B9D-95EC-511725C386FF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479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4C3E-23F4-4AF4-93BC-33D332890E4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7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4C3E-23F4-4AF4-93BC-33D332890E4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9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4C3E-23F4-4AF4-93BC-33D332890E4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70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A74E-C5B9-4C99-94B2-D6601853894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215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443ED-5592-4322-BCED-DC5824C5250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17EB-BE8D-4C6B-8121-AEA0494B600A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3C2-4546-4B5B-9326-2B421FCD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65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17EB-BE8D-4C6B-8121-AEA0494B600A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3C2-4546-4B5B-9326-2B421FCD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7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17EB-BE8D-4C6B-8121-AEA0494B600A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3C2-4546-4B5B-9326-2B421FCD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7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36320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6A1F15-03E2-49A1-AB7F-119C96BCE5A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8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17EB-BE8D-4C6B-8121-AEA0494B600A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3C2-4546-4B5B-9326-2B421FCD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3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17EB-BE8D-4C6B-8121-AEA0494B600A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3C2-4546-4B5B-9326-2B421FCD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33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17EB-BE8D-4C6B-8121-AEA0494B600A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3C2-4546-4B5B-9326-2B421FCD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2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17EB-BE8D-4C6B-8121-AEA0494B600A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3C2-4546-4B5B-9326-2B421FCD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3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17EB-BE8D-4C6B-8121-AEA0494B600A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3C2-4546-4B5B-9326-2B421FCD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0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17EB-BE8D-4C6B-8121-AEA0494B600A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3C2-4546-4B5B-9326-2B421FCD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8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17EB-BE8D-4C6B-8121-AEA0494B600A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3C2-4546-4B5B-9326-2B421FCD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0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17EB-BE8D-4C6B-8121-AEA0494B600A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3C2-4546-4B5B-9326-2B421FCD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1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17EB-BE8D-4C6B-8121-AEA0494B600A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A93C2-4546-4B5B-9326-2B421FCD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7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ZmElSGKBG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229Xb50_o8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K2P4Ed6G3g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clinicalpsychologists.com.au/2017/09/04/using-your-5-senses-to-self-sooth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ingwellessex.org/health-and-well-being/all-ages-autism-hub/helping-people-with-autism-in-a-crisis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s-extraordinary.com/de-escalation-technique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enmindful.com/blogs/mindful-moments/what-co-regulation-looks-lik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f-m2YcdMdFw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da.org.uk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ustgiving.com/pasdauk" TargetMode="External"/><Relationship Id="rId4" Type="http://schemas.openxmlformats.org/officeDocument/2006/relationships/hyperlink" Target="https://www.pasda.org.uk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GeqnbQp_Q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oYhuxiD-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1BBbRgHcq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5" y="1910715"/>
            <a:ext cx="5245100" cy="3933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41385" y="647215"/>
            <a:ext cx="9245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All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behaviour is communication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135" y="1570545"/>
            <a:ext cx="784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Making sense of behaviour in a neurodiverse world</a:t>
            </a:r>
            <a:endParaRPr lang="en-ZA" sz="2800" dirty="0"/>
          </a:p>
        </p:txBody>
      </p:sp>
      <p:sp>
        <p:nvSpPr>
          <p:cNvPr id="6" name="Rectangle 5"/>
          <p:cNvSpPr/>
          <p:nvPr/>
        </p:nvSpPr>
        <p:spPr>
          <a:xfrm>
            <a:off x="345995" y="5536763"/>
            <a:ext cx="63220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solidFill>
                  <a:srgbClr val="444444"/>
                </a:solidFill>
                <a:effectLst/>
                <a:latin typeface="Lato"/>
              </a:rPr>
              <a:t> “English is my </a:t>
            </a:r>
            <a:r>
              <a:rPr lang="en-GB" dirty="0" smtClean="0">
                <a:solidFill>
                  <a:srgbClr val="444444"/>
                </a:solidFill>
                <a:latin typeface="Lato"/>
              </a:rPr>
              <a:t>second</a:t>
            </a:r>
            <a:r>
              <a:rPr lang="en-GB" b="0" i="0" dirty="0" smtClean="0">
                <a:solidFill>
                  <a:srgbClr val="444444"/>
                </a:solidFill>
                <a:effectLst/>
                <a:latin typeface="Lato"/>
              </a:rPr>
              <a:t> language. Autism is my first,” </a:t>
            </a:r>
          </a:p>
          <a:p>
            <a:pPr algn="r"/>
            <a:r>
              <a:rPr lang="en-GB" sz="1600" b="0" i="1" dirty="0" smtClean="0">
                <a:solidFill>
                  <a:srgbClr val="000000"/>
                </a:solidFill>
                <a:effectLst/>
                <a:latin typeface="Lato"/>
              </a:rPr>
              <a:t>Dani Bowman</a:t>
            </a:r>
            <a:endParaRPr lang="en-ZA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605768" y="5844539"/>
            <a:ext cx="376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i="1" dirty="0" smtClean="0"/>
              <a:t>Sarah Barratt</a:t>
            </a:r>
          </a:p>
          <a:p>
            <a:r>
              <a:rPr lang="en-ZA" b="1" dirty="0" smtClean="0"/>
              <a:t>Educational Psychologist, </a:t>
            </a:r>
            <a:r>
              <a:rPr lang="en-ZA" b="1" i="1" dirty="0" smtClean="0"/>
              <a:t>PASDA</a:t>
            </a:r>
            <a:endParaRPr lang="en-ZA" b="1" dirty="0" smtClean="0"/>
          </a:p>
          <a:p>
            <a:r>
              <a:rPr lang="en-ZA" b="1" dirty="0"/>
              <a:t>s</a:t>
            </a:r>
            <a:r>
              <a:rPr lang="en-ZA" b="1" dirty="0" smtClean="0"/>
              <a:t>arahs_karma@yahoo.co.uk</a:t>
            </a:r>
            <a:endParaRPr lang="en-Z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68703" y="2232265"/>
            <a:ext cx="12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Part 3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3064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28" r="543"/>
          <a:stretch/>
        </p:blipFill>
        <p:spPr>
          <a:xfrm>
            <a:off x="150125" y="97613"/>
            <a:ext cx="11696131" cy="647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00752" y="2199283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Plan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426524" y="2673388"/>
            <a:ext cx="183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Focus Attention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400297" y="3149350"/>
            <a:ext cx="249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Remember Instructions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072044" y="3149350"/>
            <a:ext cx="183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Juggle Multiple </a:t>
            </a:r>
            <a:r>
              <a:rPr lang="en-ZA" dirty="0"/>
              <a:t>T</a:t>
            </a:r>
            <a:r>
              <a:rPr lang="en-ZA" dirty="0" smtClean="0"/>
              <a:t>asks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1859" y="6488668"/>
            <a:ext cx="545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Executive function distinguishes three components.  .  .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066355" y="5831755"/>
            <a:ext cx="243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1. Working Memory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962891" y="5462423"/>
            <a:ext cx="243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2. Inhibitory Control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219717" y="6117163"/>
            <a:ext cx="243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3. Cognitive Flexibility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928158" y="4457208"/>
            <a:ext cx="163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All 3 are interlinked &amp; influence each other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62093" t="64487" r="27298" b="24760"/>
          <a:stretch/>
        </p:blipFill>
        <p:spPr>
          <a:xfrm rot="602773">
            <a:off x="4021694" y="5996860"/>
            <a:ext cx="1255594" cy="696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504967" y="253686"/>
            <a:ext cx="3838232" cy="501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519554" y="5476"/>
            <a:ext cx="5004790" cy="707886"/>
            <a:chOff x="479105" y="98761"/>
            <a:chExt cx="5004790" cy="70788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2819" t="2287" r="62470" b="88857"/>
            <a:stretch/>
          </p:blipFill>
          <p:spPr>
            <a:xfrm>
              <a:off x="479105" y="167155"/>
              <a:ext cx="4107977" cy="5732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4048887" y="98761"/>
              <a:ext cx="14350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Comic Sans MS" panose="030F0702030302020204" pitchFamily="66" charset="0"/>
                </a:rPr>
                <a:t>s.  .  .</a:t>
              </a:r>
              <a:endParaRPr lang="en-US" sz="4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89595" y="549519"/>
            <a:ext cx="454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</a:t>
            </a:r>
            <a:r>
              <a:rPr lang="en-ZA" dirty="0" smtClean="0"/>
              <a:t>re the mental processes that enable us to.  . 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2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6"/>
          <a:stretch/>
        </p:blipFill>
        <p:spPr>
          <a:xfrm>
            <a:off x="311229" y="184666"/>
            <a:ext cx="11412197" cy="634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564523" y="6488668"/>
            <a:ext cx="496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https://www.youtube.com/watch?v=sZmElSGKBG8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154" y="6502316"/>
            <a:ext cx="593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Executive Function</a:t>
            </a:r>
            <a:r>
              <a:rPr lang="en-ZA" dirty="0" smtClean="0"/>
              <a:t>: The Brain’s Control Centre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26023" y="907998"/>
            <a:ext cx="235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Psychologist</a:t>
            </a:r>
          </a:p>
          <a:p>
            <a:pPr algn="ctr"/>
            <a:r>
              <a:rPr lang="en-ZA" dirty="0" smtClean="0"/>
              <a:t>Deborah Phillips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87194" y="2247754"/>
            <a:ext cx="235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Air Traffic Control System of the Brain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38529" y="1601423"/>
            <a:ext cx="318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M</a:t>
            </a:r>
            <a:r>
              <a:rPr lang="en-ZA" dirty="0" smtClean="0"/>
              <a:t>anaging lots of information and distractions simultaneously 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88091" y="3341345"/>
            <a:ext cx="235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Executive Dysfunction can result in chaos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2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1822" y="177693"/>
            <a:ext cx="9444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Executive Functioning &amp; Autism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709" t="24464" r="41455" b="16402"/>
          <a:stretch/>
        </p:blipFill>
        <p:spPr>
          <a:xfrm>
            <a:off x="1847487" y="1101023"/>
            <a:ext cx="8393373" cy="528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895990" y="6488668"/>
            <a:ext cx="5039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https://www.youtube.com/watch?v=229Xb50_o8M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7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6883" y="1018333"/>
            <a:ext cx="11733197" cy="5280035"/>
            <a:chOff x="416995" y="1828800"/>
            <a:chExt cx="11551933" cy="3543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333"/>
            <a:stretch/>
          </p:blipFill>
          <p:spPr>
            <a:xfrm>
              <a:off x="416995" y="1828800"/>
              <a:ext cx="5566809" cy="3543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44"/>
            <a:stretch/>
          </p:blipFill>
          <p:spPr>
            <a:xfrm>
              <a:off x="5983804" y="1828800"/>
              <a:ext cx="5985124" cy="3543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3217733" y="146862"/>
            <a:ext cx="5668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Cognitive Overload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5684" y="5128818"/>
            <a:ext cx="1873131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LOT OF</a:t>
            </a:r>
            <a:endParaRPr lang="en-US" sz="3200" b="1" cap="none" spc="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2595" y="5713593"/>
            <a:ext cx="358134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INFORMATION</a:t>
            </a:r>
            <a:endParaRPr lang="en-US" sz="3200" b="1" cap="none" spc="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5507" y="2663769"/>
            <a:ext cx="358134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INFORMATION</a:t>
            </a:r>
            <a:endParaRPr lang="en-US" sz="3200" b="1" cap="none" spc="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869" y="1802266"/>
            <a:ext cx="1873131" cy="61555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400" b="1" cap="none" spc="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869" y="1986390"/>
            <a:ext cx="1873131" cy="61555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LOT OF</a:t>
            </a:r>
            <a:endParaRPr lang="en-US" sz="3400" b="1" cap="none" spc="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3335" y="6221152"/>
            <a:ext cx="3727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/>
              <a:t>The Autistic Brain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9108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nsory Over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05" y="176464"/>
            <a:ext cx="9127958" cy="621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2148" y="6396335"/>
            <a:ext cx="9849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Our experience of life is woven from the information delivered by our senses.</a:t>
            </a:r>
          </a:p>
        </p:txBody>
      </p:sp>
    </p:spTree>
    <p:extLst>
      <p:ext uri="{BB962C8B-B14F-4D97-AF65-F5344CB8AC3E}">
        <p14:creationId xmlns:p14="http://schemas.microsoft.com/office/powerpoint/2010/main" val="42306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360" y="829356"/>
            <a:ext cx="5253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Sensory Overload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232" y="1936684"/>
            <a:ext cx="639246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Each autistic person has a </a:t>
            </a:r>
            <a:r>
              <a:rPr lang="en-GB" sz="2800" dirty="0" smtClean="0"/>
              <a:t>unique sensory </a:t>
            </a:r>
            <a:r>
              <a:rPr lang="en-GB" sz="2800" dirty="0"/>
              <a:t>profile that fluctuates </a:t>
            </a:r>
            <a:r>
              <a:rPr lang="en-GB" sz="2800" dirty="0" smtClean="0"/>
              <a:t>between:</a:t>
            </a:r>
          </a:p>
          <a:p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Hypersensitivity and hyposensitivity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avoidance profile and the </a:t>
            </a:r>
            <a:r>
              <a:rPr lang="en-GB" sz="2800" dirty="0" smtClean="0"/>
              <a:t>seeker profile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level of variation in how </a:t>
            </a:r>
            <a:r>
              <a:rPr lang="en-GB" sz="2800" dirty="0" smtClean="0"/>
              <a:t>one experiences </a:t>
            </a:r>
            <a:r>
              <a:rPr lang="en-GB" sz="2800" dirty="0"/>
              <a:t>a certain sensory </a:t>
            </a:r>
            <a:r>
              <a:rPr lang="en-GB" sz="2800" dirty="0" smtClean="0"/>
              <a:t>system</a:t>
            </a:r>
          </a:p>
          <a:p>
            <a:endParaRPr lang="en-GB" sz="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637108" y="6287553"/>
            <a:ext cx="501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https://www.youtube.com/watch?v=K2P4Ed6G3gw</a:t>
            </a:r>
            <a:endParaRPr lang="en-GB" dirty="0"/>
          </a:p>
        </p:txBody>
      </p:sp>
      <p:pic>
        <p:nvPicPr>
          <p:cNvPr id="9220" name="Picture 4" descr="7 coisas estranhas da evolução que permanecem em nossos corpo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6" r="15801"/>
          <a:stretch/>
        </p:blipFill>
        <p:spPr bwMode="auto">
          <a:xfrm rot="218471">
            <a:off x="6637108" y="808903"/>
            <a:ext cx="5018938" cy="435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9232" y="5227078"/>
            <a:ext cx="1015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All hypersensitivities </a:t>
            </a:r>
            <a:r>
              <a:rPr lang="en-GB" sz="2800" dirty="0" smtClean="0"/>
              <a:t>can contribute </a:t>
            </a:r>
            <a:r>
              <a:rPr lang="en-GB" sz="2800" dirty="0"/>
              <a:t>to overloading the autistic mind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8391" r="3483" b="16550"/>
          <a:stretch/>
        </p:blipFill>
        <p:spPr>
          <a:xfrm rot="258857">
            <a:off x="5603367" y="5699048"/>
            <a:ext cx="1108312" cy="9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916" y="613751"/>
            <a:ext cx="3935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Autistic tools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2032" y="1398953"/>
            <a:ext cx="639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Ways of coping with Autistic Overload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054" y="1965402"/>
            <a:ext cx="101852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Creating and maintaining routines </a:t>
            </a:r>
            <a:r>
              <a:rPr lang="en-GB" sz="2400" dirty="0" smtClean="0"/>
              <a:t>can</a:t>
            </a:r>
            <a:r>
              <a:rPr lang="en-GB" sz="2400" b="1" dirty="0" smtClean="0"/>
              <a:t> </a:t>
            </a:r>
            <a:r>
              <a:rPr lang="en-GB" sz="2400" dirty="0" smtClean="0"/>
              <a:t>become </a:t>
            </a:r>
            <a:r>
              <a:rPr lang="en-GB" sz="2400" dirty="0"/>
              <a:t>a way to build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 structure for the day</a:t>
            </a:r>
            <a:r>
              <a:rPr lang="en-GB" sz="2400" dirty="0"/>
              <a:t>, </a:t>
            </a:r>
            <a:r>
              <a:rPr lang="en-GB" sz="2400" dirty="0" smtClean="0"/>
              <a:t>allowing some reassurance; the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form of planning that </a:t>
            </a:r>
            <a:r>
              <a:rPr lang="en-GB" sz="2400" dirty="0"/>
              <a:t>best fits the detailed </a:t>
            </a:r>
            <a:r>
              <a:rPr lang="en-GB" sz="2400" dirty="0" smtClean="0"/>
              <a:t>and intense Autistic neurology</a:t>
            </a:r>
          </a:p>
          <a:p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 smtClean="0"/>
              <a:t>Hyperfocus</a:t>
            </a:r>
            <a:r>
              <a:rPr lang="en-GB" sz="2400" dirty="0" smtClean="0"/>
              <a:t>  </a:t>
            </a:r>
            <a:r>
              <a:rPr lang="en-GB" sz="2400" dirty="0"/>
              <a:t>limited to </a:t>
            </a:r>
            <a:r>
              <a:rPr lang="en-GB" sz="2400" dirty="0" smtClean="0"/>
              <a:t>a particular field </a:t>
            </a:r>
            <a:r>
              <a:rPr lang="en-GB" sz="2400" dirty="0"/>
              <a:t>of </a:t>
            </a:r>
            <a:r>
              <a:rPr lang="en-GB" sz="2400" dirty="0" smtClean="0"/>
              <a:t>interest; the Autistic mind experiences the joy of a space of peace and mental wellbeing</a:t>
            </a:r>
          </a:p>
          <a:p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/>
              <a:t>Retreating to a safe space </a:t>
            </a:r>
            <a:r>
              <a:rPr lang="en-ZA" sz="2400" dirty="0" smtClean="0"/>
              <a:t>allows the </a:t>
            </a:r>
            <a:r>
              <a:rPr lang="en-GB" sz="2400" dirty="0" smtClean="0"/>
              <a:t>timeous closing of the </a:t>
            </a:r>
            <a:r>
              <a:rPr lang="en-GB" sz="2400" dirty="0"/>
              <a:t>doors </a:t>
            </a:r>
            <a:r>
              <a:rPr lang="en-GB" sz="2400" dirty="0" smtClean="0"/>
              <a:t>to the Autistic mind, potentially preventing burnout and avoiding overload</a:t>
            </a:r>
          </a:p>
          <a:p>
            <a:endParaRPr lang="en-ZA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/>
              <a:t>Engaging in self-soothing sensory activity </a:t>
            </a:r>
            <a:r>
              <a:rPr lang="en-GB" sz="2400" dirty="0" smtClean="0"/>
              <a:t>e.g</a:t>
            </a:r>
            <a:r>
              <a:rPr lang="en-GB" sz="2400" dirty="0"/>
              <a:t>. </a:t>
            </a:r>
            <a:r>
              <a:rPr lang="en-GB" sz="2400" dirty="0" smtClean="0"/>
              <a:t>listening to music, mindfulness breathing exercises or going for a walk, improves </a:t>
            </a:r>
            <a:r>
              <a:rPr lang="en-GB" sz="2400" dirty="0"/>
              <a:t>emotional regulation and </a:t>
            </a:r>
            <a:r>
              <a:rPr lang="en-GB" sz="2400" dirty="0" smtClean="0"/>
              <a:t>prevents overload in </a:t>
            </a:r>
            <a:r>
              <a:rPr lang="en-GB" sz="2400" dirty="0"/>
              <a:t>stressful </a:t>
            </a:r>
            <a:r>
              <a:rPr lang="en-GB" sz="2400" dirty="0" smtClean="0"/>
              <a:t>situations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684" t="47016" r="38684" b="20219"/>
          <a:stretch/>
        </p:blipFill>
        <p:spPr>
          <a:xfrm rot="440295">
            <a:off x="8874107" y="506837"/>
            <a:ext cx="2759243" cy="224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52131" y="6243496"/>
            <a:ext cx="9299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3"/>
              </a:rPr>
              <a:t>http://www.thinkclinicalpsychologists.com.au/2017/09/04/using-your-5-senses-to-self-soothe/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7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graphicmedicine.org/wp-content/uploads/2019/01/Self-Care-5-1170x1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9" y="231628"/>
            <a:ext cx="6217298" cy="621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90345" y="433137"/>
            <a:ext cx="4700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Taking care of yourself (parent-carer) is a priority</a:t>
            </a:r>
          </a:p>
          <a:p>
            <a:endParaRPr lang="en-ZA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It does not mean ‘Me first’</a:t>
            </a:r>
          </a:p>
          <a:p>
            <a:endParaRPr lang="en-ZA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It just means ‘Me, too’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7968984" y="2625371"/>
            <a:ext cx="27430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Only then  .  .  .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0345" y="3340277"/>
            <a:ext cx="48848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Can we experience the true power of relationship</a:t>
            </a:r>
          </a:p>
          <a:p>
            <a:endParaRPr lang="en-ZA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And communicate so that we </a:t>
            </a:r>
            <a:r>
              <a:rPr lang="en-ZA" sz="2800" i="1" dirty="0" smtClean="0"/>
              <a:t>listen to understand</a:t>
            </a:r>
          </a:p>
          <a:p>
            <a:endParaRPr lang="en-ZA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 smtClean="0"/>
              <a:t>Rather than focusing on how we could reply</a:t>
            </a:r>
          </a:p>
          <a:p>
            <a:endParaRPr lang="en-ZA" sz="800" dirty="0" smtClean="0"/>
          </a:p>
        </p:txBody>
      </p:sp>
    </p:spTree>
    <p:extLst>
      <p:ext uri="{BB962C8B-B14F-4D97-AF65-F5344CB8AC3E}">
        <p14:creationId xmlns:p14="http://schemas.microsoft.com/office/powerpoint/2010/main" val="16200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726" y="1810464"/>
            <a:ext cx="104594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You are emotionally and/or physically exhausted</a:t>
            </a:r>
          </a:p>
          <a:p>
            <a:endParaRPr lang="en-ZA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You become emotionally hooked</a:t>
            </a:r>
          </a:p>
          <a:p>
            <a:endParaRPr lang="en-ZA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You unintentionally bring additional stressors into </a:t>
            </a:r>
          </a:p>
          <a:p>
            <a:r>
              <a:rPr lang="en-ZA" sz="2400" dirty="0"/>
              <a:t> </a:t>
            </a:r>
            <a:r>
              <a:rPr lang="en-ZA" sz="2400" dirty="0" smtClean="0"/>
              <a:t>    the situation</a:t>
            </a:r>
          </a:p>
          <a:p>
            <a:endParaRPr lang="en-ZA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You are unable to identify what is driving the </a:t>
            </a:r>
          </a:p>
          <a:p>
            <a:r>
              <a:rPr lang="en-ZA" sz="2400" dirty="0"/>
              <a:t> </a:t>
            </a:r>
            <a:r>
              <a:rPr lang="en-ZA" sz="2400" dirty="0" smtClean="0"/>
              <a:t>    observable behaviour:</a:t>
            </a:r>
          </a:p>
          <a:p>
            <a:r>
              <a:rPr lang="en-ZA" sz="2400" dirty="0"/>
              <a:t> </a:t>
            </a:r>
            <a:r>
              <a:rPr lang="en-ZA" sz="2400" dirty="0" smtClean="0"/>
              <a:t>      -  a particular stressor</a:t>
            </a:r>
          </a:p>
          <a:p>
            <a:r>
              <a:rPr lang="en-ZA" sz="2400" dirty="0"/>
              <a:t> </a:t>
            </a:r>
            <a:r>
              <a:rPr lang="en-ZA" sz="2400" dirty="0" smtClean="0"/>
              <a:t>      - an unmet need</a:t>
            </a:r>
          </a:p>
          <a:p>
            <a:r>
              <a:rPr lang="en-ZA" sz="2400" dirty="0"/>
              <a:t> </a:t>
            </a:r>
            <a:r>
              <a:rPr lang="en-ZA" sz="2400" dirty="0" smtClean="0"/>
              <a:t>      -  a lack of skill</a:t>
            </a:r>
          </a:p>
          <a:p>
            <a:endParaRPr lang="en-ZA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behaviour </a:t>
            </a:r>
            <a:r>
              <a:rPr lang="en-GB" sz="2400" dirty="0" smtClean="0"/>
              <a:t>you observe </a:t>
            </a:r>
            <a:r>
              <a:rPr lang="en-GB" sz="2400" dirty="0"/>
              <a:t>has been translated </a:t>
            </a:r>
            <a:r>
              <a:rPr lang="en-GB" sz="2400" dirty="0" smtClean="0"/>
              <a:t>through </a:t>
            </a:r>
            <a:r>
              <a:rPr lang="en-GB" sz="2400" dirty="0"/>
              <a:t>the lens of your own experience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7726" y="420190"/>
            <a:ext cx="875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Understand your contribution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654" t="50872" r="50385" b="7877"/>
          <a:stretch/>
        </p:blipFill>
        <p:spPr>
          <a:xfrm>
            <a:off x="7290219" y="1810464"/>
            <a:ext cx="3962401" cy="400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020125" y="1141977"/>
            <a:ext cx="5859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800" dirty="0"/>
              <a:t>in escalating </a:t>
            </a:r>
            <a:r>
              <a:rPr lang="en-ZA" sz="2800" dirty="0" smtClean="0"/>
              <a:t>distressed behaviour  .  .  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0234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2782888" y="2276476"/>
            <a:ext cx="0" cy="3313113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2782889" y="5589588"/>
            <a:ext cx="7058025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2809875" y="2916239"/>
            <a:ext cx="1976438" cy="2655887"/>
          </a:xfrm>
          <a:custGeom>
            <a:avLst/>
            <a:gdLst>
              <a:gd name="T0" fmla="*/ 0 w 1245"/>
              <a:gd name="T1" fmla="*/ 1673 h 1673"/>
              <a:gd name="T2" fmla="*/ 132 w 1245"/>
              <a:gd name="T3" fmla="*/ 1642 h 1673"/>
              <a:gd name="T4" fmla="*/ 210 w 1245"/>
              <a:gd name="T5" fmla="*/ 1603 h 1673"/>
              <a:gd name="T6" fmla="*/ 264 w 1245"/>
              <a:gd name="T7" fmla="*/ 1588 h 1673"/>
              <a:gd name="T8" fmla="*/ 381 w 1245"/>
              <a:gd name="T9" fmla="*/ 1510 h 1673"/>
              <a:gd name="T10" fmla="*/ 451 w 1245"/>
              <a:gd name="T11" fmla="*/ 1463 h 1673"/>
              <a:gd name="T12" fmla="*/ 513 w 1245"/>
              <a:gd name="T13" fmla="*/ 1417 h 1673"/>
              <a:gd name="T14" fmla="*/ 622 w 1245"/>
              <a:gd name="T15" fmla="*/ 1339 h 1673"/>
              <a:gd name="T16" fmla="*/ 646 w 1245"/>
              <a:gd name="T17" fmla="*/ 1315 h 1673"/>
              <a:gd name="T18" fmla="*/ 692 w 1245"/>
              <a:gd name="T19" fmla="*/ 1284 h 1673"/>
              <a:gd name="T20" fmla="*/ 778 w 1245"/>
              <a:gd name="T21" fmla="*/ 1206 h 1673"/>
              <a:gd name="T22" fmla="*/ 832 w 1245"/>
              <a:gd name="T23" fmla="*/ 1144 h 1673"/>
              <a:gd name="T24" fmla="*/ 871 w 1245"/>
              <a:gd name="T25" fmla="*/ 1074 h 1673"/>
              <a:gd name="T26" fmla="*/ 887 w 1245"/>
              <a:gd name="T27" fmla="*/ 1051 h 1673"/>
              <a:gd name="T28" fmla="*/ 918 w 1245"/>
              <a:gd name="T29" fmla="*/ 1012 h 1673"/>
              <a:gd name="T30" fmla="*/ 926 w 1245"/>
              <a:gd name="T31" fmla="*/ 989 h 1673"/>
              <a:gd name="T32" fmla="*/ 1011 w 1245"/>
              <a:gd name="T33" fmla="*/ 841 h 1673"/>
              <a:gd name="T34" fmla="*/ 1128 w 1245"/>
              <a:gd name="T35" fmla="*/ 498 h 1673"/>
              <a:gd name="T36" fmla="*/ 1198 w 1245"/>
              <a:gd name="T37" fmla="*/ 233 h 1673"/>
              <a:gd name="T38" fmla="*/ 1245 w 1245"/>
              <a:gd name="T39" fmla="*/ 117 h 1673"/>
              <a:gd name="T40" fmla="*/ 1245 w 1245"/>
              <a:gd name="T41" fmla="*/ 0 h 1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5" h="1673">
                <a:moveTo>
                  <a:pt x="0" y="1673"/>
                </a:moveTo>
                <a:cubicBezTo>
                  <a:pt x="39" y="1667"/>
                  <a:pt x="98" y="1664"/>
                  <a:pt x="132" y="1642"/>
                </a:cubicBezTo>
                <a:cubicBezTo>
                  <a:pt x="164" y="1621"/>
                  <a:pt x="163" y="1620"/>
                  <a:pt x="210" y="1603"/>
                </a:cubicBezTo>
                <a:cubicBezTo>
                  <a:pt x="237" y="1593"/>
                  <a:pt x="240" y="1600"/>
                  <a:pt x="264" y="1588"/>
                </a:cubicBezTo>
                <a:cubicBezTo>
                  <a:pt x="307" y="1566"/>
                  <a:pt x="333" y="1527"/>
                  <a:pt x="381" y="1510"/>
                </a:cubicBezTo>
                <a:cubicBezTo>
                  <a:pt x="404" y="1487"/>
                  <a:pt x="424" y="1481"/>
                  <a:pt x="451" y="1463"/>
                </a:cubicBezTo>
                <a:cubicBezTo>
                  <a:pt x="470" y="1436"/>
                  <a:pt x="486" y="1435"/>
                  <a:pt x="513" y="1417"/>
                </a:cubicBezTo>
                <a:cubicBezTo>
                  <a:pt x="536" y="1382"/>
                  <a:pt x="587" y="1363"/>
                  <a:pt x="622" y="1339"/>
                </a:cubicBezTo>
                <a:cubicBezTo>
                  <a:pt x="631" y="1333"/>
                  <a:pt x="637" y="1322"/>
                  <a:pt x="646" y="1315"/>
                </a:cubicBezTo>
                <a:cubicBezTo>
                  <a:pt x="661" y="1304"/>
                  <a:pt x="692" y="1284"/>
                  <a:pt x="692" y="1284"/>
                </a:cubicBezTo>
                <a:cubicBezTo>
                  <a:pt x="714" y="1253"/>
                  <a:pt x="746" y="1228"/>
                  <a:pt x="778" y="1206"/>
                </a:cubicBezTo>
                <a:cubicBezTo>
                  <a:pt x="814" y="1152"/>
                  <a:pt x="794" y="1171"/>
                  <a:pt x="832" y="1144"/>
                </a:cubicBezTo>
                <a:cubicBezTo>
                  <a:pt x="846" y="1104"/>
                  <a:pt x="836" y="1126"/>
                  <a:pt x="871" y="1074"/>
                </a:cubicBezTo>
                <a:cubicBezTo>
                  <a:pt x="876" y="1066"/>
                  <a:pt x="887" y="1051"/>
                  <a:pt x="887" y="1051"/>
                </a:cubicBezTo>
                <a:cubicBezTo>
                  <a:pt x="907" y="991"/>
                  <a:pt x="878" y="1061"/>
                  <a:pt x="918" y="1012"/>
                </a:cubicBezTo>
                <a:cubicBezTo>
                  <a:pt x="923" y="1006"/>
                  <a:pt x="922" y="996"/>
                  <a:pt x="926" y="989"/>
                </a:cubicBezTo>
                <a:cubicBezTo>
                  <a:pt x="951" y="938"/>
                  <a:pt x="983" y="891"/>
                  <a:pt x="1011" y="841"/>
                </a:cubicBezTo>
                <a:cubicBezTo>
                  <a:pt x="1041" y="723"/>
                  <a:pt x="1088" y="613"/>
                  <a:pt x="1128" y="498"/>
                </a:cubicBezTo>
                <a:cubicBezTo>
                  <a:pt x="1142" y="407"/>
                  <a:pt x="1168" y="320"/>
                  <a:pt x="1198" y="233"/>
                </a:cubicBezTo>
                <a:cubicBezTo>
                  <a:pt x="1209" y="201"/>
                  <a:pt x="1245" y="147"/>
                  <a:pt x="1245" y="117"/>
                </a:cubicBezTo>
                <a:cubicBezTo>
                  <a:pt x="1245" y="78"/>
                  <a:pt x="1245" y="39"/>
                  <a:pt x="1245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4786845" y="2684350"/>
            <a:ext cx="872594" cy="255815"/>
          </a:xfrm>
          <a:custGeom>
            <a:avLst/>
            <a:gdLst>
              <a:gd name="T0" fmla="*/ 0 w 588"/>
              <a:gd name="T1" fmla="*/ 132 h 151"/>
              <a:gd name="T2" fmla="*/ 202 w 588"/>
              <a:gd name="T3" fmla="*/ 0 h 151"/>
              <a:gd name="T4" fmla="*/ 436 w 588"/>
              <a:gd name="T5" fmla="*/ 38 h 151"/>
              <a:gd name="T6" fmla="*/ 506 w 588"/>
              <a:gd name="T7" fmla="*/ 70 h 151"/>
              <a:gd name="T8" fmla="*/ 553 w 588"/>
              <a:gd name="T9" fmla="*/ 101 h 151"/>
              <a:gd name="T10" fmla="*/ 560 w 588"/>
              <a:gd name="T11" fmla="*/ 124 h 151"/>
              <a:gd name="T12" fmla="*/ 560 w 588"/>
              <a:gd name="T13" fmla="*/ 1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8" h="151">
                <a:moveTo>
                  <a:pt x="0" y="132"/>
                </a:moveTo>
                <a:cubicBezTo>
                  <a:pt x="61" y="34"/>
                  <a:pt x="85" y="15"/>
                  <a:pt x="202" y="0"/>
                </a:cubicBezTo>
                <a:cubicBezTo>
                  <a:pt x="290" y="5"/>
                  <a:pt x="355" y="12"/>
                  <a:pt x="436" y="38"/>
                </a:cubicBezTo>
                <a:cubicBezTo>
                  <a:pt x="459" y="45"/>
                  <a:pt x="485" y="58"/>
                  <a:pt x="506" y="70"/>
                </a:cubicBezTo>
                <a:cubicBezTo>
                  <a:pt x="522" y="79"/>
                  <a:pt x="553" y="101"/>
                  <a:pt x="553" y="101"/>
                </a:cubicBezTo>
                <a:cubicBezTo>
                  <a:pt x="555" y="109"/>
                  <a:pt x="556" y="117"/>
                  <a:pt x="560" y="124"/>
                </a:cubicBezTo>
                <a:cubicBezTo>
                  <a:pt x="574" y="151"/>
                  <a:pt x="588" y="147"/>
                  <a:pt x="560" y="147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5600517" y="2862417"/>
            <a:ext cx="2435410" cy="1460346"/>
          </a:xfrm>
          <a:custGeom>
            <a:avLst/>
            <a:gdLst>
              <a:gd name="T0" fmla="*/ 0 w 1494"/>
              <a:gd name="T1" fmla="*/ 0 h 881"/>
              <a:gd name="T2" fmla="*/ 39 w 1494"/>
              <a:gd name="T3" fmla="*/ 171 h 881"/>
              <a:gd name="T4" fmla="*/ 93 w 1494"/>
              <a:gd name="T5" fmla="*/ 296 h 881"/>
              <a:gd name="T6" fmla="*/ 101 w 1494"/>
              <a:gd name="T7" fmla="*/ 319 h 881"/>
              <a:gd name="T8" fmla="*/ 148 w 1494"/>
              <a:gd name="T9" fmla="*/ 350 h 881"/>
              <a:gd name="T10" fmla="*/ 303 w 1494"/>
              <a:gd name="T11" fmla="*/ 467 h 881"/>
              <a:gd name="T12" fmla="*/ 350 w 1494"/>
              <a:gd name="T13" fmla="*/ 506 h 881"/>
              <a:gd name="T14" fmla="*/ 397 w 1494"/>
              <a:gd name="T15" fmla="*/ 521 h 881"/>
              <a:gd name="T16" fmla="*/ 467 w 1494"/>
              <a:gd name="T17" fmla="*/ 552 h 881"/>
              <a:gd name="T18" fmla="*/ 560 w 1494"/>
              <a:gd name="T19" fmla="*/ 615 h 881"/>
              <a:gd name="T20" fmla="*/ 607 w 1494"/>
              <a:gd name="T21" fmla="*/ 630 h 881"/>
              <a:gd name="T22" fmla="*/ 747 w 1494"/>
              <a:gd name="T23" fmla="*/ 708 h 881"/>
              <a:gd name="T24" fmla="*/ 996 w 1494"/>
              <a:gd name="T25" fmla="*/ 794 h 881"/>
              <a:gd name="T26" fmla="*/ 1167 w 1494"/>
              <a:gd name="T27" fmla="*/ 856 h 881"/>
              <a:gd name="T28" fmla="*/ 1268 w 1494"/>
              <a:gd name="T29" fmla="*/ 864 h 881"/>
              <a:gd name="T30" fmla="*/ 1424 w 1494"/>
              <a:gd name="T31" fmla="*/ 879 h 881"/>
              <a:gd name="T32" fmla="*/ 1494 w 1494"/>
              <a:gd name="T33" fmla="*/ 879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94" h="881">
                <a:moveTo>
                  <a:pt x="0" y="0"/>
                </a:moveTo>
                <a:cubicBezTo>
                  <a:pt x="15" y="50"/>
                  <a:pt x="31" y="118"/>
                  <a:pt x="39" y="171"/>
                </a:cubicBezTo>
                <a:cubicBezTo>
                  <a:pt x="48" y="230"/>
                  <a:pt x="43" y="261"/>
                  <a:pt x="93" y="296"/>
                </a:cubicBezTo>
                <a:cubicBezTo>
                  <a:pt x="96" y="304"/>
                  <a:pt x="95" y="313"/>
                  <a:pt x="101" y="319"/>
                </a:cubicBezTo>
                <a:cubicBezTo>
                  <a:pt x="114" y="332"/>
                  <a:pt x="148" y="350"/>
                  <a:pt x="148" y="350"/>
                </a:cubicBezTo>
                <a:cubicBezTo>
                  <a:pt x="186" y="408"/>
                  <a:pt x="236" y="450"/>
                  <a:pt x="303" y="467"/>
                </a:cubicBezTo>
                <a:cubicBezTo>
                  <a:pt x="315" y="479"/>
                  <a:pt x="334" y="499"/>
                  <a:pt x="350" y="506"/>
                </a:cubicBezTo>
                <a:cubicBezTo>
                  <a:pt x="365" y="513"/>
                  <a:pt x="397" y="521"/>
                  <a:pt x="397" y="521"/>
                </a:cubicBezTo>
                <a:cubicBezTo>
                  <a:pt x="421" y="537"/>
                  <a:pt x="440" y="544"/>
                  <a:pt x="467" y="552"/>
                </a:cubicBezTo>
                <a:cubicBezTo>
                  <a:pt x="492" y="570"/>
                  <a:pt x="531" y="602"/>
                  <a:pt x="560" y="615"/>
                </a:cubicBezTo>
                <a:cubicBezTo>
                  <a:pt x="575" y="622"/>
                  <a:pt x="607" y="630"/>
                  <a:pt x="607" y="630"/>
                </a:cubicBezTo>
                <a:cubicBezTo>
                  <a:pt x="651" y="661"/>
                  <a:pt x="696" y="690"/>
                  <a:pt x="747" y="708"/>
                </a:cubicBezTo>
                <a:cubicBezTo>
                  <a:pt x="823" y="765"/>
                  <a:pt x="905" y="771"/>
                  <a:pt x="996" y="794"/>
                </a:cubicBezTo>
                <a:cubicBezTo>
                  <a:pt x="1052" y="809"/>
                  <a:pt x="1109" y="851"/>
                  <a:pt x="1167" y="856"/>
                </a:cubicBezTo>
                <a:cubicBezTo>
                  <a:pt x="1201" y="859"/>
                  <a:pt x="1234" y="861"/>
                  <a:pt x="1268" y="864"/>
                </a:cubicBezTo>
                <a:cubicBezTo>
                  <a:pt x="1324" y="845"/>
                  <a:pt x="1370" y="875"/>
                  <a:pt x="1424" y="879"/>
                </a:cubicBezTo>
                <a:cubicBezTo>
                  <a:pt x="1447" y="881"/>
                  <a:pt x="1471" y="879"/>
                  <a:pt x="1494" y="879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8040688" y="4318828"/>
            <a:ext cx="360362" cy="1357313"/>
          </a:xfrm>
          <a:custGeom>
            <a:avLst/>
            <a:gdLst>
              <a:gd name="T0" fmla="*/ 0 w 227"/>
              <a:gd name="T1" fmla="*/ 0 h 855"/>
              <a:gd name="T2" fmla="*/ 45 w 227"/>
              <a:gd name="T3" fmla="*/ 590 h 855"/>
              <a:gd name="T4" fmla="*/ 181 w 227"/>
              <a:gd name="T5" fmla="*/ 817 h 855"/>
              <a:gd name="T6" fmla="*/ 227 w 227"/>
              <a:gd name="T7" fmla="*/ 817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855">
                <a:moveTo>
                  <a:pt x="0" y="0"/>
                </a:moveTo>
                <a:cubicBezTo>
                  <a:pt x="7" y="227"/>
                  <a:pt x="15" y="454"/>
                  <a:pt x="45" y="590"/>
                </a:cubicBezTo>
                <a:cubicBezTo>
                  <a:pt x="75" y="726"/>
                  <a:pt x="151" y="779"/>
                  <a:pt x="181" y="817"/>
                </a:cubicBezTo>
                <a:cubicBezTo>
                  <a:pt x="211" y="855"/>
                  <a:pt x="219" y="817"/>
                  <a:pt x="227" y="817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8369300" y="5589589"/>
            <a:ext cx="1182688" cy="693737"/>
          </a:xfrm>
          <a:custGeom>
            <a:avLst/>
            <a:gdLst>
              <a:gd name="T0" fmla="*/ 0 w 745"/>
              <a:gd name="T1" fmla="*/ 13 h 437"/>
              <a:gd name="T2" fmla="*/ 31 w 745"/>
              <a:gd name="T3" fmla="*/ 91 h 437"/>
              <a:gd name="T4" fmla="*/ 47 w 745"/>
              <a:gd name="T5" fmla="*/ 137 h 437"/>
              <a:gd name="T6" fmla="*/ 62 w 745"/>
              <a:gd name="T7" fmla="*/ 215 h 437"/>
              <a:gd name="T8" fmla="*/ 545 w 745"/>
              <a:gd name="T9" fmla="*/ 371 h 437"/>
              <a:gd name="T10" fmla="*/ 623 w 745"/>
              <a:gd name="T11" fmla="*/ 324 h 437"/>
              <a:gd name="T12" fmla="*/ 654 w 745"/>
              <a:gd name="T13" fmla="*/ 184 h 437"/>
              <a:gd name="T14" fmla="*/ 662 w 745"/>
              <a:gd name="T15" fmla="*/ 52 h 437"/>
              <a:gd name="T16" fmla="*/ 670 w 745"/>
              <a:gd name="T17" fmla="*/ 28 h 437"/>
              <a:gd name="T18" fmla="*/ 662 w 745"/>
              <a:gd name="T19" fmla="*/ 5 h 437"/>
              <a:gd name="T20" fmla="*/ 745 w 745"/>
              <a:gd name="T21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5" h="437">
                <a:moveTo>
                  <a:pt x="0" y="13"/>
                </a:moveTo>
                <a:cubicBezTo>
                  <a:pt x="19" y="40"/>
                  <a:pt x="22" y="59"/>
                  <a:pt x="31" y="91"/>
                </a:cubicBezTo>
                <a:cubicBezTo>
                  <a:pt x="36" y="107"/>
                  <a:pt x="47" y="137"/>
                  <a:pt x="47" y="137"/>
                </a:cubicBezTo>
                <a:cubicBezTo>
                  <a:pt x="48" y="140"/>
                  <a:pt x="58" y="205"/>
                  <a:pt x="62" y="215"/>
                </a:cubicBezTo>
                <a:cubicBezTo>
                  <a:pt x="156" y="437"/>
                  <a:pt x="192" y="338"/>
                  <a:pt x="545" y="371"/>
                </a:cubicBezTo>
                <a:cubicBezTo>
                  <a:pt x="582" y="361"/>
                  <a:pt x="597" y="352"/>
                  <a:pt x="623" y="324"/>
                </a:cubicBezTo>
                <a:cubicBezTo>
                  <a:pt x="639" y="277"/>
                  <a:pt x="648" y="234"/>
                  <a:pt x="654" y="184"/>
                </a:cubicBezTo>
                <a:cubicBezTo>
                  <a:pt x="657" y="140"/>
                  <a:pt x="658" y="96"/>
                  <a:pt x="662" y="52"/>
                </a:cubicBezTo>
                <a:cubicBezTo>
                  <a:pt x="663" y="44"/>
                  <a:pt x="670" y="36"/>
                  <a:pt x="670" y="28"/>
                </a:cubicBezTo>
                <a:cubicBezTo>
                  <a:pt x="670" y="20"/>
                  <a:pt x="662" y="5"/>
                  <a:pt x="662" y="5"/>
                </a:cubicBezTo>
                <a:lnTo>
                  <a:pt x="745" y="0"/>
                </a:ln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9480551" y="5589588"/>
            <a:ext cx="576263" cy="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792539" y="5724941"/>
            <a:ext cx="673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4600540" y="5906333"/>
            <a:ext cx="266541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135188" y="3213100"/>
            <a:ext cx="381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AROUSAL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2279650" y="2420939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855913" y="4797425"/>
            <a:ext cx="8321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dirty="0">
                <a:solidFill>
                  <a:srgbClr val="0070C0"/>
                </a:solidFill>
              </a:rPr>
              <a:t>Anxiety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359150" y="4149725"/>
            <a:ext cx="6922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dirty="0">
                <a:solidFill>
                  <a:srgbClr val="C00000"/>
                </a:solidFill>
              </a:rPr>
              <a:t>Anger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359150" y="3500438"/>
            <a:ext cx="11154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dirty="0">
                <a:solidFill>
                  <a:srgbClr val="FF0000"/>
                </a:solidFill>
              </a:rPr>
              <a:t>Aggression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792539" y="2708275"/>
            <a:ext cx="6303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dirty="0"/>
              <a:t>Crisis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2880997" y="1916113"/>
            <a:ext cx="695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400" b="1" dirty="0"/>
              <a:t>Trigger</a:t>
            </a:r>
          </a:p>
          <a:p>
            <a:pPr algn="ctr"/>
            <a:r>
              <a:rPr lang="en-GB" altLang="en-US" sz="1400" b="1" u="sng" dirty="0"/>
              <a:t>Phase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879663" y="1916113"/>
            <a:ext cx="938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400" b="1" dirty="0"/>
              <a:t>Escalation</a:t>
            </a:r>
          </a:p>
          <a:p>
            <a:pPr algn="ctr"/>
            <a:r>
              <a:rPr lang="en-GB" altLang="en-US" sz="1400" b="1" u="sng" dirty="0"/>
              <a:t>Phase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953777" y="1916113"/>
            <a:ext cx="6270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400" b="1" dirty="0"/>
              <a:t>Crisis</a:t>
            </a:r>
          </a:p>
          <a:p>
            <a:pPr algn="ctr"/>
            <a:r>
              <a:rPr lang="en-GB" altLang="en-US" sz="1400" b="1" u="sng" dirty="0"/>
              <a:t>Phase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6186176" y="1916113"/>
            <a:ext cx="865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400" b="1" dirty="0"/>
              <a:t>Recovery</a:t>
            </a:r>
          </a:p>
          <a:p>
            <a:pPr algn="ctr"/>
            <a:r>
              <a:rPr lang="en-GB" altLang="en-US" sz="1400" b="1" u="sng" dirty="0"/>
              <a:t>Phase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7702642" y="1916113"/>
            <a:ext cx="939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400" b="1" dirty="0"/>
              <a:t>Post Crisis</a:t>
            </a:r>
          </a:p>
          <a:p>
            <a:pPr algn="ctr"/>
            <a:r>
              <a:rPr lang="en-GB" altLang="en-US" sz="1400" b="1" u="sng" dirty="0"/>
              <a:t>Phase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9427194" y="1916113"/>
            <a:ext cx="8242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400" b="1" dirty="0"/>
              <a:t>Learning</a:t>
            </a:r>
          </a:p>
          <a:p>
            <a:pPr algn="ctr"/>
            <a:r>
              <a:rPr lang="en-GB" altLang="en-US" sz="1400" b="1" u="sng" dirty="0"/>
              <a:t>Phase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9002713" y="5229226"/>
            <a:ext cx="16103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 dirty="0">
                <a:solidFill>
                  <a:srgbClr val="00B050"/>
                </a:solidFill>
              </a:rPr>
              <a:t>Baseline Behaviour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8600827" y="5598556"/>
            <a:ext cx="10050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Exhaustion</a:t>
            </a: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3119666" y="2916239"/>
            <a:ext cx="1976438" cy="2655887"/>
          </a:xfrm>
          <a:custGeom>
            <a:avLst/>
            <a:gdLst>
              <a:gd name="T0" fmla="*/ 0 w 1245"/>
              <a:gd name="T1" fmla="*/ 1673 h 1673"/>
              <a:gd name="T2" fmla="*/ 132 w 1245"/>
              <a:gd name="T3" fmla="*/ 1642 h 1673"/>
              <a:gd name="T4" fmla="*/ 210 w 1245"/>
              <a:gd name="T5" fmla="*/ 1603 h 1673"/>
              <a:gd name="T6" fmla="*/ 264 w 1245"/>
              <a:gd name="T7" fmla="*/ 1588 h 1673"/>
              <a:gd name="T8" fmla="*/ 381 w 1245"/>
              <a:gd name="T9" fmla="*/ 1510 h 1673"/>
              <a:gd name="T10" fmla="*/ 451 w 1245"/>
              <a:gd name="T11" fmla="*/ 1463 h 1673"/>
              <a:gd name="T12" fmla="*/ 513 w 1245"/>
              <a:gd name="T13" fmla="*/ 1417 h 1673"/>
              <a:gd name="T14" fmla="*/ 622 w 1245"/>
              <a:gd name="T15" fmla="*/ 1339 h 1673"/>
              <a:gd name="T16" fmla="*/ 646 w 1245"/>
              <a:gd name="T17" fmla="*/ 1315 h 1673"/>
              <a:gd name="T18" fmla="*/ 692 w 1245"/>
              <a:gd name="T19" fmla="*/ 1284 h 1673"/>
              <a:gd name="T20" fmla="*/ 778 w 1245"/>
              <a:gd name="T21" fmla="*/ 1206 h 1673"/>
              <a:gd name="T22" fmla="*/ 832 w 1245"/>
              <a:gd name="T23" fmla="*/ 1144 h 1673"/>
              <a:gd name="T24" fmla="*/ 871 w 1245"/>
              <a:gd name="T25" fmla="*/ 1074 h 1673"/>
              <a:gd name="T26" fmla="*/ 887 w 1245"/>
              <a:gd name="T27" fmla="*/ 1051 h 1673"/>
              <a:gd name="T28" fmla="*/ 918 w 1245"/>
              <a:gd name="T29" fmla="*/ 1012 h 1673"/>
              <a:gd name="T30" fmla="*/ 926 w 1245"/>
              <a:gd name="T31" fmla="*/ 989 h 1673"/>
              <a:gd name="T32" fmla="*/ 1011 w 1245"/>
              <a:gd name="T33" fmla="*/ 841 h 1673"/>
              <a:gd name="T34" fmla="*/ 1128 w 1245"/>
              <a:gd name="T35" fmla="*/ 498 h 1673"/>
              <a:gd name="T36" fmla="*/ 1198 w 1245"/>
              <a:gd name="T37" fmla="*/ 233 h 1673"/>
              <a:gd name="T38" fmla="*/ 1245 w 1245"/>
              <a:gd name="T39" fmla="*/ 117 h 1673"/>
              <a:gd name="T40" fmla="*/ 1245 w 1245"/>
              <a:gd name="T41" fmla="*/ 0 h 1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5" h="1673">
                <a:moveTo>
                  <a:pt x="0" y="1673"/>
                </a:moveTo>
                <a:cubicBezTo>
                  <a:pt x="39" y="1667"/>
                  <a:pt x="98" y="1664"/>
                  <a:pt x="132" y="1642"/>
                </a:cubicBezTo>
                <a:cubicBezTo>
                  <a:pt x="164" y="1621"/>
                  <a:pt x="163" y="1620"/>
                  <a:pt x="210" y="1603"/>
                </a:cubicBezTo>
                <a:cubicBezTo>
                  <a:pt x="237" y="1593"/>
                  <a:pt x="240" y="1600"/>
                  <a:pt x="264" y="1588"/>
                </a:cubicBezTo>
                <a:cubicBezTo>
                  <a:pt x="307" y="1566"/>
                  <a:pt x="333" y="1527"/>
                  <a:pt x="381" y="1510"/>
                </a:cubicBezTo>
                <a:cubicBezTo>
                  <a:pt x="404" y="1487"/>
                  <a:pt x="424" y="1481"/>
                  <a:pt x="451" y="1463"/>
                </a:cubicBezTo>
                <a:cubicBezTo>
                  <a:pt x="470" y="1436"/>
                  <a:pt x="486" y="1435"/>
                  <a:pt x="513" y="1417"/>
                </a:cubicBezTo>
                <a:cubicBezTo>
                  <a:pt x="536" y="1382"/>
                  <a:pt x="587" y="1363"/>
                  <a:pt x="622" y="1339"/>
                </a:cubicBezTo>
                <a:cubicBezTo>
                  <a:pt x="631" y="1333"/>
                  <a:pt x="637" y="1322"/>
                  <a:pt x="646" y="1315"/>
                </a:cubicBezTo>
                <a:cubicBezTo>
                  <a:pt x="661" y="1304"/>
                  <a:pt x="692" y="1284"/>
                  <a:pt x="692" y="1284"/>
                </a:cubicBezTo>
                <a:cubicBezTo>
                  <a:pt x="714" y="1253"/>
                  <a:pt x="746" y="1228"/>
                  <a:pt x="778" y="1206"/>
                </a:cubicBezTo>
                <a:cubicBezTo>
                  <a:pt x="814" y="1152"/>
                  <a:pt x="794" y="1171"/>
                  <a:pt x="832" y="1144"/>
                </a:cubicBezTo>
                <a:cubicBezTo>
                  <a:pt x="846" y="1104"/>
                  <a:pt x="836" y="1126"/>
                  <a:pt x="871" y="1074"/>
                </a:cubicBezTo>
                <a:cubicBezTo>
                  <a:pt x="876" y="1066"/>
                  <a:pt x="887" y="1051"/>
                  <a:pt x="887" y="1051"/>
                </a:cubicBezTo>
                <a:cubicBezTo>
                  <a:pt x="907" y="991"/>
                  <a:pt x="878" y="1061"/>
                  <a:pt x="918" y="1012"/>
                </a:cubicBezTo>
                <a:cubicBezTo>
                  <a:pt x="923" y="1006"/>
                  <a:pt x="922" y="996"/>
                  <a:pt x="926" y="989"/>
                </a:cubicBezTo>
                <a:cubicBezTo>
                  <a:pt x="951" y="938"/>
                  <a:pt x="983" y="891"/>
                  <a:pt x="1011" y="841"/>
                </a:cubicBezTo>
                <a:cubicBezTo>
                  <a:pt x="1041" y="723"/>
                  <a:pt x="1088" y="613"/>
                  <a:pt x="1128" y="498"/>
                </a:cubicBezTo>
                <a:cubicBezTo>
                  <a:pt x="1142" y="407"/>
                  <a:pt x="1168" y="320"/>
                  <a:pt x="1198" y="233"/>
                </a:cubicBezTo>
                <a:cubicBezTo>
                  <a:pt x="1209" y="201"/>
                  <a:pt x="1245" y="147"/>
                  <a:pt x="1245" y="117"/>
                </a:cubicBezTo>
                <a:cubicBezTo>
                  <a:pt x="1245" y="78"/>
                  <a:pt x="1245" y="39"/>
                  <a:pt x="1245" y="0"/>
                </a:cubicBezTo>
              </a:path>
            </a:pathLst>
          </a:custGeom>
          <a:ln w="349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en-GB" dirty="0"/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5096122" y="2733813"/>
            <a:ext cx="875052" cy="223813"/>
          </a:xfrm>
          <a:custGeom>
            <a:avLst/>
            <a:gdLst>
              <a:gd name="T0" fmla="*/ 0 w 588"/>
              <a:gd name="T1" fmla="*/ 132 h 151"/>
              <a:gd name="T2" fmla="*/ 202 w 588"/>
              <a:gd name="T3" fmla="*/ 0 h 151"/>
              <a:gd name="T4" fmla="*/ 436 w 588"/>
              <a:gd name="T5" fmla="*/ 38 h 151"/>
              <a:gd name="T6" fmla="*/ 506 w 588"/>
              <a:gd name="T7" fmla="*/ 70 h 151"/>
              <a:gd name="T8" fmla="*/ 553 w 588"/>
              <a:gd name="T9" fmla="*/ 101 h 151"/>
              <a:gd name="T10" fmla="*/ 560 w 588"/>
              <a:gd name="T11" fmla="*/ 124 h 151"/>
              <a:gd name="T12" fmla="*/ 560 w 588"/>
              <a:gd name="T13" fmla="*/ 1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8" h="151">
                <a:moveTo>
                  <a:pt x="0" y="132"/>
                </a:moveTo>
                <a:cubicBezTo>
                  <a:pt x="61" y="34"/>
                  <a:pt x="85" y="15"/>
                  <a:pt x="202" y="0"/>
                </a:cubicBezTo>
                <a:cubicBezTo>
                  <a:pt x="290" y="5"/>
                  <a:pt x="355" y="12"/>
                  <a:pt x="436" y="38"/>
                </a:cubicBezTo>
                <a:cubicBezTo>
                  <a:pt x="459" y="45"/>
                  <a:pt x="485" y="58"/>
                  <a:pt x="506" y="70"/>
                </a:cubicBezTo>
                <a:cubicBezTo>
                  <a:pt x="522" y="79"/>
                  <a:pt x="553" y="101"/>
                  <a:pt x="553" y="101"/>
                </a:cubicBezTo>
                <a:cubicBezTo>
                  <a:pt x="555" y="109"/>
                  <a:pt x="556" y="117"/>
                  <a:pt x="560" y="124"/>
                </a:cubicBezTo>
                <a:cubicBezTo>
                  <a:pt x="574" y="151"/>
                  <a:pt x="588" y="147"/>
                  <a:pt x="560" y="147"/>
                </a:cubicBezTo>
              </a:path>
            </a:pathLst>
          </a:custGeom>
          <a:ln w="349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en-GB" dirty="0"/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5933246" y="2916239"/>
            <a:ext cx="2295976" cy="1436687"/>
          </a:xfrm>
          <a:custGeom>
            <a:avLst/>
            <a:gdLst>
              <a:gd name="T0" fmla="*/ 0 w 1494"/>
              <a:gd name="T1" fmla="*/ 0 h 881"/>
              <a:gd name="T2" fmla="*/ 39 w 1494"/>
              <a:gd name="T3" fmla="*/ 171 h 881"/>
              <a:gd name="T4" fmla="*/ 93 w 1494"/>
              <a:gd name="T5" fmla="*/ 296 h 881"/>
              <a:gd name="T6" fmla="*/ 101 w 1494"/>
              <a:gd name="T7" fmla="*/ 319 h 881"/>
              <a:gd name="T8" fmla="*/ 148 w 1494"/>
              <a:gd name="T9" fmla="*/ 350 h 881"/>
              <a:gd name="T10" fmla="*/ 303 w 1494"/>
              <a:gd name="T11" fmla="*/ 467 h 881"/>
              <a:gd name="T12" fmla="*/ 350 w 1494"/>
              <a:gd name="T13" fmla="*/ 506 h 881"/>
              <a:gd name="T14" fmla="*/ 397 w 1494"/>
              <a:gd name="T15" fmla="*/ 521 h 881"/>
              <a:gd name="T16" fmla="*/ 467 w 1494"/>
              <a:gd name="T17" fmla="*/ 552 h 881"/>
              <a:gd name="T18" fmla="*/ 560 w 1494"/>
              <a:gd name="T19" fmla="*/ 615 h 881"/>
              <a:gd name="T20" fmla="*/ 607 w 1494"/>
              <a:gd name="T21" fmla="*/ 630 h 881"/>
              <a:gd name="T22" fmla="*/ 747 w 1494"/>
              <a:gd name="T23" fmla="*/ 708 h 881"/>
              <a:gd name="T24" fmla="*/ 996 w 1494"/>
              <a:gd name="T25" fmla="*/ 794 h 881"/>
              <a:gd name="T26" fmla="*/ 1167 w 1494"/>
              <a:gd name="T27" fmla="*/ 856 h 881"/>
              <a:gd name="T28" fmla="*/ 1268 w 1494"/>
              <a:gd name="T29" fmla="*/ 864 h 881"/>
              <a:gd name="T30" fmla="*/ 1424 w 1494"/>
              <a:gd name="T31" fmla="*/ 879 h 881"/>
              <a:gd name="T32" fmla="*/ 1494 w 1494"/>
              <a:gd name="T33" fmla="*/ 879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94" h="881">
                <a:moveTo>
                  <a:pt x="0" y="0"/>
                </a:moveTo>
                <a:cubicBezTo>
                  <a:pt x="15" y="50"/>
                  <a:pt x="31" y="118"/>
                  <a:pt x="39" y="171"/>
                </a:cubicBezTo>
                <a:cubicBezTo>
                  <a:pt x="48" y="230"/>
                  <a:pt x="43" y="261"/>
                  <a:pt x="93" y="296"/>
                </a:cubicBezTo>
                <a:cubicBezTo>
                  <a:pt x="96" y="304"/>
                  <a:pt x="95" y="313"/>
                  <a:pt x="101" y="319"/>
                </a:cubicBezTo>
                <a:cubicBezTo>
                  <a:pt x="114" y="332"/>
                  <a:pt x="148" y="350"/>
                  <a:pt x="148" y="350"/>
                </a:cubicBezTo>
                <a:cubicBezTo>
                  <a:pt x="186" y="408"/>
                  <a:pt x="236" y="450"/>
                  <a:pt x="303" y="467"/>
                </a:cubicBezTo>
                <a:cubicBezTo>
                  <a:pt x="315" y="479"/>
                  <a:pt x="334" y="499"/>
                  <a:pt x="350" y="506"/>
                </a:cubicBezTo>
                <a:cubicBezTo>
                  <a:pt x="365" y="513"/>
                  <a:pt x="397" y="521"/>
                  <a:pt x="397" y="521"/>
                </a:cubicBezTo>
                <a:cubicBezTo>
                  <a:pt x="421" y="537"/>
                  <a:pt x="440" y="544"/>
                  <a:pt x="467" y="552"/>
                </a:cubicBezTo>
                <a:cubicBezTo>
                  <a:pt x="492" y="570"/>
                  <a:pt x="531" y="602"/>
                  <a:pt x="560" y="615"/>
                </a:cubicBezTo>
                <a:cubicBezTo>
                  <a:pt x="575" y="622"/>
                  <a:pt x="607" y="630"/>
                  <a:pt x="607" y="630"/>
                </a:cubicBezTo>
                <a:cubicBezTo>
                  <a:pt x="651" y="661"/>
                  <a:pt x="696" y="690"/>
                  <a:pt x="747" y="708"/>
                </a:cubicBezTo>
                <a:cubicBezTo>
                  <a:pt x="823" y="765"/>
                  <a:pt x="905" y="771"/>
                  <a:pt x="996" y="794"/>
                </a:cubicBezTo>
                <a:cubicBezTo>
                  <a:pt x="1052" y="809"/>
                  <a:pt x="1109" y="851"/>
                  <a:pt x="1167" y="856"/>
                </a:cubicBezTo>
                <a:cubicBezTo>
                  <a:pt x="1201" y="859"/>
                  <a:pt x="1234" y="861"/>
                  <a:pt x="1268" y="864"/>
                </a:cubicBezTo>
                <a:cubicBezTo>
                  <a:pt x="1324" y="845"/>
                  <a:pt x="1370" y="875"/>
                  <a:pt x="1424" y="879"/>
                </a:cubicBezTo>
                <a:cubicBezTo>
                  <a:pt x="1447" y="881"/>
                  <a:pt x="1471" y="879"/>
                  <a:pt x="1494" y="879"/>
                </a:cubicBezTo>
              </a:path>
            </a:pathLst>
          </a:custGeom>
          <a:ln w="349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en-GB" dirty="0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8215219" y="4352926"/>
            <a:ext cx="360362" cy="1297633"/>
          </a:xfrm>
          <a:custGeom>
            <a:avLst/>
            <a:gdLst>
              <a:gd name="T0" fmla="*/ 0 w 227"/>
              <a:gd name="T1" fmla="*/ 0 h 855"/>
              <a:gd name="T2" fmla="*/ 45 w 227"/>
              <a:gd name="T3" fmla="*/ 590 h 855"/>
              <a:gd name="T4" fmla="*/ 181 w 227"/>
              <a:gd name="T5" fmla="*/ 817 h 855"/>
              <a:gd name="T6" fmla="*/ 227 w 227"/>
              <a:gd name="T7" fmla="*/ 817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855">
                <a:moveTo>
                  <a:pt x="0" y="0"/>
                </a:moveTo>
                <a:cubicBezTo>
                  <a:pt x="7" y="227"/>
                  <a:pt x="15" y="454"/>
                  <a:pt x="45" y="590"/>
                </a:cubicBezTo>
                <a:cubicBezTo>
                  <a:pt x="75" y="726"/>
                  <a:pt x="151" y="779"/>
                  <a:pt x="181" y="817"/>
                </a:cubicBezTo>
                <a:cubicBezTo>
                  <a:pt x="211" y="855"/>
                  <a:pt x="219" y="817"/>
                  <a:pt x="227" y="817"/>
                </a:cubicBezTo>
              </a:path>
            </a:pathLst>
          </a:custGeom>
          <a:ln w="349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en-GB" dirty="0"/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>
            <a:off x="8575581" y="5572126"/>
            <a:ext cx="1182688" cy="693737"/>
          </a:xfrm>
          <a:custGeom>
            <a:avLst/>
            <a:gdLst>
              <a:gd name="T0" fmla="*/ 0 w 745"/>
              <a:gd name="T1" fmla="*/ 13 h 437"/>
              <a:gd name="T2" fmla="*/ 31 w 745"/>
              <a:gd name="T3" fmla="*/ 91 h 437"/>
              <a:gd name="T4" fmla="*/ 47 w 745"/>
              <a:gd name="T5" fmla="*/ 137 h 437"/>
              <a:gd name="T6" fmla="*/ 62 w 745"/>
              <a:gd name="T7" fmla="*/ 215 h 437"/>
              <a:gd name="T8" fmla="*/ 545 w 745"/>
              <a:gd name="T9" fmla="*/ 371 h 437"/>
              <a:gd name="T10" fmla="*/ 623 w 745"/>
              <a:gd name="T11" fmla="*/ 324 h 437"/>
              <a:gd name="T12" fmla="*/ 654 w 745"/>
              <a:gd name="T13" fmla="*/ 184 h 437"/>
              <a:gd name="T14" fmla="*/ 662 w 745"/>
              <a:gd name="T15" fmla="*/ 52 h 437"/>
              <a:gd name="T16" fmla="*/ 670 w 745"/>
              <a:gd name="T17" fmla="*/ 28 h 437"/>
              <a:gd name="T18" fmla="*/ 662 w 745"/>
              <a:gd name="T19" fmla="*/ 5 h 437"/>
              <a:gd name="T20" fmla="*/ 745 w 745"/>
              <a:gd name="T21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5" h="437">
                <a:moveTo>
                  <a:pt x="0" y="13"/>
                </a:moveTo>
                <a:cubicBezTo>
                  <a:pt x="19" y="40"/>
                  <a:pt x="22" y="59"/>
                  <a:pt x="31" y="91"/>
                </a:cubicBezTo>
                <a:cubicBezTo>
                  <a:pt x="36" y="107"/>
                  <a:pt x="47" y="137"/>
                  <a:pt x="47" y="137"/>
                </a:cubicBezTo>
                <a:cubicBezTo>
                  <a:pt x="48" y="140"/>
                  <a:pt x="58" y="205"/>
                  <a:pt x="62" y="215"/>
                </a:cubicBezTo>
                <a:cubicBezTo>
                  <a:pt x="156" y="437"/>
                  <a:pt x="192" y="338"/>
                  <a:pt x="545" y="371"/>
                </a:cubicBezTo>
                <a:cubicBezTo>
                  <a:pt x="582" y="361"/>
                  <a:pt x="597" y="352"/>
                  <a:pt x="623" y="324"/>
                </a:cubicBezTo>
                <a:cubicBezTo>
                  <a:pt x="639" y="277"/>
                  <a:pt x="648" y="234"/>
                  <a:pt x="654" y="184"/>
                </a:cubicBezTo>
                <a:cubicBezTo>
                  <a:pt x="657" y="140"/>
                  <a:pt x="658" y="96"/>
                  <a:pt x="662" y="52"/>
                </a:cubicBezTo>
                <a:cubicBezTo>
                  <a:pt x="663" y="44"/>
                  <a:pt x="670" y="36"/>
                  <a:pt x="670" y="28"/>
                </a:cubicBezTo>
                <a:cubicBezTo>
                  <a:pt x="670" y="20"/>
                  <a:pt x="662" y="5"/>
                  <a:pt x="662" y="5"/>
                </a:cubicBezTo>
                <a:lnTo>
                  <a:pt x="745" y="0"/>
                </a:lnTo>
              </a:path>
            </a:pathLst>
          </a:custGeom>
          <a:ln w="349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en-GB" dirty="0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9743427" y="5589588"/>
            <a:ext cx="576263" cy="0"/>
          </a:xfrm>
          <a:prstGeom prst="line">
            <a:avLst/>
          </a:prstGeom>
          <a:ln w="2222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386606" y="3139739"/>
            <a:ext cx="17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Parent/Carer</a:t>
            </a:r>
            <a:endParaRPr lang="en-GB" b="1" dirty="0"/>
          </a:p>
        </p:txBody>
      </p:sp>
      <p:sp>
        <p:nvSpPr>
          <p:cNvPr id="40" name="Rectangle 39"/>
          <p:cNvSpPr/>
          <p:nvPr/>
        </p:nvSpPr>
        <p:spPr>
          <a:xfrm>
            <a:off x="719263" y="85795"/>
            <a:ext cx="8340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Arousal Cycle of distress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26654" t="50872" r="50385" b="7877"/>
          <a:stretch/>
        </p:blipFill>
        <p:spPr>
          <a:xfrm>
            <a:off x="436190" y="1080561"/>
            <a:ext cx="1757815" cy="1775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4818253" y="864645"/>
            <a:ext cx="6970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 smtClean="0"/>
              <a:t>Autistic adult and Parent-carer</a:t>
            </a:r>
            <a:endParaRPr lang="en-ZA" sz="4000" dirty="0"/>
          </a:p>
        </p:txBody>
      </p:sp>
      <p:sp>
        <p:nvSpPr>
          <p:cNvPr id="50" name="TextBox 49"/>
          <p:cNvSpPr txBox="1"/>
          <p:nvPr/>
        </p:nvSpPr>
        <p:spPr>
          <a:xfrm>
            <a:off x="10371489" y="3495539"/>
            <a:ext cx="17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Autistic adult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97682" y="3553693"/>
            <a:ext cx="288925" cy="2873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2" name="Rectangle 51"/>
          <p:cNvSpPr/>
          <p:nvPr/>
        </p:nvSpPr>
        <p:spPr>
          <a:xfrm>
            <a:off x="10097681" y="3212148"/>
            <a:ext cx="288925" cy="2873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3705270" y="3070225"/>
            <a:ext cx="805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dirty="0" smtClean="0">
                <a:solidFill>
                  <a:srgbClr val="FFC000"/>
                </a:solidFill>
              </a:rPr>
              <a:t>Assault</a:t>
            </a:r>
            <a:endParaRPr lang="en-GB" altLang="en-US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265">
            <a:off x="9424363" y="437287"/>
            <a:ext cx="2452584" cy="225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88" y="458090"/>
            <a:ext cx="4721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Module Outline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838" y="1410355"/>
            <a:ext cx="1125786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200" dirty="0" smtClean="0"/>
              <a:t>Neurology of the Stress Response</a:t>
            </a:r>
            <a:r>
              <a:rPr lang="en-ZA" sz="3600" dirty="0" smtClean="0"/>
              <a:t>: </a:t>
            </a:r>
            <a:r>
              <a:rPr lang="en-ZA" sz="2000" dirty="0" smtClean="0"/>
              <a:t>Hand Model of the Brain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200" dirty="0" smtClean="0"/>
              <a:t>Autistic Meltdown</a:t>
            </a:r>
            <a:r>
              <a:rPr lang="en-ZA" sz="3600" dirty="0" smtClean="0"/>
              <a:t>: </a:t>
            </a:r>
            <a:r>
              <a:rPr lang="en-ZA" sz="2000" dirty="0" smtClean="0"/>
              <a:t>Fight, Flight, Freeze or Fawn Response</a:t>
            </a:r>
          </a:p>
          <a:p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200" dirty="0" smtClean="0"/>
              <a:t>The Arousal Cycle: </a:t>
            </a:r>
            <a:r>
              <a:rPr lang="en-ZA" sz="2000" dirty="0" smtClean="0"/>
              <a:t>Making Sense of Distressed Behaviour</a:t>
            </a:r>
            <a:endParaRPr lang="en-ZA" sz="2000" dirty="0"/>
          </a:p>
          <a:p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200" dirty="0" smtClean="0"/>
              <a:t>Cause of Autistic Overload: </a:t>
            </a:r>
            <a:r>
              <a:rPr lang="en-ZA" sz="2000" dirty="0"/>
              <a:t>Too much Emotional, Cognitive and Sensory Information</a:t>
            </a:r>
          </a:p>
          <a:p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200" dirty="0" smtClean="0"/>
              <a:t>Autistic Tools: </a:t>
            </a:r>
            <a:r>
              <a:rPr lang="en-ZA" sz="2000" dirty="0"/>
              <a:t>Coping with Overload</a:t>
            </a:r>
          </a:p>
          <a:p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200" dirty="0" smtClean="0"/>
              <a:t>Self-Care: </a:t>
            </a:r>
            <a:r>
              <a:rPr lang="en-ZA" sz="2000" dirty="0" smtClean="0"/>
              <a:t>Parent-Carers; Me Too</a:t>
            </a:r>
          </a:p>
          <a:p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200" dirty="0" smtClean="0"/>
              <a:t>Escalating Behaviour: </a:t>
            </a:r>
            <a:r>
              <a:rPr lang="en-ZA" sz="2000" dirty="0" smtClean="0"/>
              <a:t>Responding Appropriately</a:t>
            </a:r>
          </a:p>
          <a:p>
            <a:endParaRPr lang="en-ZA" sz="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200" dirty="0" smtClean="0"/>
              <a:t>Co-Regulation: </a:t>
            </a:r>
            <a:r>
              <a:rPr lang="en-ZA" sz="2000" dirty="0" smtClean="0"/>
              <a:t>First step towards Self-Regulation</a:t>
            </a:r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ZA" sz="80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9653" y="996699"/>
            <a:ext cx="1637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b="1" dirty="0" smtClean="0"/>
              <a:t>Part 3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8608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7" b="24186"/>
          <a:stretch/>
        </p:blipFill>
        <p:spPr>
          <a:xfrm>
            <a:off x="1839104" y="456545"/>
            <a:ext cx="8325293" cy="583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6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834" y="2275014"/>
            <a:ext cx="612655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/>
              <a:t>The </a:t>
            </a:r>
            <a:r>
              <a:rPr lang="en-GB" sz="3600" b="1" dirty="0"/>
              <a:t>goal </a:t>
            </a:r>
            <a:r>
              <a:rPr lang="en-GB" sz="3600" dirty="0"/>
              <a:t>is to de-escalate, not to punish or </a:t>
            </a:r>
            <a:r>
              <a:rPr lang="en-GB" sz="3600" dirty="0" smtClean="0"/>
              <a:t>teach </a:t>
            </a:r>
            <a:r>
              <a:rPr lang="en-GB" sz="3600" dirty="0"/>
              <a:t>a </a:t>
            </a:r>
            <a:r>
              <a:rPr lang="en-GB" sz="3600" dirty="0" smtClean="0"/>
              <a:t>lesson</a:t>
            </a:r>
          </a:p>
          <a:p>
            <a:endParaRPr lang="en-GB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 smtClean="0"/>
              <a:t>It requires </a:t>
            </a:r>
            <a:r>
              <a:rPr lang="en-GB" sz="3600" dirty="0"/>
              <a:t>recognition and safe management of one’s </a:t>
            </a:r>
            <a:r>
              <a:rPr lang="en-GB" sz="3600" dirty="0" smtClean="0"/>
              <a:t>own counter-aggressive impulses</a:t>
            </a:r>
            <a:endParaRPr lang="en-ZA" sz="3600" dirty="0"/>
          </a:p>
        </p:txBody>
      </p:sp>
      <p:sp>
        <p:nvSpPr>
          <p:cNvPr id="5" name="Rectangle 4"/>
          <p:cNvSpPr/>
          <p:nvPr/>
        </p:nvSpPr>
        <p:spPr>
          <a:xfrm>
            <a:off x="2165141" y="291891"/>
            <a:ext cx="7600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Responding appropriately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 descr="Woman pushing her daughter a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88" y="2275014"/>
            <a:ext cx="5084120" cy="328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7834" y="1309724"/>
            <a:ext cx="11471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/>
              <a:t>Focus</a:t>
            </a:r>
            <a:r>
              <a:rPr lang="en-GB" sz="3600" dirty="0"/>
              <a:t> on the emotions driving the behaviour rather than the behaviour itself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5415" y="6044097"/>
            <a:ext cx="1127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https://www.livingwellessex.org/health-and-well-being/all-ages-autism-hub/helping-people-with-autism-in-a-crisis/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544388" y="6383855"/>
            <a:ext cx="5463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hlinkClick r:id="rId4"/>
              </a:rPr>
              <a:t>https://hes-extraordinary.com/de-escalation-techniques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3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7306" y="381280"/>
            <a:ext cx="6272463" cy="5834848"/>
            <a:chOff x="497306" y="381280"/>
            <a:chExt cx="6272463" cy="5834848"/>
          </a:xfrm>
        </p:grpSpPr>
        <p:pic>
          <p:nvPicPr>
            <p:cNvPr id="3074" name="Picture 2" descr="stop think act worksheets - Google Search | Educational websites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0" t="5321" r="9896" b="10731"/>
            <a:stretch/>
          </p:blipFill>
          <p:spPr bwMode="auto">
            <a:xfrm>
              <a:off x="497306" y="381280"/>
              <a:ext cx="6272463" cy="5834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989095" y="5261811"/>
              <a:ext cx="1475873" cy="465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470358" y="882316"/>
            <a:ext cx="4796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Count slowly to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Take several slow, deep breathes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Walk away if you need to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90673" y="2831432"/>
            <a:ext cx="6440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What could be driving this behaviour?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What are other possible ways I could respond?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What could I consider doing differently?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0673" y="4292315"/>
            <a:ext cx="6200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Create a sense of safety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Listen more; speak less if at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Empathise, creating the sense your are now reconnected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When appropriate, consider possible solutions together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155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85675" y="822730"/>
            <a:ext cx="5495173" cy="53489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humans are attention needing, </a:t>
            </a:r>
            <a:r>
              <a:rPr lang="en-GB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attention seeking!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63504" y="1565722"/>
            <a:ext cx="4817344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attachment</a:t>
            </a:r>
            <a:endParaRPr lang="en-ZA" sz="6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 descr="Image result for we are wired for connec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9" y="351812"/>
            <a:ext cx="6200668" cy="404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5703" y="4719792"/>
            <a:ext cx="6534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However following any </a:t>
            </a:r>
            <a:r>
              <a:rPr lang="en-GB" sz="2000" dirty="0" smtClean="0">
                <a:solidFill>
                  <a:srgbClr val="FF0000"/>
                </a:solidFill>
              </a:rPr>
              <a:t>TRAUMA </a:t>
            </a:r>
            <a:r>
              <a:rPr lang="en-GB" sz="2000" dirty="0" smtClean="0"/>
              <a:t>(real or perceived), the brain becomes wired for </a:t>
            </a:r>
            <a:r>
              <a:rPr lang="en-GB" sz="2000" dirty="0" smtClean="0">
                <a:solidFill>
                  <a:srgbClr val="FF0000"/>
                </a:solidFill>
              </a:rPr>
              <a:t>PROTECTION</a:t>
            </a:r>
            <a:r>
              <a:rPr lang="en-GB" sz="2000" dirty="0" smtClean="0"/>
              <a:t>!</a:t>
            </a:r>
            <a:endParaRPr lang="en-GB" sz="2000" dirty="0"/>
          </a:p>
        </p:txBody>
      </p:sp>
      <p:pic>
        <p:nvPicPr>
          <p:cNvPr id="1026" name="Picture 2" descr="The Human Brain Is Inherently Wired for Connection Followi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t="8215" r="9287" b="58340"/>
          <a:stretch/>
        </p:blipFill>
        <p:spPr bwMode="auto">
          <a:xfrm>
            <a:off x="1860884" y="2376214"/>
            <a:ext cx="3850106" cy="179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Human Brain Is Inherently Wired for Connection Followi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42"/>
          <a:stretch/>
        </p:blipFill>
        <p:spPr bwMode="auto">
          <a:xfrm>
            <a:off x="1385833" y="5572257"/>
            <a:ext cx="4762500" cy="599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10636" r="2958" b="10339"/>
          <a:stretch/>
        </p:blipFill>
        <p:spPr bwMode="auto">
          <a:xfrm>
            <a:off x="419686" y="114133"/>
            <a:ext cx="6330461" cy="37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1442" y="293263"/>
            <a:ext cx="92085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art of co-regulation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5132" y="3053528"/>
            <a:ext cx="107102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‘How </a:t>
            </a:r>
            <a:r>
              <a:rPr lang="en-GB" sz="4400" dirty="0"/>
              <a:t>we experience the world, relate to others, and find meaning in life </a:t>
            </a:r>
            <a:r>
              <a:rPr lang="en-GB" sz="4400" dirty="0" smtClean="0"/>
              <a:t>is dependent </a:t>
            </a:r>
            <a:r>
              <a:rPr lang="en-GB" sz="4400" dirty="0"/>
              <a:t>on how we have come to regulate our </a:t>
            </a:r>
            <a:r>
              <a:rPr lang="en-GB" sz="4400" dirty="0" smtClean="0"/>
              <a:t>emotions.’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                                                                                                                  Dan Siegel, 1999</a:t>
            </a:r>
            <a:r>
              <a:rPr lang="en-GB" sz="2400" dirty="0"/>
              <a:t> </a:t>
            </a:r>
            <a:endParaRPr lang="en-ZA" sz="2400" dirty="0"/>
          </a:p>
        </p:txBody>
      </p:sp>
      <p:sp>
        <p:nvSpPr>
          <p:cNvPr id="6" name="Rectangle 5"/>
          <p:cNvSpPr/>
          <p:nvPr/>
        </p:nvSpPr>
        <p:spPr>
          <a:xfrm>
            <a:off x="6035040" y="1467163"/>
            <a:ext cx="61311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 smtClean="0"/>
              <a:t>the </a:t>
            </a:r>
            <a:r>
              <a:rPr lang="en-GB" sz="4000" i="1" dirty="0"/>
              <a:t>first step on the pathway to </a:t>
            </a:r>
            <a:r>
              <a:rPr lang="en-GB" sz="4000" i="1" dirty="0" smtClean="0"/>
              <a:t>self-regulation</a:t>
            </a:r>
            <a:endParaRPr lang="en-ZA" sz="4000" i="1" dirty="0"/>
          </a:p>
        </p:txBody>
      </p:sp>
    </p:spTree>
    <p:extLst>
      <p:ext uri="{BB962C8B-B14F-4D97-AF65-F5344CB8AC3E}">
        <p14:creationId xmlns:p14="http://schemas.microsoft.com/office/powerpoint/2010/main" val="30189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D wallpaper: Photo of Man Looking at the Mirror, adult, blur, boy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 r="-3073"/>
          <a:stretch/>
        </p:blipFill>
        <p:spPr bwMode="auto">
          <a:xfrm>
            <a:off x="0" y="5849"/>
            <a:ext cx="9880979" cy="685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3605" r="4162" b="3724"/>
          <a:stretch/>
        </p:blipFill>
        <p:spPr>
          <a:xfrm>
            <a:off x="8857397" y="0"/>
            <a:ext cx="3334603" cy="685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249465" y="5849"/>
            <a:ext cx="94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 smtClean="0"/>
              <a:t>‘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654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17195" r="19776" b="12879"/>
          <a:stretch/>
        </p:blipFill>
        <p:spPr>
          <a:xfrm rot="20529981">
            <a:off x="6171656" y="4299659"/>
            <a:ext cx="1006867" cy="965771"/>
          </a:xfrm>
          <a:prstGeom prst="rect">
            <a:avLst/>
          </a:prstGeom>
        </p:spPr>
      </p:pic>
      <p:pic>
        <p:nvPicPr>
          <p:cNvPr id="2" name="Picture 1" descr="C:\Users\user\Desktop\Sarah\The three R's-reaching the learning brai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8" b="12072"/>
          <a:stretch/>
        </p:blipFill>
        <p:spPr bwMode="auto">
          <a:xfrm>
            <a:off x="426085" y="1198880"/>
            <a:ext cx="5731510" cy="503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60160" y="1198880"/>
            <a:ext cx="5364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to help your Autistic adult child who is exhibiting challenging and distressed behaviour:</a:t>
            </a:r>
          </a:p>
          <a:p>
            <a:r>
              <a:rPr lang="en-GB" sz="2400" dirty="0" smtClean="0"/>
              <a:t>  - Learn</a:t>
            </a:r>
          </a:p>
          <a:p>
            <a:r>
              <a:rPr lang="en-GB" sz="2400" dirty="0" smtClean="0"/>
              <a:t>  - Think</a:t>
            </a:r>
          </a:p>
          <a:p>
            <a:r>
              <a:rPr lang="en-GB" sz="2400" dirty="0" smtClean="0"/>
              <a:t>  - Reflect</a:t>
            </a:r>
          </a:p>
          <a:p>
            <a:r>
              <a:rPr lang="en-GB" sz="2400" dirty="0" smtClean="0"/>
              <a:t>You need to intervene in the following sequence</a:t>
            </a:r>
          </a:p>
        </p:txBody>
      </p:sp>
      <p:sp>
        <p:nvSpPr>
          <p:cNvPr id="5" name="Bent Arrow 4"/>
          <p:cNvSpPr/>
          <p:nvPr/>
        </p:nvSpPr>
        <p:spPr>
          <a:xfrm rot="10800000">
            <a:off x="5572729" y="3973223"/>
            <a:ext cx="2204720" cy="3352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6426" y="4266249"/>
            <a:ext cx="52055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Until your child is regulated, he/she is not likely to be able to relate to you</a:t>
            </a:r>
          </a:p>
          <a:p>
            <a:endParaRPr lang="en-GB" sz="800" dirty="0" smtClean="0"/>
          </a:p>
          <a:p>
            <a:r>
              <a:rPr lang="en-GB" sz="2400" dirty="0" smtClean="0"/>
              <a:t>Until your child is related, he/she is unlikely to have the mental capacity to relate to 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755" y="164564"/>
            <a:ext cx="10146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Connecting with the thinking brain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291840" y="5253463"/>
            <a:ext cx="1013032" cy="387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291840" y="4072725"/>
            <a:ext cx="1013032" cy="387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291840" y="2344183"/>
            <a:ext cx="1013032" cy="387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26241" y="5253463"/>
            <a:ext cx="4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982687" y="4002539"/>
            <a:ext cx="4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026241" y="2219302"/>
            <a:ext cx="4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1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791" y="3734790"/>
            <a:ext cx="698226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/>
              <a:t>supportive silence</a:t>
            </a:r>
          </a:p>
          <a:p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/>
              <a:t>an invitation to engage in reflective problem-solving</a:t>
            </a:r>
            <a:endParaRPr lang="en-ZA" sz="4000" dirty="0"/>
          </a:p>
        </p:txBody>
      </p:sp>
      <p:pic>
        <p:nvPicPr>
          <p:cNvPr id="6146" name="Picture 2" descr="Image result for conversation autist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r="8051"/>
          <a:stretch/>
        </p:blipFill>
        <p:spPr bwMode="auto">
          <a:xfrm>
            <a:off x="6400800" y="3228832"/>
            <a:ext cx="5523914" cy="325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7791" y="251241"/>
            <a:ext cx="1079695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/>
              <a:t>Co-regulation typically involves:</a:t>
            </a:r>
          </a:p>
          <a:p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 smtClean="0"/>
              <a:t>Warmth</a:t>
            </a:r>
          </a:p>
          <a:p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/>
              <a:t>a soothing tone of voice</a:t>
            </a:r>
          </a:p>
          <a:p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/>
              <a:t>communication that acknowledges </a:t>
            </a:r>
            <a:r>
              <a:rPr lang="en-GB" sz="4000" dirty="0" smtClean="0"/>
              <a:t>the Autistic individual's </a:t>
            </a:r>
            <a:r>
              <a:rPr lang="en-GB" sz="4000" dirty="0"/>
              <a:t>distress</a:t>
            </a:r>
          </a:p>
          <a:p>
            <a:endParaRPr lang="en-GB" sz="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468837" y="6488668"/>
            <a:ext cx="7568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https://genmindful.com/blogs/mindful-moments/what-co-regulation-looks-like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6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34" y="1734584"/>
            <a:ext cx="108520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/>
              <a:t>Co-regulation alone is not </a:t>
            </a:r>
            <a:r>
              <a:rPr lang="en-GB" sz="4000" dirty="0" smtClean="0"/>
              <a:t>always enough </a:t>
            </a:r>
          </a:p>
          <a:p>
            <a:endParaRPr lang="en-GB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 smtClean="0"/>
              <a:t>Autistic adults may also need</a:t>
            </a:r>
            <a:r>
              <a:rPr lang="en-GB" sz="3200" dirty="0" smtClean="0"/>
              <a:t>: </a:t>
            </a:r>
          </a:p>
          <a:p>
            <a:endParaRPr lang="en-GB" sz="800" dirty="0" smtClean="0"/>
          </a:p>
          <a:p>
            <a:r>
              <a:rPr lang="en-GB" sz="3200" dirty="0" smtClean="0"/>
              <a:t>      </a:t>
            </a:r>
            <a:r>
              <a:rPr lang="en-GB" sz="3600" dirty="0" smtClean="0"/>
              <a:t>- to </a:t>
            </a:r>
            <a:r>
              <a:rPr lang="en-GB" sz="3600" dirty="0"/>
              <a:t>be actively </a:t>
            </a:r>
            <a:r>
              <a:rPr lang="en-GB" sz="3600" dirty="0" smtClean="0"/>
              <a:t>coached in </a:t>
            </a:r>
            <a:r>
              <a:rPr lang="en-GB" sz="3600" dirty="0"/>
              <a:t>ways to </a:t>
            </a:r>
            <a:r>
              <a:rPr lang="en-GB" sz="3600" dirty="0" smtClean="0"/>
              <a:t>manage their 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   emotions and impulses</a:t>
            </a:r>
          </a:p>
          <a:p>
            <a:endParaRPr lang="en-GB" sz="800" dirty="0" smtClean="0"/>
          </a:p>
          <a:p>
            <a:r>
              <a:rPr lang="en-GB" sz="3200" dirty="0"/>
              <a:t> </a:t>
            </a:r>
            <a:r>
              <a:rPr lang="en-GB" sz="3200" dirty="0" smtClean="0"/>
              <a:t>     -  </a:t>
            </a:r>
            <a:r>
              <a:rPr lang="en-GB" sz="3600" dirty="0" smtClean="0"/>
              <a:t>support recognizing their and other’s body 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   cues; translating this into a verbal description   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   of how they feel before deciding on an 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   appropriate response</a:t>
            </a:r>
            <a:endParaRPr lang="en-ZA" sz="3600" dirty="0"/>
          </a:p>
        </p:txBody>
      </p:sp>
      <p:sp>
        <p:nvSpPr>
          <p:cNvPr id="3" name="Rectangle 2"/>
          <p:cNvSpPr/>
          <p:nvPr/>
        </p:nvSpPr>
        <p:spPr>
          <a:xfrm>
            <a:off x="805518" y="235783"/>
            <a:ext cx="8173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Further considerations  .  .  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5068" y="1078424"/>
            <a:ext cx="900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/>
              <a:t>i</a:t>
            </a:r>
            <a:r>
              <a:rPr lang="en-ZA" sz="4000" dirty="0" smtClean="0"/>
              <a:t>n response to distressed behaviour</a:t>
            </a:r>
            <a:endParaRPr lang="en-ZA" sz="4000" dirty="0"/>
          </a:p>
        </p:txBody>
      </p:sp>
      <p:pic>
        <p:nvPicPr>
          <p:cNvPr id="5" name="Picture 2" descr="Turn pain off please. Distressed adult bearded guy suffering from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5" r="21197" b="10837"/>
          <a:stretch/>
        </p:blipFill>
        <p:spPr bwMode="auto">
          <a:xfrm rot="376248">
            <a:off x="9496925" y="415375"/>
            <a:ext cx="1941095" cy="2375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781662"/>
              </p:ext>
            </p:extLst>
          </p:nvPr>
        </p:nvGraphicFramePr>
        <p:xfrm>
          <a:off x="673766" y="1281140"/>
          <a:ext cx="10972802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1"/>
                <a:gridCol w="5486401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Generally helpful to  .</a:t>
                      </a:r>
                      <a:r>
                        <a:rPr lang="en-ZA" sz="2800" baseline="0" dirty="0" smtClean="0"/>
                        <a:t>  .  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Less helpful to  .  .  .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take time, stay calm and neutral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give reassurance in ways that are understood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 supportive, caring and </a:t>
                      </a:r>
                      <a:r>
                        <a:rPr lang="en-GB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listen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keep your language simple and give clear, concise messages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 more appropriate behaviour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other people from the situation if necessary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look and sound confident – even if you are feeling anxious yourself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intervene quickly, but noninvasively; try diversion or distraction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look angry or upset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lose your temper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Intimidate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talk a lot, quickly or shout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confuse your child with too much information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other people chip in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re-ignite the situation by blaming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 negative; making unkind, angry comments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threaten punishment and/or removal of privileges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arpet cleaning t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865">
            <a:off x="708742" y="259188"/>
            <a:ext cx="2216903" cy="93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2072" y="357810"/>
            <a:ext cx="5854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7490" y="357810"/>
            <a:ext cx="650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WORTH CONSIDERING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1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942" y="47613"/>
            <a:ext cx="8409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Fight/Flight/Freeze response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6" t="20549" r="5499"/>
          <a:stretch/>
        </p:blipFill>
        <p:spPr>
          <a:xfrm>
            <a:off x="6106260" y="1442858"/>
            <a:ext cx="3593206" cy="3849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61378" y="4900757"/>
            <a:ext cx="139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Feeling calm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9817" y="5415722"/>
            <a:ext cx="5528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-    The Neocortex is offline</a:t>
            </a:r>
          </a:p>
          <a:p>
            <a:pPr marL="285750" indent="-285750">
              <a:buFontTx/>
              <a:buChar char="-"/>
            </a:pPr>
            <a:r>
              <a:rPr lang="en-ZA" dirty="0" smtClean="0"/>
              <a:t>Behaviour is now being controlled by the Limbic Brain’s interpretation of our emotions </a:t>
            </a:r>
          </a:p>
          <a:p>
            <a:pPr marL="285750" indent="-285750">
              <a:buFontTx/>
              <a:buChar char="-"/>
            </a:pPr>
            <a:r>
              <a:rPr lang="en-ZA" dirty="0" smtClean="0"/>
              <a:t>Fight/Flight/Freeze mode has been automatically </a:t>
            </a:r>
          </a:p>
          <a:p>
            <a:r>
              <a:rPr lang="en-ZA" dirty="0"/>
              <a:t> </a:t>
            </a:r>
            <a:r>
              <a:rPr lang="en-ZA" dirty="0" smtClean="0"/>
              <a:t>    activated by the Reptilian Brain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25533" y="5290589"/>
            <a:ext cx="5866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The Neocortex mediates </a:t>
            </a:r>
            <a:r>
              <a:rPr lang="en-GB" dirty="0"/>
              <a:t>our responses to emotional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triggers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It </a:t>
            </a:r>
            <a:r>
              <a:rPr lang="en-GB" dirty="0"/>
              <a:t>helps us to put a pause between a trigger and a response </a:t>
            </a:r>
            <a:r>
              <a:rPr lang="en-GB" dirty="0" smtClean="0"/>
              <a:t>and </a:t>
            </a:r>
            <a:r>
              <a:rPr lang="en-GB" dirty="0"/>
              <a:t>allows us to think through options and </a:t>
            </a:r>
            <a:r>
              <a:rPr lang="en-GB" dirty="0" smtClean="0"/>
              <a:t>possible consequences 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7522452" y="843747"/>
            <a:ext cx="4267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Dan Segal’s Hand Model of the brain: an explanation of what happens when we become distressed</a:t>
            </a:r>
            <a:endParaRPr lang="en-ZA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58653" y="1704597"/>
            <a:ext cx="7485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65942" y="843747"/>
            <a:ext cx="5175515" cy="4592576"/>
            <a:chOff x="2519571" y="826070"/>
            <a:chExt cx="5175515" cy="4592576"/>
          </a:xfrm>
        </p:grpSpPr>
        <p:grpSp>
          <p:nvGrpSpPr>
            <p:cNvPr id="12" name="Group 11"/>
            <p:cNvGrpSpPr/>
            <p:nvPr/>
          </p:nvGrpSpPr>
          <p:grpSpPr>
            <a:xfrm>
              <a:off x="2519571" y="826070"/>
              <a:ext cx="5175515" cy="4592576"/>
              <a:chOff x="101563" y="1228300"/>
              <a:chExt cx="5933477" cy="5144683"/>
            </a:xfrm>
          </p:grpSpPr>
          <p:pic>
            <p:nvPicPr>
              <p:cNvPr id="13" name="Picture Placeholder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892"/>
              <a:stretch/>
            </p:blipFill>
            <p:spPr>
              <a:xfrm>
                <a:off x="1623745" y="1228300"/>
                <a:ext cx="4411295" cy="4844956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2993389" y="4390754"/>
                <a:ext cx="1376037" cy="123365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7" name="Oval 16"/>
              <p:cNvSpPr/>
              <p:nvPr/>
            </p:nvSpPr>
            <p:spPr>
              <a:xfrm rot="20492998">
                <a:off x="3884429" y="2970131"/>
                <a:ext cx="848713" cy="1420837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724224" y="1765505"/>
                <a:ext cx="1842868" cy="79862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1563" y="5726652"/>
                <a:ext cx="28297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 smtClean="0"/>
                  <a:t>Reptilian Brain</a:t>
                </a:r>
              </a:p>
              <a:p>
                <a:r>
                  <a:rPr lang="en-ZA" dirty="0" smtClean="0"/>
                  <a:t>Survival &amp; safety</a:t>
                </a:r>
                <a:endParaRPr lang="en-ZA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3211" y="3500200"/>
                <a:ext cx="28297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 smtClean="0"/>
                  <a:t>Limbic Brain</a:t>
                </a:r>
              </a:p>
              <a:p>
                <a:r>
                  <a:rPr lang="en-ZA" dirty="0" smtClean="0"/>
                  <a:t>Processes emotions &amp; stores memories 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9272" y="1920080"/>
                <a:ext cx="24293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 smtClean="0"/>
                  <a:t>Neocortex</a:t>
                </a:r>
              </a:p>
              <a:p>
                <a:r>
                  <a:rPr lang="en-GB" dirty="0"/>
                  <a:t>gives us our ability to reason </a:t>
                </a:r>
                <a:r>
                  <a:rPr lang="en-GB" dirty="0" smtClean="0"/>
                  <a:t>&amp; communicate </a:t>
                </a:r>
                <a:r>
                  <a:rPr lang="en-GB" dirty="0"/>
                  <a:t>ideas via language</a:t>
                </a:r>
                <a:endParaRPr lang="en-ZA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726143" y="5101692"/>
                <a:ext cx="1836740" cy="8344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/>
            <p:nvPr/>
          </p:nvCxnSpPr>
          <p:spPr>
            <a:xfrm>
              <a:off x="4652211" y="3048000"/>
              <a:ext cx="1191878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8402405" y="1717036"/>
            <a:ext cx="3789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4"/>
              </a:rPr>
              <a:t>https://www.youtube.com/watch?v=f-m2YcdMdFw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2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35" y="154546"/>
            <a:ext cx="4038815" cy="2704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2846232"/>
          </a:xfrm>
        </p:spPr>
        <p:txBody>
          <a:bodyPr>
            <a:normAutofit/>
          </a:bodyPr>
          <a:lstStyle/>
          <a:p>
            <a:r>
              <a:rPr lang="en-GB" sz="1300" smtClean="0"/>
              <a:t>							</a:t>
            </a:r>
            <a:r>
              <a:rPr lang="en-GB" sz="1800" smtClean="0"/>
              <a:t>57 Albion Road, Edinburgh EH7 5QY</a:t>
            </a:r>
            <a:br>
              <a:rPr lang="en-GB" sz="1800" smtClean="0"/>
            </a:br>
            <a:r>
              <a:rPr lang="en-GB" sz="1800" smtClean="0"/>
              <a:t>							Tel: 0131 475 2416</a:t>
            </a:r>
            <a:br>
              <a:rPr lang="en-GB" sz="1800" smtClean="0"/>
            </a:br>
            <a:r>
              <a:rPr lang="en-GB" sz="1800" smtClean="0"/>
              <a:t>							Email: info@pasda.org.uk</a:t>
            </a:r>
            <a:br>
              <a:rPr lang="en-GB" sz="1800" smtClean="0"/>
            </a:br>
            <a:r>
              <a:rPr lang="en-GB" sz="1800" smtClean="0"/>
              <a:t>							Website: </a:t>
            </a:r>
            <a:r>
              <a:rPr lang="en-GB" sz="1800" smtClean="0">
                <a:hlinkClick r:id="rId3"/>
              </a:rPr>
              <a:t>www.pasda.org.uk</a:t>
            </a:r>
            <a:r>
              <a:rPr lang="en-GB" sz="1800" smtClean="0"/>
              <a:t> 									Scottish Charity Number: SC042678</a:t>
            </a:r>
            <a:br>
              <a:rPr lang="en-GB" sz="1800" smtClean="0"/>
            </a:br>
            <a:r>
              <a:rPr lang="en-GB" sz="1800" smtClean="0"/>
              <a:t/>
            </a:r>
            <a:br>
              <a:rPr lang="en-GB" sz="1800" smtClean="0"/>
            </a:br>
            <a:r>
              <a:rPr lang="en-GB" sz="1800" smtClean="0"/>
              <a:t/>
            </a:r>
            <a:br>
              <a:rPr lang="en-GB" sz="1800" smtClean="0"/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19718"/>
            <a:ext cx="10515600" cy="31424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800" b="1" smtClean="0"/>
              <a:t>MAKE A DONATION TO SUPPORT Pasda’s WORK</a:t>
            </a:r>
          </a:p>
          <a:p>
            <a:pPr marL="0" indent="0">
              <a:buNone/>
            </a:pPr>
            <a:r>
              <a:rPr lang="en-GB" sz="1800" smtClean="0"/>
              <a:t>If you have benefitted from this presentation, please consider supporting Pasda's work. </a:t>
            </a:r>
          </a:p>
          <a:p>
            <a:pPr marL="0" indent="0">
              <a:buNone/>
            </a:pPr>
            <a:r>
              <a:rPr lang="en-GB" sz="1800" smtClean="0"/>
              <a:t>You can do this in one of four ways: 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smtClean="0"/>
              <a:t>Donate via JustGiving on the Pasda website at: </a:t>
            </a:r>
            <a:r>
              <a:rPr lang="en-GB" sz="1800" smtClean="0">
                <a:hlinkClick r:id="rId4"/>
              </a:rPr>
              <a:t>https://www.pasda.org.uk </a:t>
            </a:r>
            <a:r>
              <a:rPr lang="en-GB" sz="1800" smtClean="0"/>
              <a:t>, at the top right of the Home Page.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smtClean="0"/>
              <a:t>Donate via JustGiving at: </a:t>
            </a:r>
            <a:r>
              <a:rPr lang="en-GB" sz="1800" smtClean="0">
                <a:hlinkClick r:id="rId5"/>
              </a:rPr>
              <a:t>https://www.justgiving.com/pasdauk</a:t>
            </a:r>
            <a:endParaRPr lang="en-GB" sz="1800" smtClean="0"/>
          </a:p>
          <a:p>
            <a:pPr marL="457200" indent="-457200">
              <a:buFont typeface="+mj-lt"/>
              <a:buAutoNum type="arabicParenR"/>
            </a:pPr>
            <a:r>
              <a:rPr lang="en-GB" sz="1800" smtClean="0"/>
              <a:t>Make a bank transfer. To do this, please contact us by phone or email for the account details.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smtClean="0"/>
              <a:t>Make out a cheque payable to Pasda, and mail it to our office at the address above.  </a:t>
            </a:r>
          </a:p>
          <a:p>
            <a:pPr marL="0" indent="0" algn="ctr">
              <a:buNone/>
            </a:pPr>
            <a:endParaRPr lang="en-GB" sz="1800" smtClean="0"/>
          </a:p>
          <a:p>
            <a:pPr marL="0" indent="0" algn="ctr">
              <a:buNone/>
            </a:pPr>
            <a:r>
              <a:rPr lang="en-GB" sz="1800" smtClean="0"/>
              <a:t>Thank you very much.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8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" y="1"/>
            <a:ext cx="12167108" cy="70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1178" y="120666"/>
            <a:ext cx="6497052" cy="6155320"/>
            <a:chOff x="2679031" y="176937"/>
            <a:chExt cx="6497052" cy="61553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0"/>
            <a:stretch/>
          </p:blipFill>
          <p:spPr>
            <a:xfrm>
              <a:off x="2679031" y="176937"/>
              <a:ext cx="6497052" cy="6155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620126" y="2622066"/>
              <a:ext cx="2614863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dirty="0" smtClean="0"/>
                <a:t>Responses to Autistic Meltdown</a:t>
              </a:r>
              <a:endParaRPr lang="en-GB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7128241" y="6332257"/>
            <a:ext cx="5063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https://www.youtube.com/watch?v=oTGeqnbQp_Q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52825" y="1394996"/>
            <a:ext cx="426917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When distressed and we have ‘flipped our lids’ i.e. the thinking brain is offline and the feeling brain is now in charge.</a:t>
            </a:r>
          </a:p>
          <a:p>
            <a:pPr algn="ctr"/>
            <a:endParaRPr lang="en-ZA" sz="800" dirty="0" smtClean="0"/>
          </a:p>
          <a:p>
            <a:pPr algn="ctr"/>
            <a:r>
              <a:rPr lang="en-ZA" sz="2400" dirty="0" smtClean="0"/>
              <a:t> </a:t>
            </a:r>
            <a:r>
              <a:rPr lang="en-ZA" sz="2400" dirty="0"/>
              <a:t>W</a:t>
            </a:r>
            <a:r>
              <a:rPr lang="en-ZA" sz="2400" dirty="0" smtClean="0"/>
              <a:t>e will respond in one of the following four ways</a:t>
            </a:r>
          </a:p>
          <a:p>
            <a:pPr algn="ctr"/>
            <a:endParaRPr lang="en-GB" dirty="0"/>
          </a:p>
        </p:txBody>
      </p:sp>
      <p:sp>
        <p:nvSpPr>
          <p:cNvPr id="7" name="Bent Arrow 6"/>
          <p:cNvSpPr/>
          <p:nvPr/>
        </p:nvSpPr>
        <p:spPr>
          <a:xfrm rot="10800000">
            <a:off x="6853037" y="3616994"/>
            <a:ext cx="4302644" cy="3430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2782888" y="2276476"/>
            <a:ext cx="0" cy="33131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2782889" y="5589588"/>
            <a:ext cx="705802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2809875" y="2852739"/>
            <a:ext cx="1976437" cy="2719387"/>
          </a:xfrm>
          <a:custGeom>
            <a:avLst/>
            <a:gdLst>
              <a:gd name="T0" fmla="*/ 0 w 1245"/>
              <a:gd name="T1" fmla="*/ 1673 h 1673"/>
              <a:gd name="T2" fmla="*/ 132 w 1245"/>
              <a:gd name="T3" fmla="*/ 1642 h 1673"/>
              <a:gd name="T4" fmla="*/ 210 w 1245"/>
              <a:gd name="T5" fmla="*/ 1603 h 1673"/>
              <a:gd name="T6" fmla="*/ 264 w 1245"/>
              <a:gd name="T7" fmla="*/ 1588 h 1673"/>
              <a:gd name="T8" fmla="*/ 381 w 1245"/>
              <a:gd name="T9" fmla="*/ 1510 h 1673"/>
              <a:gd name="T10" fmla="*/ 451 w 1245"/>
              <a:gd name="T11" fmla="*/ 1463 h 1673"/>
              <a:gd name="T12" fmla="*/ 513 w 1245"/>
              <a:gd name="T13" fmla="*/ 1417 h 1673"/>
              <a:gd name="T14" fmla="*/ 622 w 1245"/>
              <a:gd name="T15" fmla="*/ 1339 h 1673"/>
              <a:gd name="T16" fmla="*/ 646 w 1245"/>
              <a:gd name="T17" fmla="*/ 1315 h 1673"/>
              <a:gd name="T18" fmla="*/ 692 w 1245"/>
              <a:gd name="T19" fmla="*/ 1284 h 1673"/>
              <a:gd name="T20" fmla="*/ 778 w 1245"/>
              <a:gd name="T21" fmla="*/ 1206 h 1673"/>
              <a:gd name="T22" fmla="*/ 832 w 1245"/>
              <a:gd name="T23" fmla="*/ 1144 h 1673"/>
              <a:gd name="T24" fmla="*/ 871 w 1245"/>
              <a:gd name="T25" fmla="*/ 1074 h 1673"/>
              <a:gd name="T26" fmla="*/ 887 w 1245"/>
              <a:gd name="T27" fmla="*/ 1051 h 1673"/>
              <a:gd name="T28" fmla="*/ 918 w 1245"/>
              <a:gd name="T29" fmla="*/ 1012 h 1673"/>
              <a:gd name="T30" fmla="*/ 926 w 1245"/>
              <a:gd name="T31" fmla="*/ 989 h 1673"/>
              <a:gd name="T32" fmla="*/ 1011 w 1245"/>
              <a:gd name="T33" fmla="*/ 841 h 1673"/>
              <a:gd name="T34" fmla="*/ 1128 w 1245"/>
              <a:gd name="T35" fmla="*/ 498 h 1673"/>
              <a:gd name="T36" fmla="*/ 1198 w 1245"/>
              <a:gd name="T37" fmla="*/ 233 h 1673"/>
              <a:gd name="T38" fmla="*/ 1245 w 1245"/>
              <a:gd name="T39" fmla="*/ 117 h 1673"/>
              <a:gd name="T40" fmla="*/ 1245 w 1245"/>
              <a:gd name="T41" fmla="*/ 0 h 1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5" h="1673">
                <a:moveTo>
                  <a:pt x="0" y="1673"/>
                </a:moveTo>
                <a:cubicBezTo>
                  <a:pt x="39" y="1667"/>
                  <a:pt x="98" y="1664"/>
                  <a:pt x="132" y="1642"/>
                </a:cubicBezTo>
                <a:cubicBezTo>
                  <a:pt x="164" y="1621"/>
                  <a:pt x="163" y="1620"/>
                  <a:pt x="210" y="1603"/>
                </a:cubicBezTo>
                <a:cubicBezTo>
                  <a:pt x="237" y="1593"/>
                  <a:pt x="240" y="1600"/>
                  <a:pt x="264" y="1588"/>
                </a:cubicBezTo>
                <a:cubicBezTo>
                  <a:pt x="307" y="1566"/>
                  <a:pt x="333" y="1527"/>
                  <a:pt x="381" y="1510"/>
                </a:cubicBezTo>
                <a:cubicBezTo>
                  <a:pt x="404" y="1487"/>
                  <a:pt x="424" y="1481"/>
                  <a:pt x="451" y="1463"/>
                </a:cubicBezTo>
                <a:cubicBezTo>
                  <a:pt x="470" y="1436"/>
                  <a:pt x="486" y="1435"/>
                  <a:pt x="513" y="1417"/>
                </a:cubicBezTo>
                <a:cubicBezTo>
                  <a:pt x="536" y="1382"/>
                  <a:pt x="587" y="1363"/>
                  <a:pt x="622" y="1339"/>
                </a:cubicBezTo>
                <a:cubicBezTo>
                  <a:pt x="631" y="1333"/>
                  <a:pt x="637" y="1322"/>
                  <a:pt x="646" y="1315"/>
                </a:cubicBezTo>
                <a:cubicBezTo>
                  <a:pt x="661" y="1304"/>
                  <a:pt x="692" y="1284"/>
                  <a:pt x="692" y="1284"/>
                </a:cubicBezTo>
                <a:cubicBezTo>
                  <a:pt x="714" y="1253"/>
                  <a:pt x="746" y="1228"/>
                  <a:pt x="778" y="1206"/>
                </a:cubicBezTo>
                <a:cubicBezTo>
                  <a:pt x="814" y="1152"/>
                  <a:pt x="794" y="1171"/>
                  <a:pt x="832" y="1144"/>
                </a:cubicBezTo>
                <a:cubicBezTo>
                  <a:pt x="846" y="1104"/>
                  <a:pt x="836" y="1126"/>
                  <a:pt x="871" y="1074"/>
                </a:cubicBezTo>
                <a:cubicBezTo>
                  <a:pt x="876" y="1066"/>
                  <a:pt x="887" y="1051"/>
                  <a:pt x="887" y="1051"/>
                </a:cubicBezTo>
                <a:cubicBezTo>
                  <a:pt x="907" y="991"/>
                  <a:pt x="878" y="1061"/>
                  <a:pt x="918" y="1012"/>
                </a:cubicBezTo>
                <a:cubicBezTo>
                  <a:pt x="923" y="1006"/>
                  <a:pt x="922" y="996"/>
                  <a:pt x="926" y="989"/>
                </a:cubicBezTo>
                <a:cubicBezTo>
                  <a:pt x="951" y="938"/>
                  <a:pt x="983" y="891"/>
                  <a:pt x="1011" y="841"/>
                </a:cubicBezTo>
                <a:cubicBezTo>
                  <a:pt x="1041" y="723"/>
                  <a:pt x="1088" y="613"/>
                  <a:pt x="1128" y="498"/>
                </a:cubicBezTo>
                <a:cubicBezTo>
                  <a:pt x="1142" y="407"/>
                  <a:pt x="1168" y="320"/>
                  <a:pt x="1198" y="233"/>
                </a:cubicBezTo>
                <a:cubicBezTo>
                  <a:pt x="1209" y="201"/>
                  <a:pt x="1245" y="147"/>
                  <a:pt x="1245" y="117"/>
                </a:cubicBezTo>
                <a:cubicBezTo>
                  <a:pt x="1245" y="78"/>
                  <a:pt x="1245" y="39"/>
                  <a:pt x="1245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 rot="21363681">
            <a:off x="4767209" y="2695322"/>
            <a:ext cx="877887" cy="170370"/>
          </a:xfrm>
          <a:custGeom>
            <a:avLst/>
            <a:gdLst>
              <a:gd name="T0" fmla="*/ 0 w 588"/>
              <a:gd name="T1" fmla="*/ 132 h 151"/>
              <a:gd name="T2" fmla="*/ 202 w 588"/>
              <a:gd name="T3" fmla="*/ 0 h 151"/>
              <a:gd name="T4" fmla="*/ 436 w 588"/>
              <a:gd name="T5" fmla="*/ 38 h 151"/>
              <a:gd name="T6" fmla="*/ 506 w 588"/>
              <a:gd name="T7" fmla="*/ 70 h 151"/>
              <a:gd name="T8" fmla="*/ 553 w 588"/>
              <a:gd name="T9" fmla="*/ 101 h 151"/>
              <a:gd name="T10" fmla="*/ 560 w 588"/>
              <a:gd name="T11" fmla="*/ 124 h 151"/>
              <a:gd name="T12" fmla="*/ 560 w 588"/>
              <a:gd name="T13" fmla="*/ 1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8" h="151">
                <a:moveTo>
                  <a:pt x="0" y="132"/>
                </a:moveTo>
                <a:cubicBezTo>
                  <a:pt x="61" y="34"/>
                  <a:pt x="85" y="15"/>
                  <a:pt x="202" y="0"/>
                </a:cubicBezTo>
                <a:cubicBezTo>
                  <a:pt x="290" y="5"/>
                  <a:pt x="355" y="12"/>
                  <a:pt x="436" y="38"/>
                </a:cubicBezTo>
                <a:cubicBezTo>
                  <a:pt x="459" y="45"/>
                  <a:pt x="485" y="58"/>
                  <a:pt x="506" y="70"/>
                </a:cubicBezTo>
                <a:cubicBezTo>
                  <a:pt x="522" y="79"/>
                  <a:pt x="553" y="101"/>
                  <a:pt x="553" y="101"/>
                </a:cubicBezTo>
                <a:cubicBezTo>
                  <a:pt x="555" y="109"/>
                  <a:pt x="556" y="117"/>
                  <a:pt x="560" y="124"/>
                </a:cubicBezTo>
                <a:cubicBezTo>
                  <a:pt x="574" y="151"/>
                  <a:pt x="588" y="147"/>
                  <a:pt x="560" y="147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5626197" y="2822802"/>
            <a:ext cx="2386015" cy="1470024"/>
          </a:xfrm>
          <a:custGeom>
            <a:avLst/>
            <a:gdLst>
              <a:gd name="T0" fmla="*/ 0 w 1494"/>
              <a:gd name="T1" fmla="*/ 0 h 881"/>
              <a:gd name="T2" fmla="*/ 39 w 1494"/>
              <a:gd name="T3" fmla="*/ 171 h 881"/>
              <a:gd name="T4" fmla="*/ 93 w 1494"/>
              <a:gd name="T5" fmla="*/ 296 h 881"/>
              <a:gd name="T6" fmla="*/ 101 w 1494"/>
              <a:gd name="T7" fmla="*/ 319 h 881"/>
              <a:gd name="T8" fmla="*/ 148 w 1494"/>
              <a:gd name="T9" fmla="*/ 350 h 881"/>
              <a:gd name="T10" fmla="*/ 303 w 1494"/>
              <a:gd name="T11" fmla="*/ 467 h 881"/>
              <a:gd name="T12" fmla="*/ 350 w 1494"/>
              <a:gd name="T13" fmla="*/ 506 h 881"/>
              <a:gd name="T14" fmla="*/ 397 w 1494"/>
              <a:gd name="T15" fmla="*/ 521 h 881"/>
              <a:gd name="T16" fmla="*/ 467 w 1494"/>
              <a:gd name="T17" fmla="*/ 552 h 881"/>
              <a:gd name="T18" fmla="*/ 560 w 1494"/>
              <a:gd name="T19" fmla="*/ 615 h 881"/>
              <a:gd name="T20" fmla="*/ 607 w 1494"/>
              <a:gd name="T21" fmla="*/ 630 h 881"/>
              <a:gd name="T22" fmla="*/ 747 w 1494"/>
              <a:gd name="T23" fmla="*/ 708 h 881"/>
              <a:gd name="T24" fmla="*/ 996 w 1494"/>
              <a:gd name="T25" fmla="*/ 794 h 881"/>
              <a:gd name="T26" fmla="*/ 1167 w 1494"/>
              <a:gd name="T27" fmla="*/ 856 h 881"/>
              <a:gd name="T28" fmla="*/ 1268 w 1494"/>
              <a:gd name="T29" fmla="*/ 864 h 881"/>
              <a:gd name="T30" fmla="*/ 1424 w 1494"/>
              <a:gd name="T31" fmla="*/ 879 h 881"/>
              <a:gd name="T32" fmla="*/ 1494 w 1494"/>
              <a:gd name="T33" fmla="*/ 879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94" h="881">
                <a:moveTo>
                  <a:pt x="0" y="0"/>
                </a:moveTo>
                <a:cubicBezTo>
                  <a:pt x="15" y="50"/>
                  <a:pt x="31" y="118"/>
                  <a:pt x="39" y="171"/>
                </a:cubicBezTo>
                <a:cubicBezTo>
                  <a:pt x="48" y="230"/>
                  <a:pt x="43" y="261"/>
                  <a:pt x="93" y="296"/>
                </a:cubicBezTo>
                <a:cubicBezTo>
                  <a:pt x="96" y="304"/>
                  <a:pt x="95" y="313"/>
                  <a:pt x="101" y="319"/>
                </a:cubicBezTo>
                <a:cubicBezTo>
                  <a:pt x="114" y="332"/>
                  <a:pt x="148" y="350"/>
                  <a:pt x="148" y="350"/>
                </a:cubicBezTo>
                <a:cubicBezTo>
                  <a:pt x="186" y="408"/>
                  <a:pt x="236" y="450"/>
                  <a:pt x="303" y="467"/>
                </a:cubicBezTo>
                <a:cubicBezTo>
                  <a:pt x="315" y="479"/>
                  <a:pt x="334" y="499"/>
                  <a:pt x="350" y="506"/>
                </a:cubicBezTo>
                <a:cubicBezTo>
                  <a:pt x="365" y="513"/>
                  <a:pt x="397" y="521"/>
                  <a:pt x="397" y="521"/>
                </a:cubicBezTo>
                <a:cubicBezTo>
                  <a:pt x="421" y="537"/>
                  <a:pt x="440" y="544"/>
                  <a:pt x="467" y="552"/>
                </a:cubicBezTo>
                <a:cubicBezTo>
                  <a:pt x="492" y="570"/>
                  <a:pt x="531" y="602"/>
                  <a:pt x="560" y="615"/>
                </a:cubicBezTo>
                <a:cubicBezTo>
                  <a:pt x="575" y="622"/>
                  <a:pt x="607" y="630"/>
                  <a:pt x="607" y="630"/>
                </a:cubicBezTo>
                <a:cubicBezTo>
                  <a:pt x="651" y="661"/>
                  <a:pt x="696" y="690"/>
                  <a:pt x="747" y="708"/>
                </a:cubicBezTo>
                <a:cubicBezTo>
                  <a:pt x="823" y="765"/>
                  <a:pt x="905" y="771"/>
                  <a:pt x="996" y="794"/>
                </a:cubicBezTo>
                <a:cubicBezTo>
                  <a:pt x="1052" y="809"/>
                  <a:pt x="1109" y="851"/>
                  <a:pt x="1167" y="856"/>
                </a:cubicBezTo>
                <a:cubicBezTo>
                  <a:pt x="1201" y="859"/>
                  <a:pt x="1234" y="861"/>
                  <a:pt x="1268" y="864"/>
                </a:cubicBezTo>
                <a:cubicBezTo>
                  <a:pt x="1324" y="845"/>
                  <a:pt x="1370" y="875"/>
                  <a:pt x="1424" y="879"/>
                </a:cubicBezTo>
                <a:cubicBezTo>
                  <a:pt x="1447" y="881"/>
                  <a:pt x="1471" y="879"/>
                  <a:pt x="1494" y="879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8012212" y="4292827"/>
            <a:ext cx="360362" cy="1296761"/>
          </a:xfrm>
          <a:custGeom>
            <a:avLst/>
            <a:gdLst>
              <a:gd name="T0" fmla="*/ 0 w 227"/>
              <a:gd name="T1" fmla="*/ 0 h 855"/>
              <a:gd name="T2" fmla="*/ 45 w 227"/>
              <a:gd name="T3" fmla="*/ 590 h 855"/>
              <a:gd name="T4" fmla="*/ 181 w 227"/>
              <a:gd name="T5" fmla="*/ 817 h 855"/>
              <a:gd name="T6" fmla="*/ 227 w 227"/>
              <a:gd name="T7" fmla="*/ 817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855">
                <a:moveTo>
                  <a:pt x="0" y="0"/>
                </a:moveTo>
                <a:cubicBezTo>
                  <a:pt x="7" y="227"/>
                  <a:pt x="15" y="454"/>
                  <a:pt x="45" y="590"/>
                </a:cubicBezTo>
                <a:cubicBezTo>
                  <a:pt x="75" y="726"/>
                  <a:pt x="151" y="779"/>
                  <a:pt x="181" y="817"/>
                </a:cubicBezTo>
                <a:cubicBezTo>
                  <a:pt x="211" y="855"/>
                  <a:pt x="219" y="817"/>
                  <a:pt x="227" y="817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8343361" y="5575078"/>
            <a:ext cx="1167804" cy="787697"/>
          </a:xfrm>
          <a:custGeom>
            <a:avLst/>
            <a:gdLst>
              <a:gd name="T0" fmla="*/ 0 w 745"/>
              <a:gd name="T1" fmla="*/ 13 h 437"/>
              <a:gd name="T2" fmla="*/ 31 w 745"/>
              <a:gd name="T3" fmla="*/ 91 h 437"/>
              <a:gd name="T4" fmla="*/ 47 w 745"/>
              <a:gd name="T5" fmla="*/ 137 h 437"/>
              <a:gd name="T6" fmla="*/ 62 w 745"/>
              <a:gd name="T7" fmla="*/ 215 h 437"/>
              <a:gd name="T8" fmla="*/ 545 w 745"/>
              <a:gd name="T9" fmla="*/ 371 h 437"/>
              <a:gd name="T10" fmla="*/ 623 w 745"/>
              <a:gd name="T11" fmla="*/ 324 h 437"/>
              <a:gd name="T12" fmla="*/ 654 w 745"/>
              <a:gd name="T13" fmla="*/ 184 h 437"/>
              <a:gd name="T14" fmla="*/ 662 w 745"/>
              <a:gd name="T15" fmla="*/ 52 h 437"/>
              <a:gd name="T16" fmla="*/ 670 w 745"/>
              <a:gd name="T17" fmla="*/ 28 h 437"/>
              <a:gd name="T18" fmla="*/ 662 w 745"/>
              <a:gd name="T19" fmla="*/ 5 h 437"/>
              <a:gd name="T20" fmla="*/ 745 w 745"/>
              <a:gd name="T21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5" h="437">
                <a:moveTo>
                  <a:pt x="0" y="13"/>
                </a:moveTo>
                <a:cubicBezTo>
                  <a:pt x="19" y="40"/>
                  <a:pt x="22" y="59"/>
                  <a:pt x="31" y="91"/>
                </a:cubicBezTo>
                <a:cubicBezTo>
                  <a:pt x="36" y="107"/>
                  <a:pt x="47" y="137"/>
                  <a:pt x="47" y="137"/>
                </a:cubicBezTo>
                <a:cubicBezTo>
                  <a:pt x="48" y="140"/>
                  <a:pt x="58" y="205"/>
                  <a:pt x="62" y="215"/>
                </a:cubicBezTo>
                <a:cubicBezTo>
                  <a:pt x="156" y="437"/>
                  <a:pt x="192" y="338"/>
                  <a:pt x="545" y="371"/>
                </a:cubicBezTo>
                <a:cubicBezTo>
                  <a:pt x="582" y="361"/>
                  <a:pt x="597" y="352"/>
                  <a:pt x="623" y="324"/>
                </a:cubicBezTo>
                <a:cubicBezTo>
                  <a:pt x="639" y="277"/>
                  <a:pt x="648" y="234"/>
                  <a:pt x="654" y="184"/>
                </a:cubicBezTo>
                <a:cubicBezTo>
                  <a:pt x="657" y="140"/>
                  <a:pt x="658" y="96"/>
                  <a:pt x="662" y="52"/>
                </a:cubicBezTo>
                <a:cubicBezTo>
                  <a:pt x="663" y="44"/>
                  <a:pt x="670" y="36"/>
                  <a:pt x="670" y="28"/>
                </a:cubicBezTo>
                <a:cubicBezTo>
                  <a:pt x="670" y="20"/>
                  <a:pt x="662" y="5"/>
                  <a:pt x="662" y="5"/>
                </a:cubicBezTo>
                <a:lnTo>
                  <a:pt x="745" y="0"/>
                </a:ln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9511165" y="5572126"/>
            <a:ext cx="660898" cy="17462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983518" y="5901113"/>
            <a:ext cx="673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4762393" y="6102858"/>
            <a:ext cx="2513618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135188" y="3213100"/>
            <a:ext cx="381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AROUSAL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2279650" y="2420939"/>
            <a:ext cx="0" cy="720725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855913" y="4797425"/>
            <a:ext cx="8321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dirty="0">
                <a:solidFill>
                  <a:srgbClr val="0070C0"/>
                </a:solidFill>
              </a:rPr>
              <a:t>Anxiety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359150" y="4149725"/>
            <a:ext cx="6922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dirty="0">
                <a:solidFill>
                  <a:schemeClr val="accent2">
                    <a:lumMod val="75000"/>
                  </a:schemeClr>
                </a:solidFill>
              </a:rPr>
              <a:t>Anger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359150" y="3500438"/>
            <a:ext cx="11154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dirty="0">
                <a:solidFill>
                  <a:srgbClr val="FF0000"/>
                </a:solidFill>
              </a:rPr>
              <a:t>Aggression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792539" y="2708275"/>
            <a:ext cx="6303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dirty="0"/>
              <a:t>Crisis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2880997" y="1916113"/>
            <a:ext cx="695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400" b="1" dirty="0"/>
              <a:t>Trigger</a:t>
            </a:r>
          </a:p>
          <a:p>
            <a:pPr algn="ctr"/>
            <a:r>
              <a:rPr lang="en-GB" altLang="en-US" sz="1400" b="1" u="sng" dirty="0"/>
              <a:t>Phase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879663" y="1916113"/>
            <a:ext cx="938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400" b="1" dirty="0"/>
              <a:t>Escalation</a:t>
            </a:r>
          </a:p>
          <a:p>
            <a:pPr algn="ctr"/>
            <a:r>
              <a:rPr lang="en-GB" altLang="en-US" sz="1400" b="1" u="sng" dirty="0"/>
              <a:t>Phase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953777" y="1916113"/>
            <a:ext cx="6270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400" b="1" dirty="0"/>
              <a:t>Crisis</a:t>
            </a:r>
          </a:p>
          <a:p>
            <a:pPr algn="ctr"/>
            <a:r>
              <a:rPr lang="en-GB" altLang="en-US" sz="1400" b="1" u="sng" dirty="0"/>
              <a:t>Phase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6186176" y="1916113"/>
            <a:ext cx="865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400" b="1" dirty="0"/>
              <a:t>Recovery</a:t>
            </a:r>
          </a:p>
          <a:p>
            <a:pPr algn="ctr"/>
            <a:r>
              <a:rPr lang="en-GB" altLang="en-US" sz="1400" b="1" u="sng" dirty="0"/>
              <a:t>Phase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7702642" y="1916113"/>
            <a:ext cx="939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400" b="1" dirty="0"/>
              <a:t>Post Crisis</a:t>
            </a:r>
          </a:p>
          <a:p>
            <a:pPr algn="ctr"/>
            <a:r>
              <a:rPr lang="en-GB" altLang="en-US" sz="1400" b="1" u="sng" dirty="0"/>
              <a:t>Phase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9427194" y="1916113"/>
            <a:ext cx="8242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400" b="1" dirty="0"/>
              <a:t>Learning</a:t>
            </a:r>
          </a:p>
          <a:p>
            <a:pPr algn="ctr"/>
            <a:r>
              <a:rPr lang="en-GB" altLang="en-US" sz="1400" b="1" u="sng" dirty="0"/>
              <a:t>Phase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9002713" y="5229226"/>
            <a:ext cx="16103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 dirty="0">
                <a:solidFill>
                  <a:srgbClr val="00B050"/>
                </a:solidFill>
              </a:rPr>
              <a:t>Baseline Behaviour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8401050" y="5734051"/>
            <a:ext cx="10050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b="1" dirty="0">
                <a:solidFill>
                  <a:schemeClr val="accent3">
                    <a:lumMod val="50000"/>
                  </a:schemeClr>
                </a:solidFill>
              </a:rPr>
              <a:t>Exhaustion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6868" y="341447"/>
            <a:ext cx="5090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arousal cycle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6314" y="5013176"/>
            <a:ext cx="20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PERCEIVED THREAT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6177134" y="3140721"/>
            <a:ext cx="872633" cy="26805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4521583" y="4531476"/>
            <a:ext cx="115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5015880" y="2708276"/>
            <a:ext cx="0" cy="180906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5664701" y="729871"/>
            <a:ext cx="593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 smtClean="0"/>
              <a:t>of distressed behaviour</a:t>
            </a:r>
            <a:endParaRPr lang="en-ZA" sz="4000" dirty="0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3705270" y="3070225"/>
            <a:ext cx="805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dirty="0" smtClean="0">
                <a:solidFill>
                  <a:srgbClr val="FFC000"/>
                </a:solidFill>
              </a:rPr>
              <a:t>Assault</a:t>
            </a:r>
            <a:endParaRPr lang="en-GB" altLang="en-US" sz="1600" b="1" dirty="0">
              <a:solidFill>
                <a:srgbClr val="FFC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91809" y="2817555"/>
            <a:ext cx="151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Additional assaults </a:t>
            </a:r>
            <a:endParaRPr lang="en-GB" b="1" dirty="0"/>
          </a:p>
        </p:txBody>
      </p:sp>
      <p:cxnSp>
        <p:nvCxnSpPr>
          <p:cNvPr id="41" name="Straight Arrow Connector 40"/>
          <p:cNvCxnSpPr>
            <a:stCxn id="31" idx="1"/>
          </p:cNvCxnSpPr>
          <p:nvPr/>
        </p:nvCxnSpPr>
        <p:spPr bwMode="auto">
          <a:xfrm flipH="1">
            <a:off x="3633832" y="5197842"/>
            <a:ext cx="1152482" cy="1078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16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Group 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80304" y="103031"/>
          <a:ext cx="11861443" cy="6620513"/>
        </p:xfrm>
        <a:graphic>
          <a:graphicData uri="http://schemas.openxmlformats.org/drawingml/2006/table">
            <a:tbl>
              <a:tblPr/>
              <a:tblGrid>
                <a:gridCol w="2215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1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7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681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Emotion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Behaviour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Message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Response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6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Anxiety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(Trigger Phase)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Withdrawal or agitation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I’m worried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I’m frustrated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Active Listening, explore feelings, Problem Solve, Involve, redirect, relaxation strategies, anxiety management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0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(Escalation Phase)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Loud / Disruptive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Critical, Swearing, Generalised Abuse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Listen to 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Help 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As above + divert, refocus, reassure, set limits, remove others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8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Aggression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(Escalation Phase)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Personalised Abuse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Threats , Gesticulation, Space Invasion, Eye contact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I’m losing control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Help me regain control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Set limits, unambiguous language, don’t question, divert, offer exit, seek help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0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Crisis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(Crisis Phase)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Destructive behaviour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Towards people/ property / self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Can you control me?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Escape, Protect self and others, Seek Assistance,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0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Exhaustion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(Recovery Phase)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Tearful, Expressions of remorse / anger, regret, apologetic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 feel bad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Support, Monitor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Secure the area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2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Post Incident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(Learning Phase)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Return to baseline behaviour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Post incident review(s)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5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O MUCH INFORMATION - Aspergers And Autism Overload | The Aspi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1608336" cy="652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450" y="323850"/>
            <a:ext cx="8939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causes Autistic Overload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621" y="4520000"/>
            <a:ext cx="4323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b="1" dirty="0" smtClean="0"/>
              <a:t>Emotional Overload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b="1" dirty="0" smtClean="0"/>
              <a:t>Cognitive Overload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b="1" dirty="0" smtClean="0"/>
              <a:t>Sensory Overload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721801" y="5904994"/>
            <a:ext cx="477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https://www.youtube.com/watch?v=vloYhuxiD-0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6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47" t="24549" r="42369" b="23262"/>
          <a:stretch/>
        </p:blipFill>
        <p:spPr>
          <a:xfrm>
            <a:off x="1453274" y="1123523"/>
            <a:ext cx="9214724" cy="528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909010" y="292526"/>
            <a:ext cx="7652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4D5156"/>
                </a:solidFill>
              </a:rPr>
              <a:t>A psychologist walked around a room while teaching stress management to an audience. She asked  .  .  .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7069962" y="6406000"/>
            <a:ext cx="498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https://www.youtube.com/watch?v=01BBbRgHcq8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8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3126" y="140277"/>
            <a:ext cx="591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Emotional Overload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95663" y="1395663"/>
            <a:ext cx="9272336" cy="5213685"/>
            <a:chOff x="1315453" y="1155031"/>
            <a:chExt cx="9525688" cy="5437894"/>
          </a:xfrm>
        </p:grpSpPr>
        <p:pic>
          <p:nvPicPr>
            <p:cNvPr id="8194" name="Picture 2" descr="https://i.pinimg.com/originals/9f/dc/28/9fdc28c3bffaa29caf050a55c876fe1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0" t="25583" r="9200" b="10972"/>
            <a:stretch/>
          </p:blipFill>
          <p:spPr bwMode="auto">
            <a:xfrm>
              <a:off x="1315453" y="1155031"/>
              <a:ext cx="9525688" cy="54378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711114" y="4106779"/>
              <a:ext cx="17967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 smtClean="0">
                  <a:latin typeface="Comic Sans MS" panose="030F0702030302020204" pitchFamily="66" charset="0"/>
                </a:rPr>
                <a:t>INDIVIDUAL</a:t>
              </a:r>
              <a:endParaRPr lang="en-GB" b="1" dirty="0">
                <a:latin typeface="Comic Sans MS" panose="030F0702030302020204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86924" y="4131024"/>
              <a:ext cx="17967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 smtClean="0">
                  <a:latin typeface="Comic Sans MS" panose="030F0702030302020204" pitchFamily="66" charset="0"/>
                </a:rPr>
                <a:t>INDIVIDUAL</a:t>
              </a:r>
              <a:endParaRPr lang="en-GB" b="1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07374" y="4106779"/>
              <a:ext cx="17967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 smtClean="0">
                  <a:latin typeface="Comic Sans MS" panose="030F0702030302020204" pitchFamily="66" charset="0"/>
                </a:rPr>
                <a:t>INDIVIDUAL</a:t>
              </a:r>
              <a:endParaRPr lang="en-GB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86924" y="5037221"/>
              <a:ext cx="898358" cy="0"/>
            </a:xfrm>
            <a:prstGeom prst="line">
              <a:avLst/>
            </a:prstGeom>
            <a:ln w="254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634912" y="5029200"/>
              <a:ext cx="577518" cy="8021"/>
            </a:xfrm>
            <a:prstGeom prst="line">
              <a:avLst/>
            </a:prstGeom>
            <a:ln w="254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172502" y="921424"/>
            <a:ext cx="748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Baseline coping capacities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6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79C1218DD93D47BF3445AE321C4C6E" ma:contentTypeVersion="10" ma:contentTypeDescription="Create a new document." ma:contentTypeScope="" ma:versionID="a470367d08abcda47bc563d5aa398ffa">
  <xsd:schema xmlns:xsd="http://www.w3.org/2001/XMLSchema" xmlns:xs="http://www.w3.org/2001/XMLSchema" xmlns:p="http://schemas.microsoft.com/office/2006/metadata/properties" xmlns:ns2="2fa0e45d-7aaf-4b91-ac37-34070b1c6d48" targetNamespace="http://schemas.microsoft.com/office/2006/metadata/properties" ma:root="true" ma:fieldsID="5b80c478280c377c3fd299365d8f60a7" ns2:_="">
    <xsd:import namespace="2fa0e45d-7aaf-4b91-ac37-34070b1c6d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0e45d-7aaf-4b91-ac37-34070b1c6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C8FF61-342D-41DA-A7D4-8F0F8E360954}"/>
</file>

<file path=customXml/itemProps2.xml><?xml version="1.0" encoding="utf-8"?>
<ds:datastoreItem xmlns:ds="http://schemas.openxmlformats.org/officeDocument/2006/customXml" ds:itemID="{A687109A-FA1D-449D-A602-A14EF3CD9C9A}"/>
</file>

<file path=customXml/itemProps3.xml><?xml version="1.0" encoding="utf-8"?>
<ds:datastoreItem xmlns:ds="http://schemas.openxmlformats.org/officeDocument/2006/customXml" ds:itemID="{3EC3C72A-F4F9-48ED-9745-6A8CFEF14A16}"/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1543</Words>
  <Application>Microsoft Office PowerPoint</Application>
  <PresentationFormat>Widescreen</PresentationFormat>
  <Paragraphs>332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Lato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57 Albion Road, Edinburgh EH7 5QY        Tel: 0131 475 2416        Email: info@pasda.org.uk        Website: www.pasda.org.uk          Scottish Charity Number: SC042678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Barratt</dc:creator>
  <cp:lastModifiedBy>Chris Griffiths</cp:lastModifiedBy>
  <cp:revision>40</cp:revision>
  <dcterms:created xsi:type="dcterms:W3CDTF">2020-07-27T07:34:39Z</dcterms:created>
  <dcterms:modified xsi:type="dcterms:W3CDTF">2020-10-21T09:39:55Z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0x010100FA79C1218DD93D47BF3445AE321C4C6E</vt:lpwstr>
  </property>
</Properties>
</file>