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4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5.xml" ContentType="application/vnd.openxmlformats-officedocument.presentationml.slide+xml"/>
  <Override PartName="/ppt/slides/slide17.xml" ContentType="application/vnd.openxmlformats-officedocument.presentationml.slide+xml"/>
  <Override PartName="/ppt/slides/slide31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5.xml" ContentType="application/vnd.openxmlformats-officedocument.presentationml.slide+xml"/>
  <Override PartName="/ppt/slides/slide2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82" r:id="rId2"/>
    <p:sldId id="28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84" r:id="rId11"/>
    <p:sldId id="286" r:id="rId12"/>
    <p:sldId id="265" r:id="rId13"/>
    <p:sldId id="28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83" r:id="rId26"/>
    <p:sldId id="277" r:id="rId27"/>
    <p:sldId id="278" r:id="rId28"/>
    <p:sldId id="279" r:id="rId29"/>
    <p:sldId id="280" r:id="rId30"/>
    <p:sldId id="288" r:id="rId31"/>
    <p:sldId id="281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382" autoAdjust="0"/>
  </p:normalViewPr>
  <p:slideViewPr>
    <p:cSldViewPr snapToGrid="0">
      <p:cViewPr varScale="1">
        <p:scale>
          <a:sx n="106" d="100"/>
          <a:sy n="106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40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476CF2-D61B-45E1-8099-56CE34BF37F6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384C3E-23F4-4AF4-93BC-33D332890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286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D77430-03C8-4B9D-95EC-511725C386FF}" type="slidenum">
              <a:rPr lang="en-ZA" smtClean="0"/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34988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87613" y="688975"/>
            <a:ext cx="4937125" cy="27765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18061" y="3823342"/>
            <a:ext cx="7898130" cy="9760877"/>
          </a:xfrm>
        </p:spPr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0A74E-C5B9-4C99-94B2-D66018538941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6070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0A74E-C5B9-4C99-94B2-D66018538941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2973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D77430-03C8-4B9D-95EC-511725C386FF}" type="slidenum">
              <a:rPr lang="en-ZA" smtClean="0"/>
              <a:t>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84797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84C3E-23F4-4AF4-93BC-33D332890E4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471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84C3E-23F4-4AF4-93BC-33D332890E4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1984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84C3E-23F4-4AF4-93BC-33D332890E41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8770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2000" dirty="0" smtClean="0"/>
          </a:p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0A74E-C5B9-4C99-94B2-D66018538941}" type="slidenum">
              <a:rPr lang="en-GB" smtClean="0"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8215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A443ED-5592-4322-BCED-DC5824C52506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803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72343-8293-4EDE-921C-81BDD2E84AAF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970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17EB-BE8D-4C6B-8121-AEA0494B600A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93C2-4546-4B5B-9326-2B421FCD0F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4654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17EB-BE8D-4C6B-8121-AEA0494B600A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93C2-4546-4B5B-9326-2B421FCD0F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732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17EB-BE8D-4C6B-8121-AEA0494B600A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93C2-4546-4B5B-9326-2B421FCD0F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330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17EB-BE8D-4C6B-8121-AEA0494B600A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93C2-4546-4B5B-9326-2B421FCD0F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2022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17EB-BE8D-4C6B-8121-AEA0494B600A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93C2-4546-4B5B-9326-2B421FCD0F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339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17EB-BE8D-4C6B-8121-AEA0494B600A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93C2-4546-4B5B-9326-2B421FCD0F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503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17EB-BE8D-4C6B-8121-AEA0494B600A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93C2-4546-4B5B-9326-2B421FCD0F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887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17EB-BE8D-4C6B-8121-AEA0494B600A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93C2-4546-4B5B-9326-2B421FCD0F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900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17EB-BE8D-4C6B-8121-AEA0494B600A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93C2-4546-4B5B-9326-2B421FCD0F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6613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17EB-BE8D-4C6B-8121-AEA0494B600A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93C2-4546-4B5B-9326-2B421FCD0F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377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17EB-BE8D-4C6B-8121-AEA0494B600A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93C2-4546-4B5B-9326-2B421FCD0F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074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304800"/>
            <a:ext cx="1036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17600" y="1905000"/>
            <a:ext cx="10363200" cy="4114800"/>
          </a:xfrm>
        </p:spPr>
        <p:txBody>
          <a:bodyPr/>
          <a:lstStyle/>
          <a:p>
            <a:pPr lvl="0"/>
            <a:endParaRPr lang="en-GB" noProof="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 alt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 alt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56A1F15-03E2-49A1-AB7F-119C96BCE5A9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286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D17EB-BE8D-4C6B-8121-AEA0494B600A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A93C2-4546-4B5B-9326-2B421FCD0F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471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f-m2YcdMdFw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TGeqnbQp_Q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loYhuxiD-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1BBbRgHcq8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sZmElSGKBG8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229Xb50_o8M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youtube.com/watch?v=K2P4Ed6G3gw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inkclinicalpsychologists.com.au/2017/09/04/using-your-5-senses-to-self-soothe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vingwellessex.org/health-and-well-being/all-ages-autism-hub/helping-people-with-autism-in-a-crisis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es-extraordinary.com/de-escalation-techniques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genmindful.com/blogs/mindful-moments/what-co-regulation-looks-like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sda.org.uk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justgiving.com/pasdauk" TargetMode="External"/><Relationship Id="rId4" Type="http://schemas.openxmlformats.org/officeDocument/2006/relationships/hyperlink" Target="https://www.pasda.org.uk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95" y="1910715"/>
            <a:ext cx="5245100" cy="393382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241385" y="647215"/>
            <a:ext cx="92452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All</a:t>
            </a:r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behaviour is communication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30135" y="1570545"/>
            <a:ext cx="7847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dirty="0" smtClean="0"/>
              <a:t>Making sense of behaviour in a neurodiverse world</a:t>
            </a:r>
            <a:endParaRPr lang="en-ZA" sz="2800" dirty="0"/>
          </a:p>
        </p:txBody>
      </p:sp>
      <p:sp>
        <p:nvSpPr>
          <p:cNvPr id="6" name="Rectangle 5"/>
          <p:cNvSpPr/>
          <p:nvPr/>
        </p:nvSpPr>
        <p:spPr>
          <a:xfrm>
            <a:off x="345995" y="5536763"/>
            <a:ext cx="632209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0" i="0" dirty="0" smtClean="0">
                <a:solidFill>
                  <a:srgbClr val="444444"/>
                </a:solidFill>
                <a:effectLst/>
                <a:latin typeface="Lato"/>
              </a:rPr>
              <a:t> “English is my </a:t>
            </a:r>
            <a:r>
              <a:rPr lang="en-GB" dirty="0" smtClean="0">
                <a:solidFill>
                  <a:srgbClr val="444444"/>
                </a:solidFill>
                <a:latin typeface="Lato"/>
              </a:rPr>
              <a:t>second</a:t>
            </a:r>
            <a:r>
              <a:rPr lang="en-GB" b="0" i="0" dirty="0" smtClean="0">
                <a:solidFill>
                  <a:srgbClr val="444444"/>
                </a:solidFill>
                <a:effectLst/>
                <a:latin typeface="Lato"/>
              </a:rPr>
              <a:t> language. Autism is my first,” </a:t>
            </a:r>
          </a:p>
          <a:p>
            <a:pPr algn="r"/>
            <a:r>
              <a:rPr lang="en-GB" sz="1600" b="0" i="1" dirty="0" smtClean="0">
                <a:solidFill>
                  <a:srgbClr val="000000"/>
                </a:solidFill>
                <a:effectLst/>
                <a:latin typeface="Lato"/>
              </a:rPr>
              <a:t>Dani Bowman</a:t>
            </a:r>
            <a:endParaRPr lang="en-ZA" sz="16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8605768" y="5844539"/>
            <a:ext cx="37616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i="1" dirty="0" smtClean="0"/>
              <a:t>Sarah Barratt</a:t>
            </a:r>
          </a:p>
          <a:p>
            <a:r>
              <a:rPr lang="en-ZA" b="1" dirty="0" smtClean="0"/>
              <a:t>Educational Psychologist, </a:t>
            </a:r>
            <a:r>
              <a:rPr lang="en-ZA" b="1" i="1" dirty="0" smtClean="0"/>
              <a:t>PASDA</a:t>
            </a:r>
            <a:endParaRPr lang="en-ZA" b="1" dirty="0" smtClean="0"/>
          </a:p>
          <a:p>
            <a:r>
              <a:rPr lang="en-ZA" b="1" dirty="0"/>
              <a:t>s</a:t>
            </a:r>
            <a:r>
              <a:rPr lang="en-ZA" b="1" dirty="0" smtClean="0"/>
              <a:t>arahs_karma@yahoo.co.uk</a:t>
            </a:r>
            <a:endParaRPr lang="en-ZA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0168703" y="2232265"/>
            <a:ext cx="1295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dirty="0" smtClean="0"/>
              <a:t>Part 3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330644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3265">
            <a:off x="9424363" y="437287"/>
            <a:ext cx="2452584" cy="225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38488" y="458090"/>
            <a:ext cx="47211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Module Outline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2838" y="1410355"/>
            <a:ext cx="11257862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ZA" sz="800" dirty="0" smtClean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ZA" sz="3200" dirty="0" smtClean="0"/>
              <a:t>Neurology of the Stress Response</a:t>
            </a:r>
            <a:r>
              <a:rPr lang="en-ZA" sz="3600" dirty="0" smtClean="0"/>
              <a:t>: </a:t>
            </a:r>
            <a:r>
              <a:rPr lang="en-ZA" sz="2000" dirty="0" smtClean="0"/>
              <a:t>Hand Model of the Brain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ZA" sz="800" dirty="0" smtClean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ZA" sz="3200" dirty="0" smtClean="0"/>
              <a:t>Autistic Meltdown</a:t>
            </a:r>
            <a:r>
              <a:rPr lang="en-ZA" sz="3600" dirty="0" smtClean="0"/>
              <a:t>: </a:t>
            </a:r>
            <a:r>
              <a:rPr lang="en-ZA" sz="2000" dirty="0" smtClean="0"/>
              <a:t>Fight, Flight, Freeze or Fawn Response</a:t>
            </a:r>
          </a:p>
          <a:p>
            <a:endParaRPr lang="en-ZA" sz="800" dirty="0" smtClean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ZA" sz="3200" dirty="0" smtClean="0"/>
              <a:t>The Arousal Cycle: </a:t>
            </a:r>
            <a:r>
              <a:rPr lang="en-ZA" sz="2000" dirty="0" smtClean="0"/>
              <a:t>Making Sense of Distressed Behaviour</a:t>
            </a:r>
            <a:endParaRPr lang="en-ZA" sz="2000" dirty="0"/>
          </a:p>
          <a:p>
            <a:endParaRPr lang="en-ZA" sz="800" dirty="0" smtClean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ZA" sz="3200" dirty="0" smtClean="0"/>
              <a:t>Cause of Autistic Overload: </a:t>
            </a:r>
            <a:r>
              <a:rPr lang="en-ZA" sz="2000" dirty="0"/>
              <a:t>Too much Emotional, Cognitive and Sensory Information</a:t>
            </a:r>
          </a:p>
          <a:p>
            <a:endParaRPr lang="en-ZA" sz="800" dirty="0" smtClean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ZA" sz="3200" dirty="0" smtClean="0"/>
              <a:t>Autistic Tools: </a:t>
            </a:r>
            <a:r>
              <a:rPr lang="en-ZA" sz="2000" dirty="0"/>
              <a:t>Coping with Overload</a:t>
            </a:r>
          </a:p>
          <a:p>
            <a:endParaRPr lang="en-ZA" sz="800" dirty="0" smtClean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ZA" sz="3200" dirty="0" smtClean="0"/>
              <a:t>Self-Care: </a:t>
            </a:r>
            <a:r>
              <a:rPr lang="en-ZA" sz="2000" dirty="0" smtClean="0"/>
              <a:t>Parent-Carers; Me Too</a:t>
            </a:r>
          </a:p>
          <a:p>
            <a:endParaRPr lang="en-ZA" sz="800" dirty="0" smtClean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ZA" sz="3200" dirty="0" smtClean="0"/>
              <a:t>Escalating Behaviour: </a:t>
            </a:r>
            <a:r>
              <a:rPr lang="en-ZA" sz="2000" dirty="0" smtClean="0"/>
              <a:t>Responding Appropriately</a:t>
            </a:r>
          </a:p>
          <a:p>
            <a:endParaRPr lang="en-ZA" sz="800" dirty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ZA" sz="3200" dirty="0" smtClean="0"/>
              <a:t>Co-Regulation: </a:t>
            </a:r>
            <a:r>
              <a:rPr lang="en-ZA" sz="2000" dirty="0" smtClean="0"/>
              <a:t>First step towards Self-Regulation</a:t>
            </a:r>
            <a:endParaRPr lang="en-ZA" sz="800" dirty="0" smtClean="0"/>
          </a:p>
          <a:p>
            <a:pPr marL="514350" indent="-514350">
              <a:buFont typeface="Arial" panose="020B0604020202020204" pitchFamily="34" charset="0"/>
              <a:buChar char="•"/>
            </a:pPr>
            <a:endParaRPr lang="en-ZA" sz="800" dirty="0" smtClean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59653" y="996699"/>
            <a:ext cx="16373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400" b="1" dirty="0" smtClean="0"/>
              <a:t>Part 3</a:t>
            </a:r>
            <a:endParaRPr lang="en-GB" sz="4400" b="1" dirty="0"/>
          </a:p>
        </p:txBody>
      </p:sp>
    </p:spTree>
    <p:extLst>
      <p:ext uri="{BB962C8B-B14F-4D97-AF65-F5344CB8AC3E}">
        <p14:creationId xmlns:p14="http://schemas.microsoft.com/office/powerpoint/2010/main" val="86086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5942" y="47613"/>
            <a:ext cx="84098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Fight/Flight/Freeze response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3" name="Picture Placeholder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86" t="20549" r="5499"/>
          <a:stretch/>
        </p:blipFill>
        <p:spPr>
          <a:xfrm>
            <a:off x="6106260" y="1442858"/>
            <a:ext cx="3593206" cy="38493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61378" y="4900757"/>
            <a:ext cx="1394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 smtClean="0"/>
              <a:t>Feeling calm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9817" y="5415722"/>
            <a:ext cx="55281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-    The Neocortex is offline</a:t>
            </a:r>
          </a:p>
          <a:p>
            <a:pPr marL="285750" indent="-285750">
              <a:buFontTx/>
              <a:buChar char="-"/>
            </a:pPr>
            <a:r>
              <a:rPr lang="en-ZA" dirty="0" smtClean="0"/>
              <a:t>Behaviour is now being controlled by the Limbic Brain’s interpretation of our emotions </a:t>
            </a:r>
          </a:p>
          <a:p>
            <a:pPr marL="285750" indent="-285750">
              <a:buFontTx/>
              <a:buChar char="-"/>
            </a:pPr>
            <a:r>
              <a:rPr lang="en-ZA" dirty="0" smtClean="0"/>
              <a:t>Fight/Flight/Freeze mode has been automatically </a:t>
            </a:r>
          </a:p>
          <a:p>
            <a:r>
              <a:rPr lang="en-ZA" dirty="0"/>
              <a:t> </a:t>
            </a:r>
            <a:r>
              <a:rPr lang="en-ZA" dirty="0" smtClean="0"/>
              <a:t>    activated by the Reptilian Brain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25533" y="5290589"/>
            <a:ext cx="586646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GB" dirty="0" smtClean="0"/>
              <a:t>The Neocortex mediates </a:t>
            </a:r>
            <a:r>
              <a:rPr lang="en-GB" dirty="0"/>
              <a:t>our responses to emotional </a:t>
            </a:r>
            <a:endParaRPr lang="en-GB" dirty="0" smtClean="0"/>
          </a:p>
          <a:p>
            <a:r>
              <a:rPr lang="en-GB" dirty="0"/>
              <a:t> </a:t>
            </a:r>
            <a:r>
              <a:rPr lang="en-GB" dirty="0" smtClean="0"/>
              <a:t>    triggers</a:t>
            </a:r>
          </a:p>
          <a:p>
            <a:pPr marL="285750" indent="-285750">
              <a:buFontTx/>
              <a:buChar char="-"/>
            </a:pPr>
            <a:r>
              <a:rPr lang="en-GB" dirty="0" smtClean="0"/>
              <a:t>It </a:t>
            </a:r>
            <a:r>
              <a:rPr lang="en-GB" dirty="0"/>
              <a:t>helps us to put a pause between a trigger and a response </a:t>
            </a:r>
            <a:r>
              <a:rPr lang="en-GB" dirty="0" smtClean="0"/>
              <a:t>and </a:t>
            </a:r>
            <a:r>
              <a:rPr lang="en-GB" dirty="0"/>
              <a:t>allows us to think through options and </a:t>
            </a:r>
            <a:r>
              <a:rPr lang="en-GB" dirty="0" smtClean="0"/>
              <a:t>possible consequences </a:t>
            </a:r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7522452" y="843747"/>
            <a:ext cx="42671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000" dirty="0" smtClean="0"/>
              <a:t>Dan Segal’s Hand Model of the brain: an explanation of what happens when we become distressed</a:t>
            </a:r>
            <a:endParaRPr lang="en-ZA" sz="20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058653" y="1704597"/>
            <a:ext cx="7485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365942" y="843747"/>
            <a:ext cx="5175515" cy="4592576"/>
            <a:chOff x="2519571" y="826070"/>
            <a:chExt cx="5175515" cy="4592576"/>
          </a:xfrm>
        </p:grpSpPr>
        <p:grpSp>
          <p:nvGrpSpPr>
            <p:cNvPr id="12" name="Group 11"/>
            <p:cNvGrpSpPr/>
            <p:nvPr/>
          </p:nvGrpSpPr>
          <p:grpSpPr>
            <a:xfrm>
              <a:off x="2519571" y="826070"/>
              <a:ext cx="5175515" cy="4592576"/>
              <a:chOff x="101563" y="1228300"/>
              <a:chExt cx="5933477" cy="5144683"/>
            </a:xfrm>
          </p:grpSpPr>
          <p:pic>
            <p:nvPicPr>
              <p:cNvPr id="13" name="Picture Placeholder 7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9892"/>
              <a:stretch/>
            </p:blipFill>
            <p:spPr>
              <a:xfrm>
                <a:off x="1623745" y="1228300"/>
                <a:ext cx="4411295" cy="4844956"/>
              </a:xfrm>
              <a:prstGeom prst="rect">
                <a:avLst/>
              </a:prstGeom>
            </p:spPr>
          </p:pic>
          <p:sp>
            <p:nvSpPr>
              <p:cNvPr id="16" name="Oval 15"/>
              <p:cNvSpPr/>
              <p:nvPr/>
            </p:nvSpPr>
            <p:spPr>
              <a:xfrm>
                <a:off x="2993389" y="4390754"/>
                <a:ext cx="1376037" cy="1233651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ZA"/>
              </a:p>
            </p:txBody>
          </p:sp>
          <p:sp>
            <p:nvSpPr>
              <p:cNvPr id="17" name="Oval 16"/>
              <p:cNvSpPr/>
              <p:nvPr/>
            </p:nvSpPr>
            <p:spPr>
              <a:xfrm rot="20492998">
                <a:off x="3884429" y="2970131"/>
                <a:ext cx="848713" cy="1420837"/>
              </a:xfrm>
              <a:prstGeom prst="ellipse">
                <a:avLst/>
              </a:prstGeom>
              <a:noFill/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ZA"/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2724224" y="1765505"/>
                <a:ext cx="1842868" cy="798621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ZA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101563" y="5726652"/>
                <a:ext cx="282975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ZA" b="1" dirty="0" smtClean="0"/>
                  <a:t>Reptilian Brain</a:t>
                </a:r>
              </a:p>
              <a:p>
                <a:r>
                  <a:rPr lang="en-ZA" dirty="0" smtClean="0"/>
                  <a:t>Survival &amp; safety</a:t>
                </a:r>
                <a:endParaRPr lang="en-ZA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083211" y="3500200"/>
                <a:ext cx="282975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ZA" b="1" dirty="0" smtClean="0"/>
                  <a:t>Limbic Brain</a:t>
                </a:r>
              </a:p>
              <a:p>
                <a:r>
                  <a:rPr lang="en-ZA" dirty="0" smtClean="0"/>
                  <a:t>Processes emotions &amp; stores memories 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599272" y="1920080"/>
                <a:ext cx="242935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ZA" b="1" dirty="0" smtClean="0"/>
                  <a:t>Neocortex</a:t>
                </a:r>
              </a:p>
              <a:p>
                <a:r>
                  <a:rPr lang="en-GB" dirty="0"/>
                  <a:t>gives us our ability to reason </a:t>
                </a:r>
                <a:r>
                  <a:rPr lang="en-GB" dirty="0" smtClean="0"/>
                  <a:t>&amp; communicate </a:t>
                </a:r>
                <a:r>
                  <a:rPr lang="en-GB" dirty="0"/>
                  <a:t>ideas via language</a:t>
                </a:r>
                <a:endParaRPr lang="en-ZA" dirty="0"/>
              </a:p>
            </p:txBody>
          </p:sp>
          <p:cxnSp>
            <p:nvCxnSpPr>
              <p:cNvPr id="23" name="Straight Arrow Connector 22"/>
              <p:cNvCxnSpPr/>
              <p:nvPr/>
            </p:nvCxnSpPr>
            <p:spPr>
              <a:xfrm flipV="1">
                <a:off x="1726143" y="5101692"/>
                <a:ext cx="1836740" cy="834481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Straight Arrow Connector 10"/>
            <p:cNvCxnSpPr/>
            <p:nvPr/>
          </p:nvCxnSpPr>
          <p:spPr>
            <a:xfrm>
              <a:off x="4652211" y="3048000"/>
              <a:ext cx="1191878" cy="0"/>
            </a:xfrm>
            <a:prstGeom prst="straightConnector1">
              <a:avLst/>
            </a:prstGeom>
            <a:ln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/>
          <p:cNvSpPr/>
          <p:nvPr/>
        </p:nvSpPr>
        <p:spPr>
          <a:xfrm>
            <a:off x="8402405" y="1717036"/>
            <a:ext cx="37895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dirty="0">
                <a:hlinkClick r:id="rId4"/>
              </a:rPr>
              <a:t>https://www.youtube.com/watch?v=f-m2YcdMdFw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526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641178" y="120666"/>
            <a:ext cx="6497052" cy="6155320"/>
            <a:chOff x="2679031" y="176937"/>
            <a:chExt cx="6497052" cy="615532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260"/>
            <a:stretch/>
          </p:blipFill>
          <p:spPr>
            <a:xfrm>
              <a:off x="2679031" y="176937"/>
              <a:ext cx="6497052" cy="615532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" name="TextBox 2"/>
            <p:cNvSpPr txBox="1"/>
            <p:nvPr/>
          </p:nvSpPr>
          <p:spPr>
            <a:xfrm>
              <a:off x="4620126" y="2622066"/>
              <a:ext cx="2614863" cy="830997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2400" dirty="0" smtClean="0"/>
                <a:t>Responses to Autistic Meltdown</a:t>
              </a:r>
              <a:endParaRPr lang="en-GB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7128241" y="6332257"/>
            <a:ext cx="5063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https://www.youtube.com/watch?v=oTGeqnbQp_Q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7652825" y="1394996"/>
            <a:ext cx="4269173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dirty="0" smtClean="0"/>
              <a:t>When distressed and we have ‘flipped our lids’ i.e. the thinking brain is offline and the feeling brain is now in charge.</a:t>
            </a:r>
          </a:p>
          <a:p>
            <a:pPr algn="ctr"/>
            <a:endParaRPr lang="en-ZA" sz="800" dirty="0" smtClean="0"/>
          </a:p>
          <a:p>
            <a:pPr algn="ctr"/>
            <a:r>
              <a:rPr lang="en-ZA" sz="2400" dirty="0" smtClean="0"/>
              <a:t> </a:t>
            </a:r>
            <a:r>
              <a:rPr lang="en-ZA" sz="2400" dirty="0"/>
              <a:t>W</a:t>
            </a:r>
            <a:r>
              <a:rPr lang="en-ZA" sz="2400" dirty="0" smtClean="0"/>
              <a:t>e will respond in one of the following four ways</a:t>
            </a:r>
          </a:p>
          <a:p>
            <a:pPr algn="ctr"/>
            <a:endParaRPr lang="en-GB" dirty="0"/>
          </a:p>
        </p:txBody>
      </p:sp>
      <p:sp>
        <p:nvSpPr>
          <p:cNvPr id="7" name="Bent Arrow 6"/>
          <p:cNvSpPr/>
          <p:nvPr/>
        </p:nvSpPr>
        <p:spPr>
          <a:xfrm rot="10800000">
            <a:off x="6853037" y="3616994"/>
            <a:ext cx="4302644" cy="34304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96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Line 3"/>
          <p:cNvSpPr>
            <a:spLocks noChangeShapeType="1"/>
          </p:cNvSpPr>
          <p:nvPr/>
        </p:nvSpPr>
        <p:spPr bwMode="auto">
          <a:xfrm>
            <a:off x="2782888" y="2276476"/>
            <a:ext cx="0" cy="3313113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dirty="0"/>
          </a:p>
        </p:txBody>
      </p:sp>
      <p:sp>
        <p:nvSpPr>
          <p:cNvPr id="27652" name="Line 4"/>
          <p:cNvSpPr>
            <a:spLocks noChangeShapeType="1"/>
          </p:cNvSpPr>
          <p:nvPr/>
        </p:nvSpPr>
        <p:spPr bwMode="auto">
          <a:xfrm>
            <a:off x="2782889" y="5589588"/>
            <a:ext cx="7058025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dirty="0"/>
          </a:p>
        </p:txBody>
      </p:sp>
      <p:sp>
        <p:nvSpPr>
          <p:cNvPr id="27653" name="Freeform 5"/>
          <p:cNvSpPr>
            <a:spLocks/>
          </p:cNvSpPr>
          <p:nvPr/>
        </p:nvSpPr>
        <p:spPr bwMode="auto">
          <a:xfrm>
            <a:off x="2809875" y="2852739"/>
            <a:ext cx="1976437" cy="2719387"/>
          </a:xfrm>
          <a:custGeom>
            <a:avLst/>
            <a:gdLst>
              <a:gd name="T0" fmla="*/ 0 w 1245"/>
              <a:gd name="T1" fmla="*/ 1673 h 1673"/>
              <a:gd name="T2" fmla="*/ 132 w 1245"/>
              <a:gd name="T3" fmla="*/ 1642 h 1673"/>
              <a:gd name="T4" fmla="*/ 210 w 1245"/>
              <a:gd name="T5" fmla="*/ 1603 h 1673"/>
              <a:gd name="T6" fmla="*/ 264 w 1245"/>
              <a:gd name="T7" fmla="*/ 1588 h 1673"/>
              <a:gd name="T8" fmla="*/ 381 w 1245"/>
              <a:gd name="T9" fmla="*/ 1510 h 1673"/>
              <a:gd name="T10" fmla="*/ 451 w 1245"/>
              <a:gd name="T11" fmla="*/ 1463 h 1673"/>
              <a:gd name="T12" fmla="*/ 513 w 1245"/>
              <a:gd name="T13" fmla="*/ 1417 h 1673"/>
              <a:gd name="T14" fmla="*/ 622 w 1245"/>
              <a:gd name="T15" fmla="*/ 1339 h 1673"/>
              <a:gd name="T16" fmla="*/ 646 w 1245"/>
              <a:gd name="T17" fmla="*/ 1315 h 1673"/>
              <a:gd name="T18" fmla="*/ 692 w 1245"/>
              <a:gd name="T19" fmla="*/ 1284 h 1673"/>
              <a:gd name="T20" fmla="*/ 778 w 1245"/>
              <a:gd name="T21" fmla="*/ 1206 h 1673"/>
              <a:gd name="T22" fmla="*/ 832 w 1245"/>
              <a:gd name="T23" fmla="*/ 1144 h 1673"/>
              <a:gd name="T24" fmla="*/ 871 w 1245"/>
              <a:gd name="T25" fmla="*/ 1074 h 1673"/>
              <a:gd name="T26" fmla="*/ 887 w 1245"/>
              <a:gd name="T27" fmla="*/ 1051 h 1673"/>
              <a:gd name="T28" fmla="*/ 918 w 1245"/>
              <a:gd name="T29" fmla="*/ 1012 h 1673"/>
              <a:gd name="T30" fmla="*/ 926 w 1245"/>
              <a:gd name="T31" fmla="*/ 989 h 1673"/>
              <a:gd name="T32" fmla="*/ 1011 w 1245"/>
              <a:gd name="T33" fmla="*/ 841 h 1673"/>
              <a:gd name="T34" fmla="*/ 1128 w 1245"/>
              <a:gd name="T35" fmla="*/ 498 h 1673"/>
              <a:gd name="T36" fmla="*/ 1198 w 1245"/>
              <a:gd name="T37" fmla="*/ 233 h 1673"/>
              <a:gd name="T38" fmla="*/ 1245 w 1245"/>
              <a:gd name="T39" fmla="*/ 117 h 1673"/>
              <a:gd name="T40" fmla="*/ 1245 w 1245"/>
              <a:gd name="T41" fmla="*/ 0 h 16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245" h="1673">
                <a:moveTo>
                  <a:pt x="0" y="1673"/>
                </a:moveTo>
                <a:cubicBezTo>
                  <a:pt x="39" y="1667"/>
                  <a:pt x="98" y="1664"/>
                  <a:pt x="132" y="1642"/>
                </a:cubicBezTo>
                <a:cubicBezTo>
                  <a:pt x="164" y="1621"/>
                  <a:pt x="163" y="1620"/>
                  <a:pt x="210" y="1603"/>
                </a:cubicBezTo>
                <a:cubicBezTo>
                  <a:pt x="237" y="1593"/>
                  <a:pt x="240" y="1600"/>
                  <a:pt x="264" y="1588"/>
                </a:cubicBezTo>
                <a:cubicBezTo>
                  <a:pt x="307" y="1566"/>
                  <a:pt x="333" y="1527"/>
                  <a:pt x="381" y="1510"/>
                </a:cubicBezTo>
                <a:cubicBezTo>
                  <a:pt x="404" y="1487"/>
                  <a:pt x="424" y="1481"/>
                  <a:pt x="451" y="1463"/>
                </a:cubicBezTo>
                <a:cubicBezTo>
                  <a:pt x="470" y="1436"/>
                  <a:pt x="486" y="1435"/>
                  <a:pt x="513" y="1417"/>
                </a:cubicBezTo>
                <a:cubicBezTo>
                  <a:pt x="536" y="1382"/>
                  <a:pt x="587" y="1363"/>
                  <a:pt x="622" y="1339"/>
                </a:cubicBezTo>
                <a:cubicBezTo>
                  <a:pt x="631" y="1333"/>
                  <a:pt x="637" y="1322"/>
                  <a:pt x="646" y="1315"/>
                </a:cubicBezTo>
                <a:cubicBezTo>
                  <a:pt x="661" y="1304"/>
                  <a:pt x="692" y="1284"/>
                  <a:pt x="692" y="1284"/>
                </a:cubicBezTo>
                <a:cubicBezTo>
                  <a:pt x="714" y="1253"/>
                  <a:pt x="746" y="1228"/>
                  <a:pt x="778" y="1206"/>
                </a:cubicBezTo>
                <a:cubicBezTo>
                  <a:pt x="814" y="1152"/>
                  <a:pt x="794" y="1171"/>
                  <a:pt x="832" y="1144"/>
                </a:cubicBezTo>
                <a:cubicBezTo>
                  <a:pt x="846" y="1104"/>
                  <a:pt x="836" y="1126"/>
                  <a:pt x="871" y="1074"/>
                </a:cubicBezTo>
                <a:cubicBezTo>
                  <a:pt x="876" y="1066"/>
                  <a:pt x="887" y="1051"/>
                  <a:pt x="887" y="1051"/>
                </a:cubicBezTo>
                <a:cubicBezTo>
                  <a:pt x="907" y="991"/>
                  <a:pt x="878" y="1061"/>
                  <a:pt x="918" y="1012"/>
                </a:cubicBezTo>
                <a:cubicBezTo>
                  <a:pt x="923" y="1006"/>
                  <a:pt x="922" y="996"/>
                  <a:pt x="926" y="989"/>
                </a:cubicBezTo>
                <a:cubicBezTo>
                  <a:pt x="951" y="938"/>
                  <a:pt x="983" y="891"/>
                  <a:pt x="1011" y="841"/>
                </a:cubicBezTo>
                <a:cubicBezTo>
                  <a:pt x="1041" y="723"/>
                  <a:pt x="1088" y="613"/>
                  <a:pt x="1128" y="498"/>
                </a:cubicBezTo>
                <a:cubicBezTo>
                  <a:pt x="1142" y="407"/>
                  <a:pt x="1168" y="320"/>
                  <a:pt x="1198" y="233"/>
                </a:cubicBezTo>
                <a:cubicBezTo>
                  <a:pt x="1209" y="201"/>
                  <a:pt x="1245" y="147"/>
                  <a:pt x="1245" y="117"/>
                </a:cubicBezTo>
                <a:cubicBezTo>
                  <a:pt x="1245" y="78"/>
                  <a:pt x="1245" y="39"/>
                  <a:pt x="1245" y="0"/>
                </a:cubicBezTo>
              </a:path>
            </a:pathLst>
          </a:custGeom>
          <a:noFill/>
          <a:ln w="28575" cap="flat" cmpd="sng">
            <a:solidFill>
              <a:schemeClr val="hlink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dirty="0"/>
          </a:p>
        </p:txBody>
      </p:sp>
      <p:sp>
        <p:nvSpPr>
          <p:cNvPr id="27654" name="Freeform 6"/>
          <p:cNvSpPr>
            <a:spLocks/>
          </p:cNvSpPr>
          <p:nvPr/>
        </p:nvSpPr>
        <p:spPr bwMode="auto">
          <a:xfrm rot="21363681">
            <a:off x="4767209" y="2695322"/>
            <a:ext cx="877887" cy="170370"/>
          </a:xfrm>
          <a:custGeom>
            <a:avLst/>
            <a:gdLst>
              <a:gd name="T0" fmla="*/ 0 w 588"/>
              <a:gd name="T1" fmla="*/ 132 h 151"/>
              <a:gd name="T2" fmla="*/ 202 w 588"/>
              <a:gd name="T3" fmla="*/ 0 h 151"/>
              <a:gd name="T4" fmla="*/ 436 w 588"/>
              <a:gd name="T5" fmla="*/ 38 h 151"/>
              <a:gd name="T6" fmla="*/ 506 w 588"/>
              <a:gd name="T7" fmla="*/ 70 h 151"/>
              <a:gd name="T8" fmla="*/ 553 w 588"/>
              <a:gd name="T9" fmla="*/ 101 h 151"/>
              <a:gd name="T10" fmla="*/ 560 w 588"/>
              <a:gd name="T11" fmla="*/ 124 h 151"/>
              <a:gd name="T12" fmla="*/ 560 w 588"/>
              <a:gd name="T13" fmla="*/ 147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88" h="151">
                <a:moveTo>
                  <a:pt x="0" y="132"/>
                </a:moveTo>
                <a:cubicBezTo>
                  <a:pt x="61" y="34"/>
                  <a:pt x="85" y="15"/>
                  <a:pt x="202" y="0"/>
                </a:cubicBezTo>
                <a:cubicBezTo>
                  <a:pt x="290" y="5"/>
                  <a:pt x="355" y="12"/>
                  <a:pt x="436" y="38"/>
                </a:cubicBezTo>
                <a:cubicBezTo>
                  <a:pt x="459" y="45"/>
                  <a:pt x="485" y="58"/>
                  <a:pt x="506" y="70"/>
                </a:cubicBezTo>
                <a:cubicBezTo>
                  <a:pt x="522" y="79"/>
                  <a:pt x="553" y="101"/>
                  <a:pt x="553" y="101"/>
                </a:cubicBezTo>
                <a:cubicBezTo>
                  <a:pt x="555" y="109"/>
                  <a:pt x="556" y="117"/>
                  <a:pt x="560" y="124"/>
                </a:cubicBezTo>
                <a:cubicBezTo>
                  <a:pt x="574" y="151"/>
                  <a:pt x="588" y="147"/>
                  <a:pt x="560" y="147"/>
                </a:cubicBezTo>
              </a:path>
            </a:pathLst>
          </a:custGeom>
          <a:noFill/>
          <a:ln w="28575" cap="flat" cmpd="sng">
            <a:solidFill>
              <a:schemeClr val="hlink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dirty="0"/>
          </a:p>
        </p:txBody>
      </p:sp>
      <p:sp>
        <p:nvSpPr>
          <p:cNvPr id="27655" name="Freeform 7"/>
          <p:cNvSpPr>
            <a:spLocks/>
          </p:cNvSpPr>
          <p:nvPr/>
        </p:nvSpPr>
        <p:spPr bwMode="auto">
          <a:xfrm>
            <a:off x="5626197" y="2822802"/>
            <a:ext cx="2386015" cy="1470024"/>
          </a:xfrm>
          <a:custGeom>
            <a:avLst/>
            <a:gdLst>
              <a:gd name="T0" fmla="*/ 0 w 1494"/>
              <a:gd name="T1" fmla="*/ 0 h 881"/>
              <a:gd name="T2" fmla="*/ 39 w 1494"/>
              <a:gd name="T3" fmla="*/ 171 h 881"/>
              <a:gd name="T4" fmla="*/ 93 w 1494"/>
              <a:gd name="T5" fmla="*/ 296 h 881"/>
              <a:gd name="T6" fmla="*/ 101 w 1494"/>
              <a:gd name="T7" fmla="*/ 319 h 881"/>
              <a:gd name="T8" fmla="*/ 148 w 1494"/>
              <a:gd name="T9" fmla="*/ 350 h 881"/>
              <a:gd name="T10" fmla="*/ 303 w 1494"/>
              <a:gd name="T11" fmla="*/ 467 h 881"/>
              <a:gd name="T12" fmla="*/ 350 w 1494"/>
              <a:gd name="T13" fmla="*/ 506 h 881"/>
              <a:gd name="T14" fmla="*/ 397 w 1494"/>
              <a:gd name="T15" fmla="*/ 521 h 881"/>
              <a:gd name="T16" fmla="*/ 467 w 1494"/>
              <a:gd name="T17" fmla="*/ 552 h 881"/>
              <a:gd name="T18" fmla="*/ 560 w 1494"/>
              <a:gd name="T19" fmla="*/ 615 h 881"/>
              <a:gd name="T20" fmla="*/ 607 w 1494"/>
              <a:gd name="T21" fmla="*/ 630 h 881"/>
              <a:gd name="T22" fmla="*/ 747 w 1494"/>
              <a:gd name="T23" fmla="*/ 708 h 881"/>
              <a:gd name="T24" fmla="*/ 996 w 1494"/>
              <a:gd name="T25" fmla="*/ 794 h 881"/>
              <a:gd name="T26" fmla="*/ 1167 w 1494"/>
              <a:gd name="T27" fmla="*/ 856 h 881"/>
              <a:gd name="T28" fmla="*/ 1268 w 1494"/>
              <a:gd name="T29" fmla="*/ 864 h 881"/>
              <a:gd name="T30" fmla="*/ 1424 w 1494"/>
              <a:gd name="T31" fmla="*/ 879 h 881"/>
              <a:gd name="T32" fmla="*/ 1494 w 1494"/>
              <a:gd name="T33" fmla="*/ 879 h 8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494" h="881">
                <a:moveTo>
                  <a:pt x="0" y="0"/>
                </a:moveTo>
                <a:cubicBezTo>
                  <a:pt x="15" y="50"/>
                  <a:pt x="31" y="118"/>
                  <a:pt x="39" y="171"/>
                </a:cubicBezTo>
                <a:cubicBezTo>
                  <a:pt x="48" y="230"/>
                  <a:pt x="43" y="261"/>
                  <a:pt x="93" y="296"/>
                </a:cubicBezTo>
                <a:cubicBezTo>
                  <a:pt x="96" y="304"/>
                  <a:pt x="95" y="313"/>
                  <a:pt x="101" y="319"/>
                </a:cubicBezTo>
                <a:cubicBezTo>
                  <a:pt x="114" y="332"/>
                  <a:pt x="148" y="350"/>
                  <a:pt x="148" y="350"/>
                </a:cubicBezTo>
                <a:cubicBezTo>
                  <a:pt x="186" y="408"/>
                  <a:pt x="236" y="450"/>
                  <a:pt x="303" y="467"/>
                </a:cubicBezTo>
                <a:cubicBezTo>
                  <a:pt x="315" y="479"/>
                  <a:pt x="334" y="499"/>
                  <a:pt x="350" y="506"/>
                </a:cubicBezTo>
                <a:cubicBezTo>
                  <a:pt x="365" y="513"/>
                  <a:pt x="397" y="521"/>
                  <a:pt x="397" y="521"/>
                </a:cubicBezTo>
                <a:cubicBezTo>
                  <a:pt x="421" y="537"/>
                  <a:pt x="440" y="544"/>
                  <a:pt x="467" y="552"/>
                </a:cubicBezTo>
                <a:cubicBezTo>
                  <a:pt x="492" y="570"/>
                  <a:pt x="531" y="602"/>
                  <a:pt x="560" y="615"/>
                </a:cubicBezTo>
                <a:cubicBezTo>
                  <a:pt x="575" y="622"/>
                  <a:pt x="607" y="630"/>
                  <a:pt x="607" y="630"/>
                </a:cubicBezTo>
                <a:cubicBezTo>
                  <a:pt x="651" y="661"/>
                  <a:pt x="696" y="690"/>
                  <a:pt x="747" y="708"/>
                </a:cubicBezTo>
                <a:cubicBezTo>
                  <a:pt x="823" y="765"/>
                  <a:pt x="905" y="771"/>
                  <a:pt x="996" y="794"/>
                </a:cubicBezTo>
                <a:cubicBezTo>
                  <a:pt x="1052" y="809"/>
                  <a:pt x="1109" y="851"/>
                  <a:pt x="1167" y="856"/>
                </a:cubicBezTo>
                <a:cubicBezTo>
                  <a:pt x="1201" y="859"/>
                  <a:pt x="1234" y="861"/>
                  <a:pt x="1268" y="864"/>
                </a:cubicBezTo>
                <a:cubicBezTo>
                  <a:pt x="1324" y="845"/>
                  <a:pt x="1370" y="875"/>
                  <a:pt x="1424" y="879"/>
                </a:cubicBezTo>
                <a:cubicBezTo>
                  <a:pt x="1447" y="881"/>
                  <a:pt x="1471" y="879"/>
                  <a:pt x="1494" y="879"/>
                </a:cubicBezTo>
              </a:path>
            </a:pathLst>
          </a:custGeom>
          <a:noFill/>
          <a:ln w="28575" cap="flat" cmpd="sng">
            <a:solidFill>
              <a:schemeClr val="hlink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dirty="0"/>
          </a:p>
        </p:txBody>
      </p:sp>
      <p:sp>
        <p:nvSpPr>
          <p:cNvPr id="27656" name="Freeform 8"/>
          <p:cNvSpPr>
            <a:spLocks/>
          </p:cNvSpPr>
          <p:nvPr/>
        </p:nvSpPr>
        <p:spPr bwMode="auto">
          <a:xfrm>
            <a:off x="8012212" y="4292827"/>
            <a:ext cx="360362" cy="1296761"/>
          </a:xfrm>
          <a:custGeom>
            <a:avLst/>
            <a:gdLst>
              <a:gd name="T0" fmla="*/ 0 w 227"/>
              <a:gd name="T1" fmla="*/ 0 h 855"/>
              <a:gd name="T2" fmla="*/ 45 w 227"/>
              <a:gd name="T3" fmla="*/ 590 h 855"/>
              <a:gd name="T4" fmla="*/ 181 w 227"/>
              <a:gd name="T5" fmla="*/ 817 h 855"/>
              <a:gd name="T6" fmla="*/ 227 w 227"/>
              <a:gd name="T7" fmla="*/ 817 h 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7" h="855">
                <a:moveTo>
                  <a:pt x="0" y="0"/>
                </a:moveTo>
                <a:cubicBezTo>
                  <a:pt x="7" y="227"/>
                  <a:pt x="15" y="454"/>
                  <a:pt x="45" y="590"/>
                </a:cubicBezTo>
                <a:cubicBezTo>
                  <a:pt x="75" y="726"/>
                  <a:pt x="151" y="779"/>
                  <a:pt x="181" y="817"/>
                </a:cubicBezTo>
                <a:cubicBezTo>
                  <a:pt x="211" y="855"/>
                  <a:pt x="219" y="817"/>
                  <a:pt x="227" y="817"/>
                </a:cubicBezTo>
              </a:path>
            </a:pathLst>
          </a:custGeom>
          <a:noFill/>
          <a:ln w="28575" cap="flat" cmpd="sng">
            <a:solidFill>
              <a:schemeClr val="hlink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dirty="0"/>
          </a:p>
        </p:txBody>
      </p:sp>
      <p:sp>
        <p:nvSpPr>
          <p:cNvPr id="27657" name="Freeform 9"/>
          <p:cNvSpPr>
            <a:spLocks/>
          </p:cNvSpPr>
          <p:nvPr/>
        </p:nvSpPr>
        <p:spPr bwMode="auto">
          <a:xfrm>
            <a:off x="8343361" y="5575078"/>
            <a:ext cx="1167804" cy="787697"/>
          </a:xfrm>
          <a:custGeom>
            <a:avLst/>
            <a:gdLst>
              <a:gd name="T0" fmla="*/ 0 w 745"/>
              <a:gd name="T1" fmla="*/ 13 h 437"/>
              <a:gd name="T2" fmla="*/ 31 w 745"/>
              <a:gd name="T3" fmla="*/ 91 h 437"/>
              <a:gd name="T4" fmla="*/ 47 w 745"/>
              <a:gd name="T5" fmla="*/ 137 h 437"/>
              <a:gd name="T6" fmla="*/ 62 w 745"/>
              <a:gd name="T7" fmla="*/ 215 h 437"/>
              <a:gd name="T8" fmla="*/ 545 w 745"/>
              <a:gd name="T9" fmla="*/ 371 h 437"/>
              <a:gd name="T10" fmla="*/ 623 w 745"/>
              <a:gd name="T11" fmla="*/ 324 h 437"/>
              <a:gd name="T12" fmla="*/ 654 w 745"/>
              <a:gd name="T13" fmla="*/ 184 h 437"/>
              <a:gd name="T14" fmla="*/ 662 w 745"/>
              <a:gd name="T15" fmla="*/ 52 h 437"/>
              <a:gd name="T16" fmla="*/ 670 w 745"/>
              <a:gd name="T17" fmla="*/ 28 h 437"/>
              <a:gd name="T18" fmla="*/ 662 w 745"/>
              <a:gd name="T19" fmla="*/ 5 h 437"/>
              <a:gd name="T20" fmla="*/ 745 w 745"/>
              <a:gd name="T21" fmla="*/ 0 h 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45" h="437">
                <a:moveTo>
                  <a:pt x="0" y="13"/>
                </a:moveTo>
                <a:cubicBezTo>
                  <a:pt x="19" y="40"/>
                  <a:pt x="22" y="59"/>
                  <a:pt x="31" y="91"/>
                </a:cubicBezTo>
                <a:cubicBezTo>
                  <a:pt x="36" y="107"/>
                  <a:pt x="47" y="137"/>
                  <a:pt x="47" y="137"/>
                </a:cubicBezTo>
                <a:cubicBezTo>
                  <a:pt x="48" y="140"/>
                  <a:pt x="58" y="205"/>
                  <a:pt x="62" y="215"/>
                </a:cubicBezTo>
                <a:cubicBezTo>
                  <a:pt x="156" y="437"/>
                  <a:pt x="192" y="338"/>
                  <a:pt x="545" y="371"/>
                </a:cubicBezTo>
                <a:cubicBezTo>
                  <a:pt x="582" y="361"/>
                  <a:pt x="597" y="352"/>
                  <a:pt x="623" y="324"/>
                </a:cubicBezTo>
                <a:cubicBezTo>
                  <a:pt x="639" y="277"/>
                  <a:pt x="648" y="234"/>
                  <a:pt x="654" y="184"/>
                </a:cubicBezTo>
                <a:cubicBezTo>
                  <a:pt x="657" y="140"/>
                  <a:pt x="658" y="96"/>
                  <a:pt x="662" y="52"/>
                </a:cubicBezTo>
                <a:cubicBezTo>
                  <a:pt x="663" y="44"/>
                  <a:pt x="670" y="36"/>
                  <a:pt x="670" y="28"/>
                </a:cubicBezTo>
                <a:cubicBezTo>
                  <a:pt x="670" y="20"/>
                  <a:pt x="662" y="5"/>
                  <a:pt x="662" y="5"/>
                </a:cubicBezTo>
                <a:lnTo>
                  <a:pt x="745" y="0"/>
                </a:lnTo>
              </a:path>
            </a:pathLst>
          </a:custGeom>
          <a:noFill/>
          <a:ln w="28575" cap="flat" cmpd="sng">
            <a:solidFill>
              <a:schemeClr val="folHlink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dirty="0"/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>
            <a:off x="9511165" y="5572126"/>
            <a:ext cx="660898" cy="17462"/>
          </a:xfrm>
          <a:prstGeom prst="line">
            <a:avLst/>
          </a:prstGeom>
          <a:noFill/>
          <a:ln w="28575">
            <a:solidFill>
              <a:schemeClr val="fol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dirty="0"/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3983518" y="5901113"/>
            <a:ext cx="67358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</a:t>
            </a:r>
          </a:p>
        </p:txBody>
      </p:sp>
      <p:sp>
        <p:nvSpPr>
          <p:cNvPr id="27660" name="Line 12"/>
          <p:cNvSpPr>
            <a:spLocks noChangeShapeType="1"/>
          </p:cNvSpPr>
          <p:nvPr/>
        </p:nvSpPr>
        <p:spPr bwMode="auto">
          <a:xfrm>
            <a:off x="4762393" y="6102858"/>
            <a:ext cx="2513618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dirty="0"/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2135188" y="3213100"/>
            <a:ext cx="381000" cy="201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AROUSAL</a:t>
            </a:r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 flipV="1">
            <a:off x="2279650" y="2420939"/>
            <a:ext cx="0" cy="72072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dirty="0"/>
          </a:p>
        </p:txBody>
      </p:sp>
      <p:sp>
        <p:nvSpPr>
          <p:cNvPr id="27663" name="Text Box 15"/>
          <p:cNvSpPr txBox="1">
            <a:spLocks noChangeArrowheads="1"/>
          </p:cNvSpPr>
          <p:nvPr/>
        </p:nvSpPr>
        <p:spPr bwMode="auto">
          <a:xfrm>
            <a:off x="2855913" y="4797425"/>
            <a:ext cx="83215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600" b="1" dirty="0">
                <a:solidFill>
                  <a:srgbClr val="0070C0"/>
                </a:solidFill>
              </a:rPr>
              <a:t>Anxiety</a:t>
            </a:r>
          </a:p>
        </p:txBody>
      </p:sp>
      <p:sp>
        <p:nvSpPr>
          <p:cNvPr id="27664" name="Text Box 16"/>
          <p:cNvSpPr txBox="1">
            <a:spLocks noChangeArrowheads="1"/>
          </p:cNvSpPr>
          <p:nvPr/>
        </p:nvSpPr>
        <p:spPr bwMode="auto">
          <a:xfrm>
            <a:off x="3359150" y="4149725"/>
            <a:ext cx="6922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600" b="1" dirty="0">
                <a:solidFill>
                  <a:schemeClr val="accent2">
                    <a:lumMod val="75000"/>
                  </a:schemeClr>
                </a:solidFill>
              </a:rPr>
              <a:t>Anger</a:t>
            </a:r>
          </a:p>
        </p:txBody>
      </p:sp>
      <p:sp>
        <p:nvSpPr>
          <p:cNvPr id="27665" name="Text Box 17"/>
          <p:cNvSpPr txBox="1">
            <a:spLocks noChangeArrowheads="1"/>
          </p:cNvSpPr>
          <p:nvPr/>
        </p:nvSpPr>
        <p:spPr bwMode="auto">
          <a:xfrm>
            <a:off x="3359150" y="3500438"/>
            <a:ext cx="111543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600" b="1" dirty="0">
                <a:solidFill>
                  <a:srgbClr val="FF0000"/>
                </a:solidFill>
              </a:rPr>
              <a:t>Aggression</a:t>
            </a:r>
          </a:p>
        </p:txBody>
      </p:sp>
      <p:sp>
        <p:nvSpPr>
          <p:cNvPr id="27666" name="Text Box 18"/>
          <p:cNvSpPr txBox="1">
            <a:spLocks noChangeArrowheads="1"/>
          </p:cNvSpPr>
          <p:nvPr/>
        </p:nvSpPr>
        <p:spPr bwMode="auto">
          <a:xfrm>
            <a:off x="3792539" y="2708275"/>
            <a:ext cx="63030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600" b="1" dirty="0"/>
              <a:t>Crisis</a:t>
            </a:r>
          </a:p>
        </p:txBody>
      </p:sp>
      <p:sp>
        <p:nvSpPr>
          <p:cNvPr id="27667" name="Text Box 19"/>
          <p:cNvSpPr txBox="1">
            <a:spLocks noChangeArrowheads="1"/>
          </p:cNvSpPr>
          <p:nvPr/>
        </p:nvSpPr>
        <p:spPr bwMode="auto">
          <a:xfrm>
            <a:off x="2880997" y="1916113"/>
            <a:ext cx="69596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en-US" sz="1400" b="1" dirty="0"/>
              <a:t>Trigger</a:t>
            </a:r>
          </a:p>
          <a:p>
            <a:pPr algn="ctr"/>
            <a:r>
              <a:rPr lang="en-GB" altLang="en-US" sz="1400" b="1" u="sng" dirty="0"/>
              <a:t>Phase</a:t>
            </a:r>
          </a:p>
        </p:txBody>
      </p:sp>
      <p:sp>
        <p:nvSpPr>
          <p:cNvPr id="27668" name="Text Box 20"/>
          <p:cNvSpPr txBox="1">
            <a:spLocks noChangeArrowheads="1"/>
          </p:cNvSpPr>
          <p:nvPr/>
        </p:nvSpPr>
        <p:spPr bwMode="auto">
          <a:xfrm>
            <a:off x="3879663" y="1916113"/>
            <a:ext cx="93859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en-US" sz="1400" b="1" dirty="0"/>
              <a:t>Escalation</a:t>
            </a:r>
          </a:p>
          <a:p>
            <a:pPr algn="ctr"/>
            <a:r>
              <a:rPr lang="en-GB" altLang="en-US" sz="1400" b="1" u="sng" dirty="0"/>
              <a:t>Phase</a:t>
            </a:r>
          </a:p>
        </p:txBody>
      </p:sp>
      <p:sp>
        <p:nvSpPr>
          <p:cNvPr id="27669" name="Text Box 21"/>
          <p:cNvSpPr txBox="1">
            <a:spLocks noChangeArrowheads="1"/>
          </p:cNvSpPr>
          <p:nvPr/>
        </p:nvSpPr>
        <p:spPr bwMode="auto">
          <a:xfrm>
            <a:off x="4953777" y="1916113"/>
            <a:ext cx="62709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en-US" sz="1400" b="1" dirty="0"/>
              <a:t>Crisis</a:t>
            </a:r>
          </a:p>
          <a:p>
            <a:pPr algn="ctr"/>
            <a:r>
              <a:rPr lang="en-GB" altLang="en-US" sz="1400" b="1" u="sng" dirty="0"/>
              <a:t>Phase</a:t>
            </a:r>
          </a:p>
        </p:txBody>
      </p:sp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6186176" y="1916113"/>
            <a:ext cx="86581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en-US" sz="1400" b="1" dirty="0"/>
              <a:t>Recovery</a:t>
            </a:r>
          </a:p>
          <a:p>
            <a:pPr algn="ctr"/>
            <a:r>
              <a:rPr lang="en-GB" altLang="en-US" sz="1400" b="1" u="sng" dirty="0"/>
              <a:t>Phase</a:t>
            </a:r>
          </a:p>
        </p:txBody>
      </p:sp>
      <p:sp>
        <p:nvSpPr>
          <p:cNvPr id="27671" name="Text Box 23"/>
          <p:cNvSpPr txBox="1">
            <a:spLocks noChangeArrowheads="1"/>
          </p:cNvSpPr>
          <p:nvPr/>
        </p:nvSpPr>
        <p:spPr bwMode="auto">
          <a:xfrm>
            <a:off x="7702642" y="1916113"/>
            <a:ext cx="93961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en-US" sz="1400" b="1" dirty="0"/>
              <a:t>Post Crisis</a:t>
            </a:r>
          </a:p>
          <a:p>
            <a:pPr algn="ctr"/>
            <a:r>
              <a:rPr lang="en-GB" altLang="en-US" sz="1400" b="1" u="sng" dirty="0"/>
              <a:t>Phase</a:t>
            </a:r>
          </a:p>
        </p:txBody>
      </p:sp>
      <p:sp>
        <p:nvSpPr>
          <p:cNvPr id="27672" name="Text Box 24"/>
          <p:cNvSpPr txBox="1">
            <a:spLocks noChangeArrowheads="1"/>
          </p:cNvSpPr>
          <p:nvPr/>
        </p:nvSpPr>
        <p:spPr bwMode="auto">
          <a:xfrm>
            <a:off x="9427194" y="1916113"/>
            <a:ext cx="82426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en-US" sz="1400" b="1" dirty="0"/>
              <a:t>Learning</a:t>
            </a:r>
          </a:p>
          <a:p>
            <a:pPr algn="ctr"/>
            <a:r>
              <a:rPr lang="en-GB" altLang="en-US" sz="1400" b="1" u="sng" dirty="0"/>
              <a:t>Phase</a:t>
            </a:r>
          </a:p>
        </p:txBody>
      </p:sp>
      <p:sp>
        <p:nvSpPr>
          <p:cNvPr id="27673" name="Text Box 25"/>
          <p:cNvSpPr txBox="1">
            <a:spLocks noChangeArrowheads="1"/>
          </p:cNvSpPr>
          <p:nvPr/>
        </p:nvSpPr>
        <p:spPr bwMode="auto">
          <a:xfrm>
            <a:off x="9002713" y="5229226"/>
            <a:ext cx="161037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400" b="1" dirty="0">
                <a:solidFill>
                  <a:srgbClr val="00B050"/>
                </a:solidFill>
              </a:rPr>
              <a:t>Baseline Behaviour</a:t>
            </a:r>
          </a:p>
        </p:txBody>
      </p:sp>
      <p:sp>
        <p:nvSpPr>
          <p:cNvPr id="27674" name="Text Box 26"/>
          <p:cNvSpPr txBox="1">
            <a:spLocks noChangeArrowheads="1"/>
          </p:cNvSpPr>
          <p:nvPr/>
        </p:nvSpPr>
        <p:spPr bwMode="auto">
          <a:xfrm>
            <a:off x="8401050" y="5734051"/>
            <a:ext cx="100501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400" b="1" dirty="0">
                <a:solidFill>
                  <a:schemeClr val="accent3">
                    <a:lumMod val="50000"/>
                  </a:schemeClr>
                </a:solidFill>
              </a:rPr>
              <a:t>Exhaustion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26868" y="341447"/>
            <a:ext cx="50902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The arousal cycle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786314" y="5013176"/>
            <a:ext cx="2024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PERCEIVED THREAT</a:t>
            </a:r>
          </a:p>
        </p:txBody>
      </p:sp>
      <p:cxnSp>
        <p:nvCxnSpPr>
          <p:cNvPr id="32" name="Straight Arrow Connector 31"/>
          <p:cNvCxnSpPr/>
          <p:nvPr/>
        </p:nvCxnSpPr>
        <p:spPr bwMode="auto">
          <a:xfrm flipH="1">
            <a:off x="6177134" y="3140721"/>
            <a:ext cx="872633" cy="268058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Box 32"/>
          <p:cNvSpPr txBox="1"/>
          <p:nvPr/>
        </p:nvSpPr>
        <p:spPr>
          <a:xfrm>
            <a:off x="4521583" y="4531476"/>
            <a:ext cx="1159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DANGER</a:t>
            </a:r>
          </a:p>
        </p:txBody>
      </p:sp>
      <p:cxnSp>
        <p:nvCxnSpPr>
          <p:cNvPr id="34" name="Straight Arrow Connector 33"/>
          <p:cNvCxnSpPr/>
          <p:nvPr/>
        </p:nvCxnSpPr>
        <p:spPr bwMode="auto">
          <a:xfrm flipV="1">
            <a:off x="5015880" y="2708276"/>
            <a:ext cx="0" cy="1809063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5664701" y="729871"/>
            <a:ext cx="5936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dirty="0" smtClean="0"/>
              <a:t>of distressed behaviour</a:t>
            </a:r>
            <a:endParaRPr lang="en-ZA" sz="4000" dirty="0"/>
          </a:p>
        </p:txBody>
      </p:sp>
      <p:sp>
        <p:nvSpPr>
          <p:cNvPr id="35" name="Text Box 17"/>
          <p:cNvSpPr txBox="1">
            <a:spLocks noChangeArrowheads="1"/>
          </p:cNvSpPr>
          <p:nvPr/>
        </p:nvSpPr>
        <p:spPr bwMode="auto">
          <a:xfrm>
            <a:off x="3705270" y="3070225"/>
            <a:ext cx="80502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600" b="1" dirty="0" smtClean="0">
                <a:solidFill>
                  <a:srgbClr val="FFC000"/>
                </a:solidFill>
              </a:rPr>
              <a:t>Assault</a:t>
            </a:r>
            <a:endParaRPr lang="en-GB" altLang="en-US" sz="1600" b="1" dirty="0">
              <a:solidFill>
                <a:srgbClr val="FFC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791809" y="2817555"/>
            <a:ext cx="1519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Additional assaults </a:t>
            </a:r>
            <a:endParaRPr lang="en-GB" b="1" dirty="0"/>
          </a:p>
        </p:txBody>
      </p:sp>
      <p:cxnSp>
        <p:nvCxnSpPr>
          <p:cNvPr id="41" name="Straight Arrow Connector 40"/>
          <p:cNvCxnSpPr>
            <a:stCxn id="31" idx="1"/>
          </p:cNvCxnSpPr>
          <p:nvPr/>
        </p:nvCxnSpPr>
        <p:spPr bwMode="auto">
          <a:xfrm flipH="1">
            <a:off x="3633832" y="5197842"/>
            <a:ext cx="1152482" cy="10787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90160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9" name="Group 3"/>
          <p:cNvGraphicFramePr>
            <a:graphicFrameLocks noGrp="1"/>
          </p:cNvGraphicFramePr>
          <p:nvPr>
            <p:ph type="tbl" idx="1"/>
            <p:extLst/>
          </p:nvPr>
        </p:nvGraphicFramePr>
        <p:xfrm>
          <a:off x="180304" y="103031"/>
          <a:ext cx="11861443" cy="6620513"/>
        </p:xfrm>
        <a:graphic>
          <a:graphicData uri="http://schemas.openxmlformats.org/drawingml/2006/table">
            <a:tbl>
              <a:tblPr/>
              <a:tblGrid>
                <a:gridCol w="22151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110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6706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56818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29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Emotion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Behaviour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Message 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Response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466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Anxiety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(Trigger Phase)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Withdrawal or agitation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I’m worried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I’m frustrated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Active Listening, explore feelings, Problem Solve, Involve, redirect, relaxation strategies, anxiety management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0015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Anger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(Escalation Phase)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Loud / Disruptive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Critical, Swearing, Generalised Abuse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Listen to 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Help Me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As above + divert, refocus, reassure, set limits, remove others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986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Aggression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(Escalation Phase)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Personalised Abuse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Threats , Gesticulation, Space Invasion, Eye contact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I’m losing control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Help me regain control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Set limits, unambiguous language, don’t question, divert, offer exit, seek help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0015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Crisis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(Crisis Phase)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Destructive behaviour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Towards people/ property / self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Can you control me?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Escape, Protect self and others, Seek Assistance, 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5053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Exhaustion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(Recovery Phase)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Tearful, Expressions of remorse / anger, regret, apologetic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I feel bad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Support, Monitor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Secure the area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207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Post Incident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(Learning Phase)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Return to baseline behaviour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Post incident review(s)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654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TOO MUCH INFORMATION - Aspergers And Autism Overload | The Aspi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152400"/>
            <a:ext cx="11608336" cy="65296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71450" y="323850"/>
            <a:ext cx="89396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What causes Autistic Overload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5621" y="4520000"/>
            <a:ext cx="43235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3200" b="1" dirty="0" smtClean="0"/>
              <a:t>Emotional Overload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3200" b="1" dirty="0" smtClean="0"/>
              <a:t>Cognitive Overload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3200" b="1" dirty="0" smtClean="0"/>
              <a:t>Sensory Overload</a:t>
            </a:r>
            <a:endParaRPr lang="en-GB" sz="3200" b="1" dirty="0"/>
          </a:p>
        </p:txBody>
      </p:sp>
      <p:sp>
        <p:nvSpPr>
          <p:cNvPr id="4" name="Rectangle 3"/>
          <p:cNvSpPr/>
          <p:nvPr/>
        </p:nvSpPr>
        <p:spPr>
          <a:xfrm>
            <a:off x="6721801" y="5904994"/>
            <a:ext cx="47786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https://www.youtube.com/watch?v=vloYhuxiD-0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669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6447" t="24549" r="42369" b="23262"/>
          <a:stretch/>
        </p:blipFill>
        <p:spPr>
          <a:xfrm>
            <a:off x="1453274" y="1123523"/>
            <a:ext cx="9214724" cy="52824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1909010" y="292526"/>
            <a:ext cx="76520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4D5156"/>
                </a:solidFill>
              </a:rPr>
              <a:t>A psychologist walked around a room while teaching stress management to an audience. She asked  .  .  .</a:t>
            </a:r>
            <a:endParaRPr lang="en-GB" sz="2400" b="1" dirty="0"/>
          </a:p>
        </p:txBody>
      </p:sp>
      <p:sp>
        <p:nvSpPr>
          <p:cNvPr id="4" name="Rectangle 3"/>
          <p:cNvSpPr/>
          <p:nvPr/>
        </p:nvSpPr>
        <p:spPr>
          <a:xfrm>
            <a:off x="7069962" y="6406000"/>
            <a:ext cx="4982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https://www.youtube.com/watch?v=01BBbRgHcq8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489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53126" y="140277"/>
            <a:ext cx="59186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Emotional Overload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395663" y="1395663"/>
            <a:ext cx="9272336" cy="5213685"/>
            <a:chOff x="1315453" y="1155031"/>
            <a:chExt cx="9525688" cy="5437894"/>
          </a:xfrm>
        </p:grpSpPr>
        <p:pic>
          <p:nvPicPr>
            <p:cNvPr id="8194" name="Picture 2" descr="https://i.pinimg.com/originals/9f/dc/28/9fdc28c3bffaa29caf050a55c876fe1a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20" t="25583" r="9200" b="10972"/>
            <a:stretch/>
          </p:blipFill>
          <p:spPr bwMode="auto">
            <a:xfrm>
              <a:off x="1315453" y="1155031"/>
              <a:ext cx="9525688" cy="543789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2711114" y="4106779"/>
              <a:ext cx="179671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ZA" b="1" dirty="0" smtClean="0">
                  <a:latin typeface="Comic Sans MS" panose="030F0702030302020204" pitchFamily="66" charset="0"/>
                </a:rPr>
                <a:t>INDIVIDUAL</a:t>
              </a:r>
              <a:endParaRPr lang="en-GB" b="1" dirty="0">
                <a:latin typeface="Comic Sans MS" panose="030F0702030302020204" pitchFamily="66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686924" y="4131024"/>
              <a:ext cx="179671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ZA" b="1" dirty="0" smtClean="0">
                  <a:latin typeface="Comic Sans MS" panose="030F0702030302020204" pitchFamily="66" charset="0"/>
                </a:rPr>
                <a:t>INDIVIDUAL</a:t>
              </a:r>
              <a:endParaRPr lang="en-GB" b="1" dirty="0">
                <a:latin typeface="Comic Sans MS" panose="030F0702030302020204" pitchFamily="66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907374" y="4106779"/>
              <a:ext cx="179671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ZA" b="1" dirty="0" smtClean="0">
                  <a:latin typeface="Comic Sans MS" panose="030F0702030302020204" pitchFamily="66" charset="0"/>
                </a:rPr>
                <a:t>INDIVIDUAL</a:t>
              </a:r>
              <a:endParaRPr lang="en-GB" b="1" dirty="0">
                <a:latin typeface="Comic Sans MS" panose="030F0702030302020204" pitchFamily="66" charset="0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5686924" y="5037221"/>
              <a:ext cx="898358" cy="0"/>
            </a:xfrm>
            <a:prstGeom prst="line">
              <a:avLst/>
            </a:prstGeom>
            <a:ln w="2540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634912" y="5029200"/>
              <a:ext cx="577518" cy="8021"/>
            </a:xfrm>
            <a:prstGeom prst="line">
              <a:avLst/>
            </a:prstGeom>
            <a:ln w="2540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2" name="Rectangle 11"/>
          <p:cNvSpPr/>
          <p:nvPr/>
        </p:nvSpPr>
        <p:spPr>
          <a:xfrm>
            <a:off x="2172502" y="921424"/>
            <a:ext cx="74876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Baseline coping capacities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268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628" r="543"/>
          <a:stretch/>
        </p:blipFill>
        <p:spPr>
          <a:xfrm>
            <a:off x="150125" y="97613"/>
            <a:ext cx="11696131" cy="64728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900752" y="2199283"/>
            <a:ext cx="873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 smtClean="0"/>
              <a:t>Plan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3426524" y="2673388"/>
            <a:ext cx="1833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 smtClean="0"/>
              <a:t>Focus Attention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7400297" y="3149350"/>
            <a:ext cx="2494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 smtClean="0"/>
              <a:t>Remember Instructions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10072044" y="3149350"/>
            <a:ext cx="1833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 smtClean="0"/>
              <a:t>Juggle Multiple </a:t>
            </a:r>
            <a:r>
              <a:rPr lang="en-ZA" dirty="0"/>
              <a:t>T</a:t>
            </a:r>
            <a:r>
              <a:rPr lang="en-ZA" dirty="0" smtClean="0"/>
              <a:t>asks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21859" y="6488668"/>
            <a:ext cx="5453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 smtClean="0"/>
              <a:t>Executive function distinguishes three components.  .  .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2066355" y="5831755"/>
            <a:ext cx="2437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 smtClean="0"/>
              <a:t>1. Working Memory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4962891" y="5462423"/>
            <a:ext cx="2437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 smtClean="0"/>
              <a:t>2. Inhibitory Control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8219717" y="6117163"/>
            <a:ext cx="2437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 smtClean="0"/>
              <a:t>3. Cognitive Flexibility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6928158" y="4457208"/>
            <a:ext cx="1631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 smtClean="0"/>
              <a:t>All 3 are interlinked &amp; influence each other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/>
          <a:srcRect l="62093" t="64487" r="27298" b="24760"/>
          <a:stretch/>
        </p:blipFill>
        <p:spPr>
          <a:xfrm rot="602773">
            <a:off x="4021694" y="5996860"/>
            <a:ext cx="1255594" cy="696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10"/>
          <p:cNvSpPr/>
          <p:nvPr/>
        </p:nvSpPr>
        <p:spPr>
          <a:xfrm>
            <a:off x="504967" y="253686"/>
            <a:ext cx="3838232" cy="5014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/>
          <p:cNvGrpSpPr/>
          <p:nvPr/>
        </p:nvGrpSpPr>
        <p:grpSpPr>
          <a:xfrm>
            <a:off x="519554" y="5476"/>
            <a:ext cx="5004790" cy="707886"/>
            <a:chOff x="479105" y="98761"/>
            <a:chExt cx="5004790" cy="707886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3"/>
            <a:srcRect l="2819" t="2287" r="62470" b="88857"/>
            <a:stretch/>
          </p:blipFill>
          <p:spPr>
            <a:xfrm>
              <a:off x="479105" y="167155"/>
              <a:ext cx="4107977" cy="57320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0" name="Rectangle 9"/>
            <p:cNvSpPr/>
            <p:nvPr/>
          </p:nvSpPr>
          <p:spPr>
            <a:xfrm>
              <a:off x="4048887" y="98761"/>
              <a:ext cx="1435008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000" b="0" cap="none" spc="0" dirty="0" smtClean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/>
                  <a:latin typeface="Comic Sans MS" panose="030F0702030302020204" pitchFamily="66" charset="0"/>
                </a:rPr>
                <a:t>s.  .  .</a:t>
              </a:r>
              <a:endParaRPr lang="en-US" sz="40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Comic Sans MS" panose="030F0702030302020204" pitchFamily="66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989595" y="549519"/>
            <a:ext cx="4540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/>
              <a:t>a</a:t>
            </a:r>
            <a:r>
              <a:rPr lang="en-ZA" dirty="0" smtClean="0"/>
              <a:t>re the mental processes that enable us to.  .  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3286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496"/>
          <a:stretch/>
        </p:blipFill>
        <p:spPr>
          <a:xfrm>
            <a:off x="311229" y="184666"/>
            <a:ext cx="11412197" cy="63401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6564523" y="6488668"/>
            <a:ext cx="49678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4"/>
              </a:rPr>
              <a:t>https://www.youtube.com/watch?v=sZmElSGKBG8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68154" y="6502316"/>
            <a:ext cx="5939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 smtClean="0"/>
              <a:t>Executive Function</a:t>
            </a:r>
            <a:r>
              <a:rPr lang="en-ZA" dirty="0" smtClean="0"/>
              <a:t>: The Brain’s Control Centre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726023" y="907998"/>
            <a:ext cx="2354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 smtClean="0"/>
              <a:t>Psychologist</a:t>
            </a:r>
          </a:p>
          <a:p>
            <a:pPr algn="ctr"/>
            <a:r>
              <a:rPr lang="en-ZA" dirty="0" smtClean="0"/>
              <a:t>Deborah Phillips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5387194" y="2247754"/>
            <a:ext cx="2354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 smtClean="0"/>
              <a:t>Air Traffic Control System of the Brain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8538529" y="1601423"/>
            <a:ext cx="3184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/>
              <a:t>M</a:t>
            </a:r>
            <a:r>
              <a:rPr lang="en-ZA" dirty="0" smtClean="0"/>
              <a:t>anaging lots of information and distractions simultaneously  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8088091" y="3341345"/>
            <a:ext cx="2354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 smtClean="0"/>
              <a:t>Executive Dysfunction can result in chaos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026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21822" y="177693"/>
            <a:ext cx="94447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Executive Functioning &amp; Autism 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5709" t="24464" r="41455" b="16402"/>
          <a:stretch/>
        </p:blipFill>
        <p:spPr>
          <a:xfrm>
            <a:off x="1847487" y="1101023"/>
            <a:ext cx="8393373" cy="5281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6895990" y="6488668"/>
            <a:ext cx="5039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4"/>
              </a:rPr>
              <a:t>https://www.youtube.com/watch?v=229Xb50_o8M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675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36883" y="1018333"/>
            <a:ext cx="11733197" cy="5280035"/>
            <a:chOff x="416995" y="1828800"/>
            <a:chExt cx="11551933" cy="35433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333"/>
            <a:stretch/>
          </p:blipFill>
          <p:spPr>
            <a:xfrm>
              <a:off x="416995" y="1828800"/>
              <a:ext cx="5566809" cy="35433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944"/>
            <a:stretch/>
          </p:blipFill>
          <p:spPr>
            <a:xfrm>
              <a:off x="5983804" y="1828800"/>
              <a:ext cx="5985124" cy="35433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6" name="Rectangle 5"/>
          <p:cNvSpPr/>
          <p:nvPr/>
        </p:nvSpPr>
        <p:spPr>
          <a:xfrm>
            <a:off x="3217733" y="146862"/>
            <a:ext cx="56685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Cognitive Overload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55684" y="5128818"/>
            <a:ext cx="1873131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LOT OF</a:t>
            </a:r>
            <a:endParaRPr lang="en-US" sz="32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2595" y="5713593"/>
            <a:ext cx="3581340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INFORMATION</a:t>
            </a:r>
            <a:endParaRPr lang="en-US" sz="32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35507" y="2663769"/>
            <a:ext cx="3581340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INFORMATION</a:t>
            </a:r>
            <a:endParaRPr lang="en-US" sz="32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318869" y="1802266"/>
            <a:ext cx="1873131" cy="615553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3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318869" y="1986390"/>
            <a:ext cx="1873131" cy="615553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400" b="1" cap="none" spc="0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LOT OF</a:t>
            </a:r>
            <a:endParaRPr lang="en-US" sz="3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43335" y="6221152"/>
            <a:ext cx="3727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600" b="1" dirty="0" smtClean="0"/>
              <a:t>The Autistic Brain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91088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ensory Over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705" y="176464"/>
            <a:ext cx="9127958" cy="62198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342148" y="6396335"/>
            <a:ext cx="98498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Our experience of life is woven from the information delivered by our senses.</a:t>
            </a:r>
          </a:p>
        </p:txBody>
      </p:sp>
    </p:spTree>
    <p:extLst>
      <p:ext uri="{BB962C8B-B14F-4D97-AF65-F5344CB8AC3E}">
        <p14:creationId xmlns:p14="http://schemas.microsoft.com/office/powerpoint/2010/main" val="423062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2360" y="829356"/>
            <a:ext cx="52531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Sensory Overload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9232" y="1936684"/>
            <a:ext cx="6392466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Each autistic person has a </a:t>
            </a:r>
            <a:r>
              <a:rPr lang="en-GB" sz="2800" dirty="0" smtClean="0"/>
              <a:t>unique sensory </a:t>
            </a:r>
            <a:r>
              <a:rPr lang="en-GB" sz="2800" dirty="0"/>
              <a:t>profile that fluctuates </a:t>
            </a:r>
            <a:r>
              <a:rPr lang="en-GB" sz="2800" dirty="0" smtClean="0"/>
              <a:t>between:</a:t>
            </a:r>
          </a:p>
          <a:p>
            <a:endParaRPr lang="en-GB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Hypersensitivity and hyposensitivity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The avoidance profile and the </a:t>
            </a:r>
            <a:r>
              <a:rPr lang="en-GB" sz="2800" dirty="0" smtClean="0"/>
              <a:t>seeker profile</a:t>
            </a: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The level of variation in how </a:t>
            </a:r>
            <a:r>
              <a:rPr lang="en-GB" sz="2800" dirty="0" smtClean="0"/>
              <a:t>one experiences </a:t>
            </a:r>
            <a:r>
              <a:rPr lang="en-GB" sz="2800" dirty="0"/>
              <a:t>a certain sensory </a:t>
            </a:r>
            <a:r>
              <a:rPr lang="en-GB" sz="2800" dirty="0" smtClean="0"/>
              <a:t>system</a:t>
            </a:r>
          </a:p>
          <a:p>
            <a:endParaRPr lang="en-GB" sz="800" dirty="0" smtClean="0"/>
          </a:p>
        </p:txBody>
      </p:sp>
      <p:sp>
        <p:nvSpPr>
          <p:cNvPr id="7" name="Rectangle 6"/>
          <p:cNvSpPr/>
          <p:nvPr/>
        </p:nvSpPr>
        <p:spPr>
          <a:xfrm>
            <a:off x="6637108" y="6287553"/>
            <a:ext cx="50189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2"/>
              </a:rPr>
              <a:t>https://www.youtube.com/watch?v=K2P4Ed6G3gw</a:t>
            </a:r>
            <a:endParaRPr lang="en-GB" dirty="0"/>
          </a:p>
        </p:txBody>
      </p:sp>
      <p:pic>
        <p:nvPicPr>
          <p:cNvPr id="9220" name="Picture 4" descr="7 coisas estranhas da evolução que permanecem em nossos corpos ..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6" r="15801"/>
          <a:stretch/>
        </p:blipFill>
        <p:spPr bwMode="auto">
          <a:xfrm rot="218471">
            <a:off x="6637108" y="808903"/>
            <a:ext cx="5018938" cy="43508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69232" y="5227078"/>
            <a:ext cx="101506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All hypersensitivities </a:t>
            </a:r>
            <a:r>
              <a:rPr lang="en-GB" sz="2800" dirty="0" smtClean="0"/>
              <a:t>can contribute </a:t>
            </a:r>
            <a:r>
              <a:rPr lang="en-GB" sz="2800" dirty="0"/>
              <a:t>to overloading the autistic mind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4" t="8391" r="3483" b="16550"/>
          <a:stretch/>
        </p:blipFill>
        <p:spPr>
          <a:xfrm rot="258857">
            <a:off x="5603367" y="5699048"/>
            <a:ext cx="1108312" cy="96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6916" y="613751"/>
            <a:ext cx="39356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Autistic tools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12032" y="1398953"/>
            <a:ext cx="63924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Ways of coping with Autistic Overload</a:t>
            </a:r>
          </a:p>
        </p:txBody>
      </p:sp>
      <p:sp>
        <p:nvSpPr>
          <p:cNvPr id="4" name="Rectangle 3"/>
          <p:cNvSpPr/>
          <p:nvPr/>
        </p:nvSpPr>
        <p:spPr>
          <a:xfrm>
            <a:off x="652054" y="1965402"/>
            <a:ext cx="10185225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/>
              <a:t>Creating and maintaining routines </a:t>
            </a:r>
            <a:r>
              <a:rPr lang="en-GB" sz="2400" dirty="0" smtClean="0"/>
              <a:t>can</a:t>
            </a:r>
            <a:r>
              <a:rPr lang="en-GB" sz="2400" b="1" dirty="0" smtClean="0"/>
              <a:t> </a:t>
            </a:r>
            <a:r>
              <a:rPr lang="en-GB" sz="2400" dirty="0" smtClean="0"/>
              <a:t>become </a:t>
            </a:r>
            <a:r>
              <a:rPr lang="en-GB" sz="2400" dirty="0"/>
              <a:t>a way to build </a:t>
            </a:r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a structure for the day</a:t>
            </a:r>
            <a:r>
              <a:rPr lang="en-GB" sz="2400" dirty="0"/>
              <a:t>, </a:t>
            </a:r>
            <a:r>
              <a:rPr lang="en-GB" sz="2400" dirty="0" smtClean="0"/>
              <a:t>allowing some reassurance; the </a:t>
            </a:r>
          </a:p>
          <a:p>
            <a:r>
              <a:rPr lang="en-GB" sz="2400" dirty="0"/>
              <a:t> </a:t>
            </a:r>
            <a:r>
              <a:rPr lang="en-GB" sz="2400" dirty="0" smtClean="0"/>
              <a:t>    form of planning that </a:t>
            </a:r>
            <a:r>
              <a:rPr lang="en-GB" sz="2400" dirty="0"/>
              <a:t>best fits the detailed </a:t>
            </a:r>
            <a:r>
              <a:rPr lang="en-GB" sz="2400" dirty="0" smtClean="0"/>
              <a:t>and intense Autistic neurology</a:t>
            </a:r>
          </a:p>
          <a:p>
            <a:endParaRPr lang="en-GB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err="1" smtClean="0"/>
              <a:t>Hyperfocus</a:t>
            </a:r>
            <a:r>
              <a:rPr lang="en-GB" sz="2400" dirty="0" smtClean="0"/>
              <a:t>  </a:t>
            </a:r>
            <a:r>
              <a:rPr lang="en-GB" sz="2400" dirty="0"/>
              <a:t>limited to </a:t>
            </a:r>
            <a:r>
              <a:rPr lang="en-GB" sz="2400" dirty="0" smtClean="0"/>
              <a:t>a particular field </a:t>
            </a:r>
            <a:r>
              <a:rPr lang="en-GB" sz="2400" dirty="0"/>
              <a:t>of </a:t>
            </a:r>
            <a:r>
              <a:rPr lang="en-GB" sz="2400" dirty="0" smtClean="0"/>
              <a:t>interest; the Autistic mind experiences the joy of a space of peace and mental wellbeing</a:t>
            </a:r>
          </a:p>
          <a:p>
            <a:endParaRPr lang="en-GB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sz="2400" b="1" dirty="0" smtClean="0"/>
              <a:t>Retreating to a safe space </a:t>
            </a:r>
            <a:r>
              <a:rPr lang="en-ZA" sz="2400" dirty="0" smtClean="0"/>
              <a:t>allows the </a:t>
            </a:r>
            <a:r>
              <a:rPr lang="en-GB" sz="2400" dirty="0" smtClean="0"/>
              <a:t>timeous closing of the </a:t>
            </a:r>
            <a:r>
              <a:rPr lang="en-GB" sz="2400" dirty="0"/>
              <a:t>doors </a:t>
            </a:r>
            <a:r>
              <a:rPr lang="en-GB" sz="2400" dirty="0" smtClean="0"/>
              <a:t>to the Autistic mind, potentially preventing burnout and avoiding overload</a:t>
            </a:r>
          </a:p>
          <a:p>
            <a:endParaRPr lang="en-ZA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sz="2400" b="1" dirty="0" smtClean="0"/>
              <a:t>Engaging in self-soothing sensory activity </a:t>
            </a:r>
            <a:r>
              <a:rPr lang="en-GB" sz="2400" dirty="0" smtClean="0"/>
              <a:t>e.g</a:t>
            </a:r>
            <a:r>
              <a:rPr lang="en-GB" sz="2400" dirty="0"/>
              <a:t>. </a:t>
            </a:r>
            <a:r>
              <a:rPr lang="en-GB" sz="2400" dirty="0" smtClean="0"/>
              <a:t>listening to music, mindfulness breathing exercises or going for a walk, improves </a:t>
            </a:r>
            <a:r>
              <a:rPr lang="en-GB" sz="2400" dirty="0"/>
              <a:t>emotional regulation and </a:t>
            </a:r>
            <a:r>
              <a:rPr lang="en-GB" sz="2400" dirty="0" smtClean="0"/>
              <a:t>prevents overload in </a:t>
            </a:r>
            <a:r>
              <a:rPr lang="en-GB" sz="2400" dirty="0"/>
              <a:t>stressful </a:t>
            </a:r>
            <a:r>
              <a:rPr lang="en-GB" sz="2400" dirty="0" smtClean="0"/>
              <a:t>situations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8684" t="47016" r="38684" b="20219"/>
          <a:stretch/>
        </p:blipFill>
        <p:spPr>
          <a:xfrm rot="440295">
            <a:off x="8874107" y="506837"/>
            <a:ext cx="2759243" cy="22458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2552131" y="6243496"/>
            <a:ext cx="92997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dirty="0">
                <a:hlinkClick r:id="rId3"/>
              </a:rPr>
              <a:t>http://www.thinkclinicalpsychologists.com.au/2017/09/04/using-your-5-senses-to-self-soothe/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972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graphicmedicine.org/wp-content/uploads/2019/01/Self-Care-5-1170x11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49" y="231628"/>
            <a:ext cx="6217298" cy="62172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990345" y="433137"/>
            <a:ext cx="470033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800" dirty="0" smtClean="0"/>
              <a:t>Taking care of yourself (parent-carer) is a priority</a:t>
            </a:r>
          </a:p>
          <a:p>
            <a:endParaRPr lang="en-ZA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800" dirty="0" smtClean="0"/>
              <a:t>It does not mean ‘Me first’</a:t>
            </a:r>
          </a:p>
          <a:p>
            <a:endParaRPr lang="en-ZA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800" dirty="0" smtClean="0"/>
              <a:t>It just means ‘Me, too’</a:t>
            </a:r>
            <a:endParaRPr lang="en-GB" sz="2800" dirty="0"/>
          </a:p>
        </p:txBody>
      </p:sp>
      <p:sp>
        <p:nvSpPr>
          <p:cNvPr id="5" name="Rectangle 4"/>
          <p:cNvSpPr/>
          <p:nvPr/>
        </p:nvSpPr>
        <p:spPr>
          <a:xfrm>
            <a:off x="7968984" y="2625371"/>
            <a:ext cx="274305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Only then  .  .  .</a:t>
            </a:r>
            <a:endParaRPr lang="en-US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90345" y="3340277"/>
            <a:ext cx="48848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800" dirty="0" smtClean="0"/>
              <a:t>Can we experience the true power of relationship</a:t>
            </a:r>
          </a:p>
          <a:p>
            <a:endParaRPr lang="en-ZA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800" dirty="0" smtClean="0"/>
              <a:t>And communicate so that we </a:t>
            </a:r>
            <a:r>
              <a:rPr lang="en-ZA" sz="2800" i="1" dirty="0" smtClean="0"/>
              <a:t>listen to understand</a:t>
            </a:r>
          </a:p>
          <a:p>
            <a:endParaRPr lang="en-ZA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800" dirty="0" smtClean="0"/>
              <a:t>Rather than focusing on how we could reply</a:t>
            </a:r>
          </a:p>
          <a:p>
            <a:endParaRPr lang="en-ZA" sz="800" dirty="0" smtClean="0"/>
          </a:p>
        </p:txBody>
      </p:sp>
    </p:spTree>
    <p:extLst>
      <p:ext uri="{BB962C8B-B14F-4D97-AF65-F5344CB8AC3E}">
        <p14:creationId xmlns:p14="http://schemas.microsoft.com/office/powerpoint/2010/main" val="162004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7726" y="1810464"/>
            <a:ext cx="10459452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ZA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400" dirty="0" smtClean="0"/>
              <a:t>You are emotionally and/or physically exhausted</a:t>
            </a:r>
          </a:p>
          <a:p>
            <a:endParaRPr lang="en-ZA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400" dirty="0" smtClean="0"/>
              <a:t>You become emotionally hooked</a:t>
            </a:r>
          </a:p>
          <a:p>
            <a:endParaRPr lang="en-ZA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400" dirty="0" smtClean="0"/>
              <a:t>You unintentionally bring additional stressors into </a:t>
            </a:r>
          </a:p>
          <a:p>
            <a:r>
              <a:rPr lang="en-ZA" sz="2400" dirty="0"/>
              <a:t> </a:t>
            </a:r>
            <a:r>
              <a:rPr lang="en-ZA" sz="2400" dirty="0" smtClean="0"/>
              <a:t>    the situation</a:t>
            </a:r>
          </a:p>
          <a:p>
            <a:endParaRPr lang="en-ZA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400" dirty="0" smtClean="0"/>
              <a:t>You are unable to identify what is driving the </a:t>
            </a:r>
          </a:p>
          <a:p>
            <a:r>
              <a:rPr lang="en-ZA" sz="2400" dirty="0"/>
              <a:t> </a:t>
            </a:r>
            <a:r>
              <a:rPr lang="en-ZA" sz="2400" dirty="0" smtClean="0"/>
              <a:t>    observable behaviour:</a:t>
            </a:r>
          </a:p>
          <a:p>
            <a:r>
              <a:rPr lang="en-ZA" sz="2400" dirty="0"/>
              <a:t> </a:t>
            </a:r>
            <a:r>
              <a:rPr lang="en-ZA" sz="2400" dirty="0" smtClean="0"/>
              <a:t>      -  a particular stressor</a:t>
            </a:r>
          </a:p>
          <a:p>
            <a:r>
              <a:rPr lang="en-ZA" sz="2400" dirty="0"/>
              <a:t> </a:t>
            </a:r>
            <a:r>
              <a:rPr lang="en-ZA" sz="2400" dirty="0" smtClean="0"/>
              <a:t>      - an unmet need</a:t>
            </a:r>
          </a:p>
          <a:p>
            <a:r>
              <a:rPr lang="en-ZA" sz="2400" dirty="0"/>
              <a:t> </a:t>
            </a:r>
            <a:r>
              <a:rPr lang="en-ZA" sz="2400" dirty="0" smtClean="0"/>
              <a:t>      -  a lack of skill</a:t>
            </a:r>
          </a:p>
          <a:p>
            <a:endParaRPr lang="en-ZA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The behaviour </a:t>
            </a:r>
            <a:r>
              <a:rPr lang="en-GB" sz="2400" dirty="0" smtClean="0"/>
              <a:t>you observe </a:t>
            </a:r>
            <a:r>
              <a:rPr lang="en-GB" sz="2400" dirty="0"/>
              <a:t>has been translated </a:t>
            </a:r>
            <a:r>
              <a:rPr lang="en-GB" sz="2400" dirty="0" smtClean="0"/>
              <a:t>through </a:t>
            </a:r>
            <a:r>
              <a:rPr lang="en-GB" sz="2400" dirty="0"/>
              <a:t>the lens of your own experience</a:t>
            </a:r>
          </a:p>
          <a:p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657726" y="420190"/>
            <a:ext cx="87590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Understand your contribution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6654" t="50872" r="50385" b="7877"/>
          <a:stretch/>
        </p:blipFill>
        <p:spPr>
          <a:xfrm>
            <a:off x="7290219" y="1810464"/>
            <a:ext cx="3962401" cy="4002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/>
          <p:nvPr/>
        </p:nvSpPr>
        <p:spPr>
          <a:xfrm>
            <a:off x="6020125" y="1141977"/>
            <a:ext cx="58591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800" dirty="0"/>
              <a:t>in escalating </a:t>
            </a:r>
            <a:r>
              <a:rPr lang="en-ZA" sz="2800" dirty="0" smtClean="0"/>
              <a:t>distressed behaviour  .  .  .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102342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Line 3"/>
          <p:cNvSpPr>
            <a:spLocks noChangeShapeType="1"/>
          </p:cNvSpPr>
          <p:nvPr/>
        </p:nvSpPr>
        <p:spPr bwMode="auto">
          <a:xfrm>
            <a:off x="2782888" y="2276476"/>
            <a:ext cx="0" cy="3313113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dirty="0"/>
          </a:p>
        </p:txBody>
      </p:sp>
      <p:sp>
        <p:nvSpPr>
          <p:cNvPr id="27652" name="Line 4"/>
          <p:cNvSpPr>
            <a:spLocks noChangeShapeType="1"/>
          </p:cNvSpPr>
          <p:nvPr/>
        </p:nvSpPr>
        <p:spPr bwMode="auto">
          <a:xfrm>
            <a:off x="2782889" y="5589588"/>
            <a:ext cx="7058025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dirty="0"/>
          </a:p>
        </p:txBody>
      </p:sp>
      <p:sp>
        <p:nvSpPr>
          <p:cNvPr id="27653" name="Freeform 5"/>
          <p:cNvSpPr>
            <a:spLocks/>
          </p:cNvSpPr>
          <p:nvPr/>
        </p:nvSpPr>
        <p:spPr bwMode="auto">
          <a:xfrm>
            <a:off x="2809875" y="2916239"/>
            <a:ext cx="1976438" cy="2655887"/>
          </a:xfrm>
          <a:custGeom>
            <a:avLst/>
            <a:gdLst>
              <a:gd name="T0" fmla="*/ 0 w 1245"/>
              <a:gd name="T1" fmla="*/ 1673 h 1673"/>
              <a:gd name="T2" fmla="*/ 132 w 1245"/>
              <a:gd name="T3" fmla="*/ 1642 h 1673"/>
              <a:gd name="T4" fmla="*/ 210 w 1245"/>
              <a:gd name="T5" fmla="*/ 1603 h 1673"/>
              <a:gd name="T6" fmla="*/ 264 w 1245"/>
              <a:gd name="T7" fmla="*/ 1588 h 1673"/>
              <a:gd name="T8" fmla="*/ 381 w 1245"/>
              <a:gd name="T9" fmla="*/ 1510 h 1673"/>
              <a:gd name="T10" fmla="*/ 451 w 1245"/>
              <a:gd name="T11" fmla="*/ 1463 h 1673"/>
              <a:gd name="T12" fmla="*/ 513 w 1245"/>
              <a:gd name="T13" fmla="*/ 1417 h 1673"/>
              <a:gd name="T14" fmla="*/ 622 w 1245"/>
              <a:gd name="T15" fmla="*/ 1339 h 1673"/>
              <a:gd name="T16" fmla="*/ 646 w 1245"/>
              <a:gd name="T17" fmla="*/ 1315 h 1673"/>
              <a:gd name="T18" fmla="*/ 692 w 1245"/>
              <a:gd name="T19" fmla="*/ 1284 h 1673"/>
              <a:gd name="T20" fmla="*/ 778 w 1245"/>
              <a:gd name="T21" fmla="*/ 1206 h 1673"/>
              <a:gd name="T22" fmla="*/ 832 w 1245"/>
              <a:gd name="T23" fmla="*/ 1144 h 1673"/>
              <a:gd name="T24" fmla="*/ 871 w 1245"/>
              <a:gd name="T25" fmla="*/ 1074 h 1673"/>
              <a:gd name="T26" fmla="*/ 887 w 1245"/>
              <a:gd name="T27" fmla="*/ 1051 h 1673"/>
              <a:gd name="T28" fmla="*/ 918 w 1245"/>
              <a:gd name="T29" fmla="*/ 1012 h 1673"/>
              <a:gd name="T30" fmla="*/ 926 w 1245"/>
              <a:gd name="T31" fmla="*/ 989 h 1673"/>
              <a:gd name="T32" fmla="*/ 1011 w 1245"/>
              <a:gd name="T33" fmla="*/ 841 h 1673"/>
              <a:gd name="T34" fmla="*/ 1128 w 1245"/>
              <a:gd name="T35" fmla="*/ 498 h 1673"/>
              <a:gd name="T36" fmla="*/ 1198 w 1245"/>
              <a:gd name="T37" fmla="*/ 233 h 1673"/>
              <a:gd name="T38" fmla="*/ 1245 w 1245"/>
              <a:gd name="T39" fmla="*/ 117 h 1673"/>
              <a:gd name="T40" fmla="*/ 1245 w 1245"/>
              <a:gd name="T41" fmla="*/ 0 h 16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245" h="1673">
                <a:moveTo>
                  <a:pt x="0" y="1673"/>
                </a:moveTo>
                <a:cubicBezTo>
                  <a:pt x="39" y="1667"/>
                  <a:pt x="98" y="1664"/>
                  <a:pt x="132" y="1642"/>
                </a:cubicBezTo>
                <a:cubicBezTo>
                  <a:pt x="164" y="1621"/>
                  <a:pt x="163" y="1620"/>
                  <a:pt x="210" y="1603"/>
                </a:cubicBezTo>
                <a:cubicBezTo>
                  <a:pt x="237" y="1593"/>
                  <a:pt x="240" y="1600"/>
                  <a:pt x="264" y="1588"/>
                </a:cubicBezTo>
                <a:cubicBezTo>
                  <a:pt x="307" y="1566"/>
                  <a:pt x="333" y="1527"/>
                  <a:pt x="381" y="1510"/>
                </a:cubicBezTo>
                <a:cubicBezTo>
                  <a:pt x="404" y="1487"/>
                  <a:pt x="424" y="1481"/>
                  <a:pt x="451" y="1463"/>
                </a:cubicBezTo>
                <a:cubicBezTo>
                  <a:pt x="470" y="1436"/>
                  <a:pt x="486" y="1435"/>
                  <a:pt x="513" y="1417"/>
                </a:cubicBezTo>
                <a:cubicBezTo>
                  <a:pt x="536" y="1382"/>
                  <a:pt x="587" y="1363"/>
                  <a:pt x="622" y="1339"/>
                </a:cubicBezTo>
                <a:cubicBezTo>
                  <a:pt x="631" y="1333"/>
                  <a:pt x="637" y="1322"/>
                  <a:pt x="646" y="1315"/>
                </a:cubicBezTo>
                <a:cubicBezTo>
                  <a:pt x="661" y="1304"/>
                  <a:pt x="692" y="1284"/>
                  <a:pt x="692" y="1284"/>
                </a:cubicBezTo>
                <a:cubicBezTo>
                  <a:pt x="714" y="1253"/>
                  <a:pt x="746" y="1228"/>
                  <a:pt x="778" y="1206"/>
                </a:cubicBezTo>
                <a:cubicBezTo>
                  <a:pt x="814" y="1152"/>
                  <a:pt x="794" y="1171"/>
                  <a:pt x="832" y="1144"/>
                </a:cubicBezTo>
                <a:cubicBezTo>
                  <a:pt x="846" y="1104"/>
                  <a:pt x="836" y="1126"/>
                  <a:pt x="871" y="1074"/>
                </a:cubicBezTo>
                <a:cubicBezTo>
                  <a:pt x="876" y="1066"/>
                  <a:pt x="887" y="1051"/>
                  <a:pt x="887" y="1051"/>
                </a:cubicBezTo>
                <a:cubicBezTo>
                  <a:pt x="907" y="991"/>
                  <a:pt x="878" y="1061"/>
                  <a:pt x="918" y="1012"/>
                </a:cubicBezTo>
                <a:cubicBezTo>
                  <a:pt x="923" y="1006"/>
                  <a:pt x="922" y="996"/>
                  <a:pt x="926" y="989"/>
                </a:cubicBezTo>
                <a:cubicBezTo>
                  <a:pt x="951" y="938"/>
                  <a:pt x="983" y="891"/>
                  <a:pt x="1011" y="841"/>
                </a:cubicBezTo>
                <a:cubicBezTo>
                  <a:pt x="1041" y="723"/>
                  <a:pt x="1088" y="613"/>
                  <a:pt x="1128" y="498"/>
                </a:cubicBezTo>
                <a:cubicBezTo>
                  <a:pt x="1142" y="407"/>
                  <a:pt x="1168" y="320"/>
                  <a:pt x="1198" y="233"/>
                </a:cubicBezTo>
                <a:cubicBezTo>
                  <a:pt x="1209" y="201"/>
                  <a:pt x="1245" y="147"/>
                  <a:pt x="1245" y="117"/>
                </a:cubicBezTo>
                <a:cubicBezTo>
                  <a:pt x="1245" y="78"/>
                  <a:pt x="1245" y="39"/>
                  <a:pt x="1245" y="0"/>
                </a:cubicBezTo>
              </a:path>
            </a:pathLst>
          </a:custGeom>
          <a:noFill/>
          <a:ln w="28575" cap="flat" cmpd="sng">
            <a:solidFill>
              <a:schemeClr val="hlink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dirty="0"/>
          </a:p>
        </p:txBody>
      </p:sp>
      <p:sp>
        <p:nvSpPr>
          <p:cNvPr id="27654" name="Freeform 6"/>
          <p:cNvSpPr>
            <a:spLocks/>
          </p:cNvSpPr>
          <p:nvPr/>
        </p:nvSpPr>
        <p:spPr bwMode="auto">
          <a:xfrm>
            <a:off x="4786845" y="2684350"/>
            <a:ext cx="872594" cy="255815"/>
          </a:xfrm>
          <a:custGeom>
            <a:avLst/>
            <a:gdLst>
              <a:gd name="T0" fmla="*/ 0 w 588"/>
              <a:gd name="T1" fmla="*/ 132 h 151"/>
              <a:gd name="T2" fmla="*/ 202 w 588"/>
              <a:gd name="T3" fmla="*/ 0 h 151"/>
              <a:gd name="T4" fmla="*/ 436 w 588"/>
              <a:gd name="T5" fmla="*/ 38 h 151"/>
              <a:gd name="T6" fmla="*/ 506 w 588"/>
              <a:gd name="T7" fmla="*/ 70 h 151"/>
              <a:gd name="T8" fmla="*/ 553 w 588"/>
              <a:gd name="T9" fmla="*/ 101 h 151"/>
              <a:gd name="T10" fmla="*/ 560 w 588"/>
              <a:gd name="T11" fmla="*/ 124 h 151"/>
              <a:gd name="T12" fmla="*/ 560 w 588"/>
              <a:gd name="T13" fmla="*/ 147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88" h="151">
                <a:moveTo>
                  <a:pt x="0" y="132"/>
                </a:moveTo>
                <a:cubicBezTo>
                  <a:pt x="61" y="34"/>
                  <a:pt x="85" y="15"/>
                  <a:pt x="202" y="0"/>
                </a:cubicBezTo>
                <a:cubicBezTo>
                  <a:pt x="290" y="5"/>
                  <a:pt x="355" y="12"/>
                  <a:pt x="436" y="38"/>
                </a:cubicBezTo>
                <a:cubicBezTo>
                  <a:pt x="459" y="45"/>
                  <a:pt x="485" y="58"/>
                  <a:pt x="506" y="70"/>
                </a:cubicBezTo>
                <a:cubicBezTo>
                  <a:pt x="522" y="79"/>
                  <a:pt x="553" y="101"/>
                  <a:pt x="553" y="101"/>
                </a:cubicBezTo>
                <a:cubicBezTo>
                  <a:pt x="555" y="109"/>
                  <a:pt x="556" y="117"/>
                  <a:pt x="560" y="124"/>
                </a:cubicBezTo>
                <a:cubicBezTo>
                  <a:pt x="574" y="151"/>
                  <a:pt x="588" y="147"/>
                  <a:pt x="560" y="147"/>
                </a:cubicBezTo>
              </a:path>
            </a:pathLst>
          </a:custGeom>
          <a:noFill/>
          <a:ln w="28575" cap="flat" cmpd="sng">
            <a:solidFill>
              <a:schemeClr val="hlink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dirty="0"/>
          </a:p>
        </p:txBody>
      </p:sp>
      <p:sp>
        <p:nvSpPr>
          <p:cNvPr id="27655" name="Freeform 7"/>
          <p:cNvSpPr>
            <a:spLocks/>
          </p:cNvSpPr>
          <p:nvPr/>
        </p:nvSpPr>
        <p:spPr bwMode="auto">
          <a:xfrm>
            <a:off x="5600517" y="2862417"/>
            <a:ext cx="2435410" cy="1460346"/>
          </a:xfrm>
          <a:custGeom>
            <a:avLst/>
            <a:gdLst>
              <a:gd name="T0" fmla="*/ 0 w 1494"/>
              <a:gd name="T1" fmla="*/ 0 h 881"/>
              <a:gd name="T2" fmla="*/ 39 w 1494"/>
              <a:gd name="T3" fmla="*/ 171 h 881"/>
              <a:gd name="T4" fmla="*/ 93 w 1494"/>
              <a:gd name="T5" fmla="*/ 296 h 881"/>
              <a:gd name="T6" fmla="*/ 101 w 1494"/>
              <a:gd name="T7" fmla="*/ 319 h 881"/>
              <a:gd name="T8" fmla="*/ 148 w 1494"/>
              <a:gd name="T9" fmla="*/ 350 h 881"/>
              <a:gd name="T10" fmla="*/ 303 w 1494"/>
              <a:gd name="T11" fmla="*/ 467 h 881"/>
              <a:gd name="T12" fmla="*/ 350 w 1494"/>
              <a:gd name="T13" fmla="*/ 506 h 881"/>
              <a:gd name="T14" fmla="*/ 397 w 1494"/>
              <a:gd name="T15" fmla="*/ 521 h 881"/>
              <a:gd name="T16" fmla="*/ 467 w 1494"/>
              <a:gd name="T17" fmla="*/ 552 h 881"/>
              <a:gd name="T18" fmla="*/ 560 w 1494"/>
              <a:gd name="T19" fmla="*/ 615 h 881"/>
              <a:gd name="T20" fmla="*/ 607 w 1494"/>
              <a:gd name="T21" fmla="*/ 630 h 881"/>
              <a:gd name="T22" fmla="*/ 747 w 1494"/>
              <a:gd name="T23" fmla="*/ 708 h 881"/>
              <a:gd name="T24" fmla="*/ 996 w 1494"/>
              <a:gd name="T25" fmla="*/ 794 h 881"/>
              <a:gd name="T26" fmla="*/ 1167 w 1494"/>
              <a:gd name="T27" fmla="*/ 856 h 881"/>
              <a:gd name="T28" fmla="*/ 1268 w 1494"/>
              <a:gd name="T29" fmla="*/ 864 h 881"/>
              <a:gd name="T30" fmla="*/ 1424 w 1494"/>
              <a:gd name="T31" fmla="*/ 879 h 881"/>
              <a:gd name="T32" fmla="*/ 1494 w 1494"/>
              <a:gd name="T33" fmla="*/ 879 h 8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494" h="881">
                <a:moveTo>
                  <a:pt x="0" y="0"/>
                </a:moveTo>
                <a:cubicBezTo>
                  <a:pt x="15" y="50"/>
                  <a:pt x="31" y="118"/>
                  <a:pt x="39" y="171"/>
                </a:cubicBezTo>
                <a:cubicBezTo>
                  <a:pt x="48" y="230"/>
                  <a:pt x="43" y="261"/>
                  <a:pt x="93" y="296"/>
                </a:cubicBezTo>
                <a:cubicBezTo>
                  <a:pt x="96" y="304"/>
                  <a:pt x="95" y="313"/>
                  <a:pt x="101" y="319"/>
                </a:cubicBezTo>
                <a:cubicBezTo>
                  <a:pt x="114" y="332"/>
                  <a:pt x="148" y="350"/>
                  <a:pt x="148" y="350"/>
                </a:cubicBezTo>
                <a:cubicBezTo>
                  <a:pt x="186" y="408"/>
                  <a:pt x="236" y="450"/>
                  <a:pt x="303" y="467"/>
                </a:cubicBezTo>
                <a:cubicBezTo>
                  <a:pt x="315" y="479"/>
                  <a:pt x="334" y="499"/>
                  <a:pt x="350" y="506"/>
                </a:cubicBezTo>
                <a:cubicBezTo>
                  <a:pt x="365" y="513"/>
                  <a:pt x="397" y="521"/>
                  <a:pt x="397" y="521"/>
                </a:cubicBezTo>
                <a:cubicBezTo>
                  <a:pt x="421" y="537"/>
                  <a:pt x="440" y="544"/>
                  <a:pt x="467" y="552"/>
                </a:cubicBezTo>
                <a:cubicBezTo>
                  <a:pt x="492" y="570"/>
                  <a:pt x="531" y="602"/>
                  <a:pt x="560" y="615"/>
                </a:cubicBezTo>
                <a:cubicBezTo>
                  <a:pt x="575" y="622"/>
                  <a:pt x="607" y="630"/>
                  <a:pt x="607" y="630"/>
                </a:cubicBezTo>
                <a:cubicBezTo>
                  <a:pt x="651" y="661"/>
                  <a:pt x="696" y="690"/>
                  <a:pt x="747" y="708"/>
                </a:cubicBezTo>
                <a:cubicBezTo>
                  <a:pt x="823" y="765"/>
                  <a:pt x="905" y="771"/>
                  <a:pt x="996" y="794"/>
                </a:cubicBezTo>
                <a:cubicBezTo>
                  <a:pt x="1052" y="809"/>
                  <a:pt x="1109" y="851"/>
                  <a:pt x="1167" y="856"/>
                </a:cubicBezTo>
                <a:cubicBezTo>
                  <a:pt x="1201" y="859"/>
                  <a:pt x="1234" y="861"/>
                  <a:pt x="1268" y="864"/>
                </a:cubicBezTo>
                <a:cubicBezTo>
                  <a:pt x="1324" y="845"/>
                  <a:pt x="1370" y="875"/>
                  <a:pt x="1424" y="879"/>
                </a:cubicBezTo>
                <a:cubicBezTo>
                  <a:pt x="1447" y="881"/>
                  <a:pt x="1471" y="879"/>
                  <a:pt x="1494" y="879"/>
                </a:cubicBezTo>
              </a:path>
            </a:pathLst>
          </a:custGeom>
          <a:noFill/>
          <a:ln w="28575" cap="flat" cmpd="sng">
            <a:solidFill>
              <a:schemeClr val="hlink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dirty="0"/>
          </a:p>
        </p:txBody>
      </p:sp>
      <p:sp>
        <p:nvSpPr>
          <p:cNvPr id="27656" name="Freeform 8"/>
          <p:cNvSpPr>
            <a:spLocks/>
          </p:cNvSpPr>
          <p:nvPr/>
        </p:nvSpPr>
        <p:spPr bwMode="auto">
          <a:xfrm>
            <a:off x="8040688" y="4318828"/>
            <a:ext cx="360362" cy="1357313"/>
          </a:xfrm>
          <a:custGeom>
            <a:avLst/>
            <a:gdLst>
              <a:gd name="T0" fmla="*/ 0 w 227"/>
              <a:gd name="T1" fmla="*/ 0 h 855"/>
              <a:gd name="T2" fmla="*/ 45 w 227"/>
              <a:gd name="T3" fmla="*/ 590 h 855"/>
              <a:gd name="T4" fmla="*/ 181 w 227"/>
              <a:gd name="T5" fmla="*/ 817 h 855"/>
              <a:gd name="T6" fmla="*/ 227 w 227"/>
              <a:gd name="T7" fmla="*/ 817 h 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7" h="855">
                <a:moveTo>
                  <a:pt x="0" y="0"/>
                </a:moveTo>
                <a:cubicBezTo>
                  <a:pt x="7" y="227"/>
                  <a:pt x="15" y="454"/>
                  <a:pt x="45" y="590"/>
                </a:cubicBezTo>
                <a:cubicBezTo>
                  <a:pt x="75" y="726"/>
                  <a:pt x="151" y="779"/>
                  <a:pt x="181" y="817"/>
                </a:cubicBezTo>
                <a:cubicBezTo>
                  <a:pt x="211" y="855"/>
                  <a:pt x="219" y="817"/>
                  <a:pt x="227" y="817"/>
                </a:cubicBezTo>
              </a:path>
            </a:pathLst>
          </a:custGeom>
          <a:noFill/>
          <a:ln w="28575" cap="flat" cmpd="sng">
            <a:solidFill>
              <a:schemeClr val="hlink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dirty="0"/>
          </a:p>
        </p:txBody>
      </p:sp>
      <p:sp>
        <p:nvSpPr>
          <p:cNvPr id="27657" name="Freeform 9"/>
          <p:cNvSpPr>
            <a:spLocks/>
          </p:cNvSpPr>
          <p:nvPr/>
        </p:nvSpPr>
        <p:spPr bwMode="auto">
          <a:xfrm>
            <a:off x="8369300" y="5589589"/>
            <a:ext cx="1182688" cy="693737"/>
          </a:xfrm>
          <a:custGeom>
            <a:avLst/>
            <a:gdLst>
              <a:gd name="T0" fmla="*/ 0 w 745"/>
              <a:gd name="T1" fmla="*/ 13 h 437"/>
              <a:gd name="T2" fmla="*/ 31 w 745"/>
              <a:gd name="T3" fmla="*/ 91 h 437"/>
              <a:gd name="T4" fmla="*/ 47 w 745"/>
              <a:gd name="T5" fmla="*/ 137 h 437"/>
              <a:gd name="T6" fmla="*/ 62 w 745"/>
              <a:gd name="T7" fmla="*/ 215 h 437"/>
              <a:gd name="T8" fmla="*/ 545 w 745"/>
              <a:gd name="T9" fmla="*/ 371 h 437"/>
              <a:gd name="T10" fmla="*/ 623 w 745"/>
              <a:gd name="T11" fmla="*/ 324 h 437"/>
              <a:gd name="T12" fmla="*/ 654 w 745"/>
              <a:gd name="T13" fmla="*/ 184 h 437"/>
              <a:gd name="T14" fmla="*/ 662 w 745"/>
              <a:gd name="T15" fmla="*/ 52 h 437"/>
              <a:gd name="T16" fmla="*/ 670 w 745"/>
              <a:gd name="T17" fmla="*/ 28 h 437"/>
              <a:gd name="T18" fmla="*/ 662 w 745"/>
              <a:gd name="T19" fmla="*/ 5 h 437"/>
              <a:gd name="T20" fmla="*/ 745 w 745"/>
              <a:gd name="T21" fmla="*/ 0 h 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45" h="437">
                <a:moveTo>
                  <a:pt x="0" y="13"/>
                </a:moveTo>
                <a:cubicBezTo>
                  <a:pt x="19" y="40"/>
                  <a:pt x="22" y="59"/>
                  <a:pt x="31" y="91"/>
                </a:cubicBezTo>
                <a:cubicBezTo>
                  <a:pt x="36" y="107"/>
                  <a:pt x="47" y="137"/>
                  <a:pt x="47" y="137"/>
                </a:cubicBezTo>
                <a:cubicBezTo>
                  <a:pt x="48" y="140"/>
                  <a:pt x="58" y="205"/>
                  <a:pt x="62" y="215"/>
                </a:cubicBezTo>
                <a:cubicBezTo>
                  <a:pt x="156" y="437"/>
                  <a:pt x="192" y="338"/>
                  <a:pt x="545" y="371"/>
                </a:cubicBezTo>
                <a:cubicBezTo>
                  <a:pt x="582" y="361"/>
                  <a:pt x="597" y="352"/>
                  <a:pt x="623" y="324"/>
                </a:cubicBezTo>
                <a:cubicBezTo>
                  <a:pt x="639" y="277"/>
                  <a:pt x="648" y="234"/>
                  <a:pt x="654" y="184"/>
                </a:cubicBezTo>
                <a:cubicBezTo>
                  <a:pt x="657" y="140"/>
                  <a:pt x="658" y="96"/>
                  <a:pt x="662" y="52"/>
                </a:cubicBezTo>
                <a:cubicBezTo>
                  <a:pt x="663" y="44"/>
                  <a:pt x="670" y="36"/>
                  <a:pt x="670" y="28"/>
                </a:cubicBezTo>
                <a:cubicBezTo>
                  <a:pt x="670" y="20"/>
                  <a:pt x="662" y="5"/>
                  <a:pt x="662" y="5"/>
                </a:cubicBezTo>
                <a:lnTo>
                  <a:pt x="745" y="0"/>
                </a:lnTo>
              </a:path>
            </a:pathLst>
          </a:custGeom>
          <a:noFill/>
          <a:ln w="28575" cap="flat" cmpd="sng">
            <a:solidFill>
              <a:schemeClr val="folHlink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dirty="0"/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>
            <a:off x="9480551" y="5589588"/>
            <a:ext cx="576263" cy="0"/>
          </a:xfrm>
          <a:prstGeom prst="line">
            <a:avLst/>
          </a:prstGeom>
          <a:noFill/>
          <a:ln w="28575">
            <a:solidFill>
              <a:schemeClr val="fol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dirty="0"/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3792539" y="5724941"/>
            <a:ext cx="67358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</a:t>
            </a:r>
          </a:p>
        </p:txBody>
      </p:sp>
      <p:sp>
        <p:nvSpPr>
          <p:cNvPr id="27660" name="Line 12"/>
          <p:cNvSpPr>
            <a:spLocks noChangeShapeType="1"/>
          </p:cNvSpPr>
          <p:nvPr/>
        </p:nvSpPr>
        <p:spPr bwMode="auto">
          <a:xfrm>
            <a:off x="4600540" y="5906333"/>
            <a:ext cx="2665412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dirty="0"/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2135188" y="3213100"/>
            <a:ext cx="381000" cy="201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AROUSAL</a:t>
            </a:r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 flipV="1">
            <a:off x="2279650" y="2420939"/>
            <a:ext cx="0" cy="720725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dirty="0"/>
          </a:p>
        </p:txBody>
      </p:sp>
      <p:sp>
        <p:nvSpPr>
          <p:cNvPr id="27663" name="Text Box 15"/>
          <p:cNvSpPr txBox="1">
            <a:spLocks noChangeArrowheads="1"/>
          </p:cNvSpPr>
          <p:nvPr/>
        </p:nvSpPr>
        <p:spPr bwMode="auto">
          <a:xfrm>
            <a:off x="2855913" y="4797425"/>
            <a:ext cx="83215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600" b="1" dirty="0">
                <a:solidFill>
                  <a:srgbClr val="0070C0"/>
                </a:solidFill>
              </a:rPr>
              <a:t>Anxiety</a:t>
            </a:r>
          </a:p>
        </p:txBody>
      </p:sp>
      <p:sp>
        <p:nvSpPr>
          <p:cNvPr id="27664" name="Text Box 16"/>
          <p:cNvSpPr txBox="1">
            <a:spLocks noChangeArrowheads="1"/>
          </p:cNvSpPr>
          <p:nvPr/>
        </p:nvSpPr>
        <p:spPr bwMode="auto">
          <a:xfrm>
            <a:off x="3359150" y="4149725"/>
            <a:ext cx="6922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600" b="1" dirty="0">
                <a:solidFill>
                  <a:srgbClr val="C00000"/>
                </a:solidFill>
              </a:rPr>
              <a:t>Anger</a:t>
            </a:r>
          </a:p>
        </p:txBody>
      </p:sp>
      <p:sp>
        <p:nvSpPr>
          <p:cNvPr id="27665" name="Text Box 17"/>
          <p:cNvSpPr txBox="1">
            <a:spLocks noChangeArrowheads="1"/>
          </p:cNvSpPr>
          <p:nvPr/>
        </p:nvSpPr>
        <p:spPr bwMode="auto">
          <a:xfrm>
            <a:off x="3359150" y="3500438"/>
            <a:ext cx="111543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600" b="1" dirty="0">
                <a:solidFill>
                  <a:srgbClr val="FF0000"/>
                </a:solidFill>
              </a:rPr>
              <a:t>Aggression</a:t>
            </a:r>
          </a:p>
        </p:txBody>
      </p:sp>
      <p:sp>
        <p:nvSpPr>
          <p:cNvPr id="27666" name="Text Box 18"/>
          <p:cNvSpPr txBox="1">
            <a:spLocks noChangeArrowheads="1"/>
          </p:cNvSpPr>
          <p:nvPr/>
        </p:nvSpPr>
        <p:spPr bwMode="auto">
          <a:xfrm>
            <a:off x="3792539" y="2708275"/>
            <a:ext cx="63030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600" b="1" dirty="0"/>
              <a:t>Crisis</a:t>
            </a:r>
          </a:p>
        </p:txBody>
      </p:sp>
      <p:sp>
        <p:nvSpPr>
          <p:cNvPr id="27667" name="Text Box 19"/>
          <p:cNvSpPr txBox="1">
            <a:spLocks noChangeArrowheads="1"/>
          </p:cNvSpPr>
          <p:nvPr/>
        </p:nvSpPr>
        <p:spPr bwMode="auto">
          <a:xfrm>
            <a:off x="2880997" y="1916113"/>
            <a:ext cx="69596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en-US" sz="1400" b="1" dirty="0"/>
              <a:t>Trigger</a:t>
            </a:r>
          </a:p>
          <a:p>
            <a:pPr algn="ctr"/>
            <a:r>
              <a:rPr lang="en-GB" altLang="en-US" sz="1400" b="1" u="sng" dirty="0"/>
              <a:t>Phase</a:t>
            </a:r>
          </a:p>
        </p:txBody>
      </p:sp>
      <p:sp>
        <p:nvSpPr>
          <p:cNvPr id="27668" name="Text Box 20"/>
          <p:cNvSpPr txBox="1">
            <a:spLocks noChangeArrowheads="1"/>
          </p:cNvSpPr>
          <p:nvPr/>
        </p:nvSpPr>
        <p:spPr bwMode="auto">
          <a:xfrm>
            <a:off x="3879663" y="1916113"/>
            <a:ext cx="93859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en-US" sz="1400" b="1" dirty="0"/>
              <a:t>Escalation</a:t>
            </a:r>
          </a:p>
          <a:p>
            <a:pPr algn="ctr"/>
            <a:r>
              <a:rPr lang="en-GB" altLang="en-US" sz="1400" b="1" u="sng" dirty="0"/>
              <a:t>Phase</a:t>
            </a:r>
          </a:p>
        </p:txBody>
      </p:sp>
      <p:sp>
        <p:nvSpPr>
          <p:cNvPr id="27669" name="Text Box 21"/>
          <p:cNvSpPr txBox="1">
            <a:spLocks noChangeArrowheads="1"/>
          </p:cNvSpPr>
          <p:nvPr/>
        </p:nvSpPr>
        <p:spPr bwMode="auto">
          <a:xfrm>
            <a:off x="4953777" y="1916113"/>
            <a:ext cx="62709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en-US" sz="1400" b="1" dirty="0"/>
              <a:t>Crisis</a:t>
            </a:r>
          </a:p>
          <a:p>
            <a:pPr algn="ctr"/>
            <a:r>
              <a:rPr lang="en-GB" altLang="en-US" sz="1400" b="1" u="sng" dirty="0"/>
              <a:t>Phase</a:t>
            </a:r>
          </a:p>
        </p:txBody>
      </p:sp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6186176" y="1916113"/>
            <a:ext cx="86581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en-US" sz="1400" b="1" dirty="0"/>
              <a:t>Recovery</a:t>
            </a:r>
          </a:p>
          <a:p>
            <a:pPr algn="ctr"/>
            <a:r>
              <a:rPr lang="en-GB" altLang="en-US" sz="1400" b="1" u="sng" dirty="0"/>
              <a:t>Phase</a:t>
            </a:r>
          </a:p>
        </p:txBody>
      </p:sp>
      <p:sp>
        <p:nvSpPr>
          <p:cNvPr id="27671" name="Text Box 23"/>
          <p:cNvSpPr txBox="1">
            <a:spLocks noChangeArrowheads="1"/>
          </p:cNvSpPr>
          <p:nvPr/>
        </p:nvSpPr>
        <p:spPr bwMode="auto">
          <a:xfrm>
            <a:off x="7702642" y="1916113"/>
            <a:ext cx="93961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en-US" sz="1400" b="1" dirty="0"/>
              <a:t>Post Crisis</a:t>
            </a:r>
          </a:p>
          <a:p>
            <a:pPr algn="ctr"/>
            <a:r>
              <a:rPr lang="en-GB" altLang="en-US" sz="1400" b="1" u="sng" dirty="0"/>
              <a:t>Phase</a:t>
            </a:r>
          </a:p>
        </p:txBody>
      </p:sp>
      <p:sp>
        <p:nvSpPr>
          <p:cNvPr id="27672" name="Text Box 24"/>
          <p:cNvSpPr txBox="1">
            <a:spLocks noChangeArrowheads="1"/>
          </p:cNvSpPr>
          <p:nvPr/>
        </p:nvSpPr>
        <p:spPr bwMode="auto">
          <a:xfrm>
            <a:off x="9427194" y="1916113"/>
            <a:ext cx="82426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en-US" sz="1400" b="1" dirty="0"/>
              <a:t>Learning</a:t>
            </a:r>
          </a:p>
          <a:p>
            <a:pPr algn="ctr"/>
            <a:r>
              <a:rPr lang="en-GB" altLang="en-US" sz="1400" b="1" u="sng" dirty="0"/>
              <a:t>Phase</a:t>
            </a:r>
          </a:p>
        </p:txBody>
      </p:sp>
      <p:sp>
        <p:nvSpPr>
          <p:cNvPr id="27673" name="Text Box 25"/>
          <p:cNvSpPr txBox="1">
            <a:spLocks noChangeArrowheads="1"/>
          </p:cNvSpPr>
          <p:nvPr/>
        </p:nvSpPr>
        <p:spPr bwMode="auto">
          <a:xfrm>
            <a:off x="9002713" y="5229226"/>
            <a:ext cx="161037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400" b="1" dirty="0">
                <a:solidFill>
                  <a:srgbClr val="00B050"/>
                </a:solidFill>
              </a:rPr>
              <a:t>Baseline Behaviour</a:t>
            </a:r>
          </a:p>
        </p:txBody>
      </p:sp>
      <p:sp>
        <p:nvSpPr>
          <p:cNvPr id="27674" name="Text Box 26"/>
          <p:cNvSpPr txBox="1">
            <a:spLocks noChangeArrowheads="1"/>
          </p:cNvSpPr>
          <p:nvPr/>
        </p:nvSpPr>
        <p:spPr bwMode="auto">
          <a:xfrm>
            <a:off x="8600827" y="5598556"/>
            <a:ext cx="100501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Exhaustion</a:t>
            </a:r>
          </a:p>
        </p:txBody>
      </p:sp>
      <p:sp>
        <p:nvSpPr>
          <p:cNvPr id="29" name="Freeform 5"/>
          <p:cNvSpPr>
            <a:spLocks/>
          </p:cNvSpPr>
          <p:nvPr/>
        </p:nvSpPr>
        <p:spPr bwMode="auto">
          <a:xfrm>
            <a:off x="3119666" y="2916239"/>
            <a:ext cx="1976438" cy="2655887"/>
          </a:xfrm>
          <a:custGeom>
            <a:avLst/>
            <a:gdLst>
              <a:gd name="T0" fmla="*/ 0 w 1245"/>
              <a:gd name="T1" fmla="*/ 1673 h 1673"/>
              <a:gd name="T2" fmla="*/ 132 w 1245"/>
              <a:gd name="T3" fmla="*/ 1642 h 1673"/>
              <a:gd name="T4" fmla="*/ 210 w 1245"/>
              <a:gd name="T5" fmla="*/ 1603 h 1673"/>
              <a:gd name="T6" fmla="*/ 264 w 1245"/>
              <a:gd name="T7" fmla="*/ 1588 h 1673"/>
              <a:gd name="T8" fmla="*/ 381 w 1245"/>
              <a:gd name="T9" fmla="*/ 1510 h 1673"/>
              <a:gd name="T10" fmla="*/ 451 w 1245"/>
              <a:gd name="T11" fmla="*/ 1463 h 1673"/>
              <a:gd name="T12" fmla="*/ 513 w 1245"/>
              <a:gd name="T13" fmla="*/ 1417 h 1673"/>
              <a:gd name="T14" fmla="*/ 622 w 1245"/>
              <a:gd name="T15" fmla="*/ 1339 h 1673"/>
              <a:gd name="T16" fmla="*/ 646 w 1245"/>
              <a:gd name="T17" fmla="*/ 1315 h 1673"/>
              <a:gd name="T18" fmla="*/ 692 w 1245"/>
              <a:gd name="T19" fmla="*/ 1284 h 1673"/>
              <a:gd name="T20" fmla="*/ 778 w 1245"/>
              <a:gd name="T21" fmla="*/ 1206 h 1673"/>
              <a:gd name="T22" fmla="*/ 832 w 1245"/>
              <a:gd name="T23" fmla="*/ 1144 h 1673"/>
              <a:gd name="T24" fmla="*/ 871 w 1245"/>
              <a:gd name="T25" fmla="*/ 1074 h 1673"/>
              <a:gd name="T26" fmla="*/ 887 w 1245"/>
              <a:gd name="T27" fmla="*/ 1051 h 1673"/>
              <a:gd name="T28" fmla="*/ 918 w 1245"/>
              <a:gd name="T29" fmla="*/ 1012 h 1673"/>
              <a:gd name="T30" fmla="*/ 926 w 1245"/>
              <a:gd name="T31" fmla="*/ 989 h 1673"/>
              <a:gd name="T32" fmla="*/ 1011 w 1245"/>
              <a:gd name="T33" fmla="*/ 841 h 1673"/>
              <a:gd name="T34" fmla="*/ 1128 w 1245"/>
              <a:gd name="T35" fmla="*/ 498 h 1673"/>
              <a:gd name="T36" fmla="*/ 1198 w 1245"/>
              <a:gd name="T37" fmla="*/ 233 h 1673"/>
              <a:gd name="T38" fmla="*/ 1245 w 1245"/>
              <a:gd name="T39" fmla="*/ 117 h 1673"/>
              <a:gd name="T40" fmla="*/ 1245 w 1245"/>
              <a:gd name="T41" fmla="*/ 0 h 16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245" h="1673">
                <a:moveTo>
                  <a:pt x="0" y="1673"/>
                </a:moveTo>
                <a:cubicBezTo>
                  <a:pt x="39" y="1667"/>
                  <a:pt x="98" y="1664"/>
                  <a:pt x="132" y="1642"/>
                </a:cubicBezTo>
                <a:cubicBezTo>
                  <a:pt x="164" y="1621"/>
                  <a:pt x="163" y="1620"/>
                  <a:pt x="210" y="1603"/>
                </a:cubicBezTo>
                <a:cubicBezTo>
                  <a:pt x="237" y="1593"/>
                  <a:pt x="240" y="1600"/>
                  <a:pt x="264" y="1588"/>
                </a:cubicBezTo>
                <a:cubicBezTo>
                  <a:pt x="307" y="1566"/>
                  <a:pt x="333" y="1527"/>
                  <a:pt x="381" y="1510"/>
                </a:cubicBezTo>
                <a:cubicBezTo>
                  <a:pt x="404" y="1487"/>
                  <a:pt x="424" y="1481"/>
                  <a:pt x="451" y="1463"/>
                </a:cubicBezTo>
                <a:cubicBezTo>
                  <a:pt x="470" y="1436"/>
                  <a:pt x="486" y="1435"/>
                  <a:pt x="513" y="1417"/>
                </a:cubicBezTo>
                <a:cubicBezTo>
                  <a:pt x="536" y="1382"/>
                  <a:pt x="587" y="1363"/>
                  <a:pt x="622" y="1339"/>
                </a:cubicBezTo>
                <a:cubicBezTo>
                  <a:pt x="631" y="1333"/>
                  <a:pt x="637" y="1322"/>
                  <a:pt x="646" y="1315"/>
                </a:cubicBezTo>
                <a:cubicBezTo>
                  <a:pt x="661" y="1304"/>
                  <a:pt x="692" y="1284"/>
                  <a:pt x="692" y="1284"/>
                </a:cubicBezTo>
                <a:cubicBezTo>
                  <a:pt x="714" y="1253"/>
                  <a:pt x="746" y="1228"/>
                  <a:pt x="778" y="1206"/>
                </a:cubicBezTo>
                <a:cubicBezTo>
                  <a:pt x="814" y="1152"/>
                  <a:pt x="794" y="1171"/>
                  <a:pt x="832" y="1144"/>
                </a:cubicBezTo>
                <a:cubicBezTo>
                  <a:pt x="846" y="1104"/>
                  <a:pt x="836" y="1126"/>
                  <a:pt x="871" y="1074"/>
                </a:cubicBezTo>
                <a:cubicBezTo>
                  <a:pt x="876" y="1066"/>
                  <a:pt x="887" y="1051"/>
                  <a:pt x="887" y="1051"/>
                </a:cubicBezTo>
                <a:cubicBezTo>
                  <a:pt x="907" y="991"/>
                  <a:pt x="878" y="1061"/>
                  <a:pt x="918" y="1012"/>
                </a:cubicBezTo>
                <a:cubicBezTo>
                  <a:pt x="923" y="1006"/>
                  <a:pt x="922" y="996"/>
                  <a:pt x="926" y="989"/>
                </a:cubicBezTo>
                <a:cubicBezTo>
                  <a:pt x="951" y="938"/>
                  <a:pt x="983" y="891"/>
                  <a:pt x="1011" y="841"/>
                </a:cubicBezTo>
                <a:cubicBezTo>
                  <a:pt x="1041" y="723"/>
                  <a:pt x="1088" y="613"/>
                  <a:pt x="1128" y="498"/>
                </a:cubicBezTo>
                <a:cubicBezTo>
                  <a:pt x="1142" y="407"/>
                  <a:pt x="1168" y="320"/>
                  <a:pt x="1198" y="233"/>
                </a:cubicBezTo>
                <a:cubicBezTo>
                  <a:pt x="1209" y="201"/>
                  <a:pt x="1245" y="147"/>
                  <a:pt x="1245" y="117"/>
                </a:cubicBezTo>
                <a:cubicBezTo>
                  <a:pt x="1245" y="78"/>
                  <a:pt x="1245" y="39"/>
                  <a:pt x="1245" y="0"/>
                </a:cubicBezTo>
              </a:path>
            </a:pathLst>
          </a:custGeom>
          <a:ln w="3492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en-GB" dirty="0"/>
          </a:p>
        </p:txBody>
      </p:sp>
      <p:sp>
        <p:nvSpPr>
          <p:cNvPr id="30" name="Freeform 6"/>
          <p:cNvSpPr>
            <a:spLocks/>
          </p:cNvSpPr>
          <p:nvPr/>
        </p:nvSpPr>
        <p:spPr bwMode="auto">
          <a:xfrm>
            <a:off x="5096122" y="2733813"/>
            <a:ext cx="875052" cy="223813"/>
          </a:xfrm>
          <a:custGeom>
            <a:avLst/>
            <a:gdLst>
              <a:gd name="T0" fmla="*/ 0 w 588"/>
              <a:gd name="T1" fmla="*/ 132 h 151"/>
              <a:gd name="T2" fmla="*/ 202 w 588"/>
              <a:gd name="T3" fmla="*/ 0 h 151"/>
              <a:gd name="T4" fmla="*/ 436 w 588"/>
              <a:gd name="T5" fmla="*/ 38 h 151"/>
              <a:gd name="T6" fmla="*/ 506 w 588"/>
              <a:gd name="T7" fmla="*/ 70 h 151"/>
              <a:gd name="T8" fmla="*/ 553 w 588"/>
              <a:gd name="T9" fmla="*/ 101 h 151"/>
              <a:gd name="T10" fmla="*/ 560 w 588"/>
              <a:gd name="T11" fmla="*/ 124 h 151"/>
              <a:gd name="T12" fmla="*/ 560 w 588"/>
              <a:gd name="T13" fmla="*/ 147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88" h="151">
                <a:moveTo>
                  <a:pt x="0" y="132"/>
                </a:moveTo>
                <a:cubicBezTo>
                  <a:pt x="61" y="34"/>
                  <a:pt x="85" y="15"/>
                  <a:pt x="202" y="0"/>
                </a:cubicBezTo>
                <a:cubicBezTo>
                  <a:pt x="290" y="5"/>
                  <a:pt x="355" y="12"/>
                  <a:pt x="436" y="38"/>
                </a:cubicBezTo>
                <a:cubicBezTo>
                  <a:pt x="459" y="45"/>
                  <a:pt x="485" y="58"/>
                  <a:pt x="506" y="70"/>
                </a:cubicBezTo>
                <a:cubicBezTo>
                  <a:pt x="522" y="79"/>
                  <a:pt x="553" y="101"/>
                  <a:pt x="553" y="101"/>
                </a:cubicBezTo>
                <a:cubicBezTo>
                  <a:pt x="555" y="109"/>
                  <a:pt x="556" y="117"/>
                  <a:pt x="560" y="124"/>
                </a:cubicBezTo>
                <a:cubicBezTo>
                  <a:pt x="574" y="151"/>
                  <a:pt x="588" y="147"/>
                  <a:pt x="560" y="147"/>
                </a:cubicBezTo>
              </a:path>
            </a:pathLst>
          </a:custGeom>
          <a:ln w="3492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en-GB" dirty="0"/>
          </a:p>
        </p:txBody>
      </p:sp>
      <p:sp>
        <p:nvSpPr>
          <p:cNvPr id="31" name="Freeform 7"/>
          <p:cNvSpPr>
            <a:spLocks/>
          </p:cNvSpPr>
          <p:nvPr/>
        </p:nvSpPr>
        <p:spPr bwMode="auto">
          <a:xfrm>
            <a:off x="5933246" y="2916239"/>
            <a:ext cx="2295976" cy="1436687"/>
          </a:xfrm>
          <a:custGeom>
            <a:avLst/>
            <a:gdLst>
              <a:gd name="T0" fmla="*/ 0 w 1494"/>
              <a:gd name="T1" fmla="*/ 0 h 881"/>
              <a:gd name="T2" fmla="*/ 39 w 1494"/>
              <a:gd name="T3" fmla="*/ 171 h 881"/>
              <a:gd name="T4" fmla="*/ 93 w 1494"/>
              <a:gd name="T5" fmla="*/ 296 h 881"/>
              <a:gd name="T6" fmla="*/ 101 w 1494"/>
              <a:gd name="T7" fmla="*/ 319 h 881"/>
              <a:gd name="T8" fmla="*/ 148 w 1494"/>
              <a:gd name="T9" fmla="*/ 350 h 881"/>
              <a:gd name="T10" fmla="*/ 303 w 1494"/>
              <a:gd name="T11" fmla="*/ 467 h 881"/>
              <a:gd name="T12" fmla="*/ 350 w 1494"/>
              <a:gd name="T13" fmla="*/ 506 h 881"/>
              <a:gd name="T14" fmla="*/ 397 w 1494"/>
              <a:gd name="T15" fmla="*/ 521 h 881"/>
              <a:gd name="T16" fmla="*/ 467 w 1494"/>
              <a:gd name="T17" fmla="*/ 552 h 881"/>
              <a:gd name="T18" fmla="*/ 560 w 1494"/>
              <a:gd name="T19" fmla="*/ 615 h 881"/>
              <a:gd name="T20" fmla="*/ 607 w 1494"/>
              <a:gd name="T21" fmla="*/ 630 h 881"/>
              <a:gd name="T22" fmla="*/ 747 w 1494"/>
              <a:gd name="T23" fmla="*/ 708 h 881"/>
              <a:gd name="T24" fmla="*/ 996 w 1494"/>
              <a:gd name="T25" fmla="*/ 794 h 881"/>
              <a:gd name="T26" fmla="*/ 1167 w 1494"/>
              <a:gd name="T27" fmla="*/ 856 h 881"/>
              <a:gd name="T28" fmla="*/ 1268 w 1494"/>
              <a:gd name="T29" fmla="*/ 864 h 881"/>
              <a:gd name="T30" fmla="*/ 1424 w 1494"/>
              <a:gd name="T31" fmla="*/ 879 h 881"/>
              <a:gd name="T32" fmla="*/ 1494 w 1494"/>
              <a:gd name="T33" fmla="*/ 879 h 8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494" h="881">
                <a:moveTo>
                  <a:pt x="0" y="0"/>
                </a:moveTo>
                <a:cubicBezTo>
                  <a:pt x="15" y="50"/>
                  <a:pt x="31" y="118"/>
                  <a:pt x="39" y="171"/>
                </a:cubicBezTo>
                <a:cubicBezTo>
                  <a:pt x="48" y="230"/>
                  <a:pt x="43" y="261"/>
                  <a:pt x="93" y="296"/>
                </a:cubicBezTo>
                <a:cubicBezTo>
                  <a:pt x="96" y="304"/>
                  <a:pt x="95" y="313"/>
                  <a:pt x="101" y="319"/>
                </a:cubicBezTo>
                <a:cubicBezTo>
                  <a:pt x="114" y="332"/>
                  <a:pt x="148" y="350"/>
                  <a:pt x="148" y="350"/>
                </a:cubicBezTo>
                <a:cubicBezTo>
                  <a:pt x="186" y="408"/>
                  <a:pt x="236" y="450"/>
                  <a:pt x="303" y="467"/>
                </a:cubicBezTo>
                <a:cubicBezTo>
                  <a:pt x="315" y="479"/>
                  <a:pt x="334" y="499"/>
                  <a:pt x="350" y="506"/>
                </a:cubicBezTo>
                <a:cubicBezTo>
                  <a:pt x="365" y="513"/>
                  <a:pt x="397" y="521"/>
                  <a:pt x="397" y="521"/>
                </a:cubicBezTo>
                <a:cubicBezTo>
                  <a:pt x="421" y="537"/>
                  <a:pt x="440" y="544"/>
                  <a:pt x="467" y="552"/>
                </a:cubicBezTo>
                <a:cubicBezTo>
                  <a:pt x="492" y="570"/>
                  <a:pt x="531" y="602"/>
                  <a:pt x="560" y="615"/>
                </a:cubicBezTo>
                <a:cubicBezTo>
                  <a:pt x="575" y="622"/>
                  <a:pt x="607" y="630"/>
                  <a:pt x="607" y="630"/>
                </a:cubicBezTo>
                <a:cubicBezTo>
                  <a:pt x="651" y="661"/>
                  <a:pt x="696" y="690"/>
                  <a:pt x="747" y="708"/>
                </a:cubicBezTo>
                <a:cubicBezTo>
                  <a:pt x="823" y="765"/>
                  <a:pt x="905" y="771"/>
                  <a:pt x="996" y="794"/>
                </a:cubicBezTo>
                <a:cubicBezTo>
                  <a:pt x="1052" y="809"/>
                  <a:pt x="1109" y="851"/>
                  <a:pt x="1167" y="856"/>
                </a:cubicBezTo>
                <a:cubicBezTo>
                  <a:pt x="1201" y="859"/>
                  <a:pt x="1234" y="861"/>
                  <a:pt x="1268" y="864"/>
                </a:cubicBezTo>
                <a:cubicBezTo>
                  <a:pt x="1324" y="845"/>
                  <a:pt x="1370" y="875"/>
                  <a:pt x="1424" y="879"/>
                </a:cubicBezTo>
                <a:cubicBezTo>
                  <a:pt x="1447" y="881"/>
                  <a:pt x="1471" y="879"/>
                  <a:pt x="1494" y="879"/>
                </a:cubicBezTo>
              </a:path>
            </a:pathLst>
          </a:custGeom>
          <a:ln w="3492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en-GB" dirty="0"/>
          </a:p>
        </p:txBody>
      </p:sp>
      <p:sp>
        <p:nvSpPr>
          <p:cNvPr id="32" name="Freeform 8"/>
          <p:cNvSpPr>
            <a:spLocks/>
          </p:cNvSpPr>
          <p:nvPr/>
        </p:nvSpPr>
        <p:spPr bwMode="auto">
          <a:xfrm>
            <a:off x="8215219" y="4352926"/>
            <a:ext cx="360362" cy="1297633"/>
          </a:xfrm>
          <a:custGeom>
            <a:avLst/>
            <a:gdLst>
              <a:gd name="T0" fmla="*/ 0 w 227"/>
              <a:gd name="T1" fmla="*/ 0 h 855"/>
              <a:gd name="T2" fmla="*/ 45 w 227"/>
              <a:gd name="T3" fmla="*/ 590 h 855"/>
              <a:gd name="T4" fmla="*/ 181 w 227"/>
              <a:gd name="T5" fmla="*/ 817 h 855"/>
              <a:gd name="T6" fmla="*/ 227 w 227"/>
              <a:gd name="T7" fmla="*/ 817 h 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7" h="855">
                <a:moveTo>
                  <a:pt x="0" y="0"/>
                </a:moveTo>
                <a:cubicBezTo>
                  <a:pt x="7" y="227"/>
                  <a:pt x="15" y="454"/>
                  <a:pt x="45" y="590"/>
                </a:cubicBezTo>
                <a:cubicBezTo>
                  <a:pt x="75" y="726"/>
                  <a:pt x="151" y="779"/>
                  <a:pt x="181" y="817"/>
                </a:cubicBezTo>
                <a:cubicBezTo>
                  <a:pt x="211" y="855"/>
                  <a:pt x="219" y="817"/>
                  <a:pt x="227" y="817"/>
                </a:cubicBezTo>
              </a:path>
            </a:pathLst>
          </a:custGeom>
          <a:ln w="3492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en-GB" dirty="0"/>
          </a:p>
        </p:txBody>
      </p:sp>
      <p:sp>
        <p:nvSpPr>
          <p:cNvPr id="33" name="Freeform 9"/>
          <p:cNvSpPr>
            <a:spLocks/>
          </p:cNvSpPr>
          <p:nvPr/>
        </p:nvSpPr>
        <p:spPr bwMode="auto">
          <a:xfrm>
            <a:off x="8575581" y="5572126"/>
            <a:ext cx="1182688" cy="693737"/>
          </a:xfrm>
          <a:custGeom>
            <a:avLst/>
            <a:gdLst>
              <a:gd name="T0" fmla="*/ 0 w 745"/>
              <a:gd name="T1" fmla="*/ 13 h 437"/>
              <a:gd name="T2" fmla="*/ 31 w 745"/>
              <a:gd name="T3" fmla="*/ 91 h 437"/>
              <a:gd name="T4" fmla="*/ 47 w 745"/>
              <a:gd name="T5" fmla="*/ 137 h 437"/>
              <a:gd name="T6" fmla="*/ 62 w 745"/>
              <a:gd name="T7" fmla="*/ 215 h 437"/>
              <a:gd name="T8" fmla="*/ 545 w 745"/>
              <a:gd name="T9" fmla="*/ 371 h 437"/>
              <a:gd name="T10" fmla="*/ 623 w 745"/>
              <a:gd name="T11" fmla="*/ 324 h 437"/>
              <a:gd name="T12" fmla="*/ 654 w 745"/>
              <a:gd name="T13" fmla="*/ 184 h 437"/>
              <a:gd name="T14" fmla="*/ 662 w 745"/>
              <a:gd name="T15" fmla="*/ 52 h 437"/>
              <a:gd name="T16" fmla="*/ 670 w 745"/>
              <a:gd name="T17" fmla="*/ 28 h 437"/>
              <a:gd name="T18" fmla="*/ 662 w 745"/>
              <a:gd name="T19" fmla="*/ 5 h 437"/>
              <a:gd name="T20" fmla="*/ 745 w 745"/>
              <a:gd name="T21" fmla="*/ 0 h 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45" h="437">
                <a:moveTo>
                  <a:pt x="0" y="13"/>
                </a:moveTo>
                <a:cubicBezTo>
                  <a:pt x="19" y="40"/>
                  <a:pt x="22" y="59"/>
                  <a:pt x="31" y="91"/>
                </a:cubicBezTo>
                <a:cubicBezTo>
                  <a:pt x="36" y="107"/>
                  <a:pt x="47" y="137"/>
                  <a:pt x="47" y="137"/>
                </a:cubicBezTo>
                <a:cubicBezTo>
                  <a:pt x="48" y="140"/>
                  <a:pt x="58" y="205"/>
                  <a:pt x="62" y="215"/>
                </a:cubicBezTo>
                <a:cubicBezTo>
                  <a:pt x="156" y="437"/>
                  <a:pt x="192" y="338"/>
                  <a:pt x="545" y="371"/>
                </a:cubicBezTo>
                <a:cubicBezTo>
                  <a:pt x="582" y="361"/>
                  <a:pt x="597" y="352"/>
                  <a:pt x="623" y="324"/>
                </a:cubicBezTo>
                <a:cubicBezTo>
                  <a:pt x="639" y="277"/>
                  <a:pt x="648" y="234"/>
                  <a:pt x="654" y="184"/>
                </a:cubicBezTo>
                <a:cubicBezTo>
                  <a:pt x="657" y="140"/>
                  <a:pt x="658" y="96"/>
                  <a:pt x="662" y="52"/>
                </a:cubicBezTo>
                <a:cubicBezTo>
                  <a:pt x="663" y="44"/>
                  <a:pt x="670" y="36"/>
                  <a:pt x="670" y="28"/>
                </a:cubicBezTo>
                <a:cubicBezTo>
                  <a:pt x="670" y="20"/>
                  <a:pt x="662" y="5"/>
                  <a:pt x="662" y="5"/>
                </a:cubicBezTo>
                <a:lnTo>
                  <a:pt x="745" y="0"/>
                </a:lnTo>
              </a:path>
            </a:pathLst>
          </a:custGeom>
          <a:ln w="3492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en-GB" dirty="0"/>
          </a:p>
        </p:txBody>
      </p:sp>
      <p:sp>
        <p:nvSpPr>
          <p:cNvPr id="34" name="Line 10"/>
          <p:cNvSpPr>
            <a:spLocks noChangeShapeType="1"/>
          </p:cNvSpPr>
          <p:nvPr/>
        </p:nvSpPr>
        <p:spPr bwMode="auto">
          <a:xfrm>
            <a:off x="9743427" y="5589588"/>
            <a:ext cx="576263" cy="0"/>
          </a:xfrm>
          <a:prstGeom prst="line">
            <a:avLst/>
          </a:prstGeom>
          <a:ln w="22225"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10386606" y="3139739"/>
            <a:ext cx="1732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Parent/Carer</a:t>
            </a:r>
            <a:endParaRPr lang="en-GB" b="1" dirty="0"/>
          </a:p>
        </p:txBody>
      </p:sp>
      <p:sp>
        <p:nvSpPr>
          <p:cNvPr id="40" name="Rectangle 39"/>
          <p:cNvSpPr/>
          <p:nvPr/>
        </p:nvSpPr>
        <p:spPr>
          <a:xfrm>
            <a:off x="719263" y="85795"/>
            <a:ext cx="83400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The Arousal Cycle of distress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3"/>
          <a:srcRect l="26654" t="50872" r="50385" b="7877"/>
          <a:stretch/>
        </p:blipFill>
        <p:spPr>
          <a:xfrm>
            <a:off x="436190" y="1080561"/>
            <a:ext cx="1757815" cy="1775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2" name="TextBox 41"/>
          <p:cNvSpPr txBox="1"/>
          <p:nvPr/>
        </p:nvSpPr>
        <p:spPr>
          <a:xfrm>
            <a:off x="4818253" y="864645"/>
            <a:ext cx="69708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dirty="0" smtClean="0"/>
              <a:t>Autistic adult and Parent-carer</a:t>
            </a:r>
            <a:endParaRPr lang="en-ZA" sz="4000" dirty="0"/>
          </a:p>
        </p:txBody>
      </p:sp>
      <p:sp>
        <p:nvSpPr>
          <p:cNvPr id="50" name="TextBox 49"/>
          <p:cNvSpPr txBox="1"/>
          <p:nvPr/>
        </p:nvSpPr>
        <p:spPr>
          <a:xfrm>
            <a:off x="10371489" y="3495539"/>
            <a:ext cx="1732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Autistic adult</a:t>
            </a:r>
            <a:endParaRPr lang="en-GB" b="1" dirty="0">
              <a:solidFill>
                <a:srgbClr val="0070C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097682" y="3553693"/>
            <a:ext cx="288925" cy="287338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2" name="Rectangle 51"/>
          <p:cNvSpPr/>
          <p:nvPr/>
        </p:nvSpPr>
        <p:spPr>
          <a:xfrm>
            <a:off x="10097681" y="3212148"/>
            <a:ext cx="288925" cy="28733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9" name="Text Box 17"/>
          <p:cNvSpPr txBox="1">
            <a:spLocks noChangeArrowheads="1"/>
          </p:cNvSpPr>
          <p:nvPr/>
        </p:nvSpPr>
        <p:spPr bwMode="auto">
          <a:xfrm>
            <a:off x="3705270" y="3070225"/>
            <a:ext cx="80502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600" b="1" dirty="0" smtClean="0">
                <a:solidFill>
                  <a:srgbClr val="FFC000"/>
                </a:solidFill>
              </a:rPr>
              <a:t>Assault</a:t>
            </a:r>
            <a:endParaRPr lang="en-GB" altLang="en-US" sz="16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32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37" b="24186"/>
          <a:stretch/>
        </p:blipFill>
        <p:spPr>
          <a:xfrm>
            <a:off x="1839104" y="456545"/>
            <a:ext cx="8325293" cy="5834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266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7834" y="2275014"/>
            <a:ext cx="6126554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b="1" dirty="0" smtClean="0"/>
              <a:t>The </a:t>
            </a:r>
            <a:r>
              <a:rPr lang="en-GB" sz="3600" b="1" dirty="0"/>
              <a:t>goal </a:t>
            </a:r>
            <a:r>
              <a:rPr lang="en-GB" sz="3600" dirty="0"/>
              <a:t>is to de-escalate, not to punish or </a:t>
            </a:r>
            <a:r>
              <a:rPr lang="en-GB" sz="3600" dirty="0" smtClean="0"/>
              <a:t>teach </a:t>
            </a:r>
            <a:r>
              <a:rPr lang="en-GB" sz="3600" dirty="0"/>
              <a:t>a </a:t>
            </a:r>
            <a:r>
              <a:rPr lang="en-GB" sz="3600" dirty="0" smtClean="0"/>
              <a:t>lesson</a:t>
            </a:r>
          </a:p>
          <a:p>
            <a:endParaRPr lang="en-GB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b="1" dirty="0" smtClean="0"/>
              <a:t>It requires </a:t>
            </a:r>
            <a:r>
              <a:rPr lang="en-GB" sz="3600" dirty="0"/>
              <a:t>recognition and safe management of one’s </a:t>
            </a:r>
            <a:r>
              <a:rPr lang="en-GB" sz="3600" dirty="0" smtClean="0"/>
              <a:t>own counter-aggressive impulses</a:t>
            </a:r>
            <a:endParaRPr lang="en-ZA" sz="3600" dirty="0"/>
          </a:p>
        </p:txBody>
      </p:sp>
      <p:sp>
        <p:nvSpPr>
          <p:cNvPr id="5" name="Rectangle 4"/>
          <p:cNvSpPr/>
          <p:nvPr/>
        </p:nvSpPr>
        <p:spPr>
          <a:xfrm>
            <a:off x="2165141" y="291891"/>
            <a:ext cx="76003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Responding appropriately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3074" name="Picture 2" descr="Woman pushing her daughter aw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4388" y="2275014"/>
            <a:ext cx="5084120" cy="32877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17834" y="1309724"/>
            <a:ext cx="114710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b="1" dirty="0"/>
              <a:t>Focus</a:t>
            </a:r>
            <a:r>
              <a:rPr lang="en-GB" sz="3600" dirty="0"/>
              <a:t> on the emotions driving the behaviour rather than the behaviour itself</a:t>
            </a:r>
          </a:p>
        </p:txBody>
      </p:sp>
      <p:sp>
        <p:nvSpPr>
          <p:cNvPr id="3" name="Rectangle 2"/>
          <p:cNvSpPr/>
          <p:nvPr/>
        </p:nvSpPr>
        <p:spPr>
          <a:xfrm>
            <a:off x="1125415" y="6044097"/>
            <a:ext cx="1127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https://www.livingwellessex.org/health-and-well-being/all-ages-autism-hub/helping-people-with-autism-in-a-crisis/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6544388" y="6383855"/>
            <a:ext cx="5463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dirty="0">
                <a:hlinkClick r:id="rId4"/>
              </a:rPr>
              <a:t>https://hes-extraordinary.com/de-escalation-techniques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731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97306" y="381280"/>
            <a:ext cx="6272463" cy="5834848"/>
            <a:chOff x="497306" y="381280"/>
            <a:chExt cx="6272463" cy="5834848"/>
          </a:xfrm>
        </p:grpSpPr>
        <p:pic>
          <p:nvPicPr>
            <p:cNvPr id="3074" name="Picture 2" descr="stop think act worksheets - Google Search | Educational websites ...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20" t="5321" r="9896" b="10731"/>
            <a:stretch/>
          </p:blipFill>
          <p:spPr bwMode="auto">
            <a:xfrm>
              <a:off x="497306" y="381280"/>
              <a:ext cx="6272463" cy="58348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4989095" y="5261811"/>
              <a:ext cx="1475873" cy="4652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5470358" y="882316"/>
            <a:ext cx="47965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400" dirty="0" smtClean="0"/>
              <a:t>Count slowly to 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400" dirty="0" smtClean="0"/>
              <a:t>Take several slow, deep breathes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400" dirty="0" smtClean="0"/>
              <a:t>Walk away if you need to</a:t>
            </a:r>
            <a:endParaRPr lang="en-GB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590673" y="2831432"/>
            <a:ext cx="64409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400" dirty="0" smtClean="0"/>
              <a:t>What could be driving this behaviour?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400" dirty="0" smtClean="0"/>
              <a:t>What are other possible ways I could respond?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400" dirty="0" smtClean="0"/>
              <a:t>What could I consider doing differently?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90673" y="4292315"/>
            <a:ext cx="62002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400" dirty="0" smtClean="0"/>
              <a:t>Create a sense of safety first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400" dirty="0" smtClean="0"/>
              <a:t>Listen more; speak less if at 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400" dirty="0" smtClean="0"/>
              <a:t>Empathise, creating the sense your are now reconnected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400" dirty="0" smtClean="0"/>
              <a:t>When appropriate, consider possible solutions together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01558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585675" y="822730"/>
            <a:ext cx="5495173" cy="534893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humans are attention needing, </a:t>
            </a:r>
            <a:r>
              <a:rPr lang="en-GB" sz="6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</a:t>
            </a:r>
            <a:r>
              <a:rPr lang="en-GB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attention seeking!</a:t>
            </a:r>
            <a:endParaRPr lang="en-GB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63504" y="1565722"/>
            <a:ext cx="4817344" cy="110799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GB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attachment</a:t>
            </a:r>
            <a:endParaRPr lang="en-ZA" sz="66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4" name="Picture 3" descr="Image result for we are wired for connectio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09" y="351812"/>
            <a:ext cx="6200668" cy="40488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15703" y="4719792"/>
            <a:ext cx="65346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However following any </a:t>
            </a:r>
            <a:r>
              <a:rPr lang="en-GB" sz="2000" dirty="0" smtClean="0">
                <a:solidFill>
                  <a:srgbClr val="FF0000"/>
                </a:solidFill>
              </a:rPr>
              <a:t>TRAUMA </a:t>
            </a:r>
            <a:r>
              <a:rPr lang="en-GB" sz="2000" dirty="0" smtClean="0"/>
              <a:t>(real or perceived), the brain becomes wired for </a:t>
            </a:r>
            <a:r>
              <a:rPr lang="en-GB" sz="2000" dirty="0" smtClean="0">
                <a:solidFill>
                  <a:srgbClr val="FF0000"/>
                </a:solidFill>
              </a:rPr>
              <a:t>PROTECTION</a:t>
            </a:r>
            <a:r>
              <a:rPr lang="en-GB" sz="2000" dirty="0" smtClean="0"/>
              <a:t>!</a:t>
            </a:r>
            <a:endParaRPr lang="en-GB" sz="2000" dirty="0"/>
          </a:p>
        </p:txBody>
      </p:sp>
      <p:pic>
        <p:nvPicPr>
          <p:cNvPr id="1026" name="Picture 2" descr="The Human Brain Is Inherently Wired for Connection Following ..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1" t="8215" r="9287" b="58340"/>
          <a:stretch/>
        </p:blipFill>
        <p:spPr bwMode="auto">
          <a:xfrm>
            <a:off x="1860884" y="2376214"/>
            <a:ext cx="3850106" cy="17967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Human Brain Is Inherently Wired for Connection Following ..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42"/>
          <a:stretch/>
        </p:blipFill>
        <p:spPr bwMode="auto">
          <a:xfrm>
            <a:off x="1385833" y="5572257"/>
            <a:ext cx="4762500" cy="5994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8226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7" t="10636" r="2958" b="10339"/>
          <a:stretch/>
        </p:blipFill>
        <p:spPr bwMode="auto">
          <a:xfrm>
            <a:off x="419686" y="114133"/>
            <a:ext cx="6330461" cy="375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01442" y="293263"/>
            <a:ext cx="920854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The art of co-regulation</a:t>
            </a:r>
            <a:endParaRPr lang="en-US" sz="7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05132" y="3053528"/>
            <a:ext cx="1071020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dirty="0" smtClean="0"/>
              <a:t>‘How </a:t>
            </a:r>
            <a:r>
              <a:rPr lang="en-GB" sz="4400" dirty="0"/>
              <a:t>we experience the world, relate to others, and find meaning in life </a:t>
            </a:r>
            <a:r>
              <a:rPr lang="en-GB" sz="4400" dirty="0" smtClean="0"/>
              <a:t>is dependent </a:t>
            </a:r>
            <a:r>
              <a:rPr lang="en-GB" sz="4400" dirty="0"/>
              <a:t>on how we have come to regulate our </a:t>
            </a:r>
            <a:r>
              <a:rPr lang="en-GB" sz="4400" dirty="0" smtClean="0"/>
              <a:t>emotions.’</a:t>
            </a:r>
          </a:p>
          <a:p>
            <a:r>
              <a:rPr lang="en-GB" sz="2400" dirty="0"/>
              <a:t> </a:t>
            </a:r>
            <a:r>
              <a:rPr lang="en-GB" sz="2400" dirty="0" smtClean="0"/>
              <a:t>                                                                                                                       Dan Siegel, 1999</a:t>
            </a:r>
            <a:r>
              <a:rPr lang="en-GB" sz="2400" dirty="0"/>
              <a:t> </a:t>
            </a:r>
            <a:endParaRPr lang="en-ZA" sz="2400" dirty="0"/>
          </a:p>
        </p:txBody>
      </p:sp>
      <p:sp>
        <p:nvSpPr>
          <p:cNvPr id="6" name="Rectangle 5"/>
          <p:cNvSpPr/>
          <p:nvPr/>
        </p:nvSpPr>
        <p:spPr>
          <a:xfrm>
            <a:off x="6035040" y="1467163"/>
            <a:ext cx="61311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i="1" dirty="0" smtClean="0"/>
              <a:t>the </a:t>
            </a:r>
            <a:r>
              <a:rPr lang="en-GB" sz="4000" i="1" dirty="0"/>
              <a:t>first step on the pathway to </a:t>
            </a:r>
            <a:r>
              <a:rPr lang="en-GB" sz="4000" i="1" dirty="0" smtClean="0"/>
              <a:t>self-regulation</a:t>
            </a:r>
            <a:endParaRPr lang="en-ZA" sz="4000" i="1" dirty="0"/>
          </a:p>
        </p:txBody>
      </p:sp>
    </p:spTree>
    <p:extLst>
      <p:ext uri="{BB962C8B-B14F-4D97-AF65-F5344CB8AC3E}">
        <p14:creationId xmlns:p14="http://schemas.microsoft.com/office/powerpoint/2010/main" val="301891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D wallpaper: Photo of Man Looking at the Mirror, adult, blur, boy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1" r="-3073"/>
          <a:stretch/>
        </p:blipFill>
        <p:spPr bwMode="auto">
          <a:xfrm>
            <a:off x="0" y="5849"/>
            <a:ext cx="9880979" cy="6852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50" t="3605" r="4162" b="3724"/>
          <a:stretch/>
        </p:blipFill>
        <p:spPr>
          <a:xfrm>
            <a:off x="8857397" y="0"/>
            <a:ext cx="3334603" cy="6852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1249465" y="5849"/>
            <a:ext cx="942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600" dirty="0" smtClean="0"/>
              <a:t>‘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96548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4" t="17195" r="19776" b="12879"/>
          <a:stretch/>
        </p:blipFill>
        <p:spPr>
          <a:xfrm rot="20529981">
            <a:off x="6171656" y="4299659"/>
            <a:ext cx="1006867" cy="965771"/>
          </a:xfrm>
          <a:prstGeom prst="rect">
            <a:avLst/>
          </a:prstGeom>
        </p:spPr>
      </p:pic>
      <p:pic>
        <p:nvPicPr>
          <p:cNvPr id="2" name="Picture 1" descr="C:\Users\user\Desktop\Sarah\The three R's-reaching the learning brain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38" b="12072"/>
          <a:stretch/>
        </p:blipFill>
        <p:spPr bwMode="auto">
          <a:xfrm>
            <a:off x="426085" y="1198880"/>
            <a:ext cx="5731510" cy="5039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360160" y="1198880"/>
            <a:ext cx="53644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How to help your Autistic adult child who is exhibiting challenging and distressed behaviour:</a:t>
            </a:r>
          </a:p>
          <a:p>
            <a:r>
              <a:rPr lang="en-GB" sz="2400" dirty="0" smtClean="0"/>
              <a:t>  - Learn</a:t>
            </a:r>
          </a:p>
          <a:p>
            <a:r>
              <a:rPr lang="en-GB" sz="2400" dirty="0" smtClean="0"/>
              <a:t>  - Think</a:t>
            </a:r>
          </a:p>
          <a:p>
            <a:r>
              <a:rPr lang="en-GB" sz="2400" dirty="0" smtClean="0"/>
              <a:t>  - Reflect</a:t>
            </a:r>
          </a:p>
          <a:p>
            <a:r>
              <a:rPr lang="en-GB" sz="2400" dirty="0" smtClean="0"/>
              <a:t>You need to intervene in the following sequence</a:t>
            </a:r>
          </a:p>
        </p:txBody>
      </p:sp>
      <p:sp>
        <p:nvSpPr>
          <p:cNvPr id="5" name="Bent Arrow 4"/>
          <p:cNvSpPr/>
          <p:nvPr/>
        </p:nvSpPr>
        <p:spPr>
          <a:xfrm rot="10800000">
            <a:off x="5572729" y="3973223"/>
            <a:ext cx="2204720" cy="3352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86426" y="4266249"/>
            <a:ext cx="52055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Until your child is regulated, he/she is not likely to be able to relate to you</a:t>
            </a:r>
          </a:p>
          <a:p>
            <a:endParaRPr lang="en-GB" sz="800" dirty="0" smtClean="0"/>
          </a:p>
          <a:p>
            <a:r>
              <a:rPr lang="en-GB" sz="2400" dirty="0" smtClean="0"/>
              <a:t>Until your child is related, he/she is unlikely to have the mental capacity to relate to you</a:t>
            </a:r>
          </a:p>
        </p:txBody>
      </p:sp>
      <p:sp>
        <p:nvSpPr>
          <p:cNvPr id="7" name="Rectangle 6"/>
          <p:cNvSpPr/>
          <p:nvPr/>
        </p:nvSpPr>
        <p:spPr>
          <a:xfrm>
            <a:off x="825755" y="164564"/>
            <a:ext cx="101465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Connecting with the thinking brain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8" name="Oval 7"/>
          <p:cNvSpPr/>
          <p:nvPr/>
        </p:nvSpPr>
        <p:spPr>
          <a:xfrm>
            <a:off x="3291840" y="5253463"/>
            <a:ext cx="1013032" cy="38704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3291840" y="4072725"/>
            <a:ext cx="1013032" cy="38704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3291840" y="2344183"/>
            <a:ext cx="1013032" cy="38704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3026241" y="5253463"/>
            <a:ext cx="41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1.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2982687" y="4002539"/>
            <a:ext cx="41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2.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3026241" y="2219302"/>
            <a:ext cx="41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3.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5124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7791" y="3734790"/>
            <a:ext cx="6982265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4000" dirty="0"/>
              <a:t>supportive silence</a:t>
            </a:r>
          </a:p>
          <a:p>
            <a:endParaRPr lang="en-GB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4000" dirty="0"/>
              <a:t>an invitation to engage in reflective problem-solving</a:t>
            </a:r>
            <a:endParaRPr lang="en-ZA" sz="4000" dirty="0"/>
          </a:p>
        </p:txBody>
      </p:sp>
      <p:pic>
        <p:nvPicPr>
          <p:cNvPr id="6146" name="Picture 2" descr="Image result for conversation autistic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1" r="8051"/>
          <a:stretch/>
        </p:blipFill>
        <p:spPr bwMode="auto">
          <a:xfrm>
            <a:off x="6400800" y="3228832"/>
            <a:ext cx="5523914" cy="32598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17791" y="251241"/>
            <a:ext cx="10796955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dirty="0" smtClean="0"/>
              <a:t>Co-regulation typically involves:</a:t>
            </a:r>
          </a:p>
          <a:p>
            <a:endParaRPr lang="en-GB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4000" dirty="0" smtClean="0"/>
              <a:t>Warmth</a:t>
            </a:r>
          </a:p>
          <a:p>
            <a:endParaRPr lang="en-GB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4000" dirty="0"/>
              <a:t>a soothing tone of voice</a:t>
            </a:r>
          </a:p>
          <a:p>
            <a:endParaRPr lang="en-GB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4000" dirty="0"/>
              <a:t>communication that acknowledges </a:t>
            </a:r>
            <a:r>
              <a:rPr lang="en-GB" sz="4000" dirty="0" smtClean="0"/>
              <a:t>the Autistic individual's </a:t>
            </a:r>
            <a:r>
              <a:rPr lang="en-GB" sz="4000" dirty="0"/>
              <a:t>distress</a:t>
            </a:r>
          </a:p>
          <a:p>
            <a:endParaRPr lang="en-GB" sz="8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4468837" y="6488668"/>
            <a:ext cx="75684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https://genmindful.com/blogs/mindful-moments/what-co-regulation-looks-like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762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134" y="1734584"/>
            <a:ext cx="1085205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4000" dirty="0"/>
              <a:t>Co-regulation alone is not </a:t>
            </a:r>
            <a:r>
              <a:rPr lang="en-GB" sz="4000" dirty="0" smtClean="0"/>
              <a:t>always enough </a:t>
            </a:r>
          </a:p>
          <a:p>
            <a:endParaRPr lang="en-GB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4000" dirty="0" smtClean="0"/>
              <a:t>Autistic adults may also need</a:t>
            </a:r>
            <a:r>
              <a:rPr lang="en-GB" sz="3200" dirty="0" smtClean="0"/>
              <a:t>: </a:t>
            </a:r>
          </a:p>
          <a:p>
            <a:endParaRPr lang="en-GB" sz="800" dirty="0" smtClean="0"/>
          </a:p>
          <a:p>
            <a:r>
              <a:rPr lang="en-GB" sz="3200" dirty="0" smtClean="0"/>
              <a:t>      </a:t>
            </a:r>
            <a:r>
              <a:rPr lang="en-GB" sz="3600" dirty="0" smtClean="0"/>
              <a:t>- to </a:t>
            </a:r>
            <a:r>
              <a:rPr lang="en-GB" sz="3600" dirty="0"/>
              <a:t>be actively </a:t>
            </a:r>
            <a:r>
              <a:rPr lang="en-GB" sz="3600" dirty="0" smtClean="0"/>
              <a:t>coached in </a:t>
            </a:r>
            <a:r>
              <a:rPr lang="en-GB" sz="3600" dirty="0"/>
              <a:t>ways to </a:t>
            </a:r>
            <a:r>
              <a:rPr lang="en-GB" sz="3600" dirty="0" smtClean="0"/>
              <a:t>manage their </a:t>
            </a:r>
          </a:p>
          <a:p>
            <a:r>
              <a:rPr lang="en-GB" sz="3600" dirty="0"/>
              <a:t> </a:t>
            </a:r>
            <a:r>
              <a:rPr lang="en-GB" sz="3600" dirty="0" smtClean="0"/>
              <a:t>       emotions and impulses</a:t>
            </a:r>
          </a:p>
          <a:p>
            <a:endParaRPr lang="en-GB" sz="800" dirty="0" smtClean="0"/>
          </a:p>
          <a:p>
            <a:r>
              <a:rPr lang="en-GB" sz="3200" dirty="0"/>
              <a:t> </a:t>
            </a:r>
            <a:r>
              <a:rPr lang="en-GB" sz="3200" dirty="0" smtClean="0"/>
              <a:t>     -  </a:t>
            </a:r>
            <a:r>
              <a:rPr lang="en-GB" sz="3600" dirty="0" smtClean="0"/>
              <a:t>support recognizing their and other’s body </a:t>
            </a:r>
          </a:p>
          <a:p>
            <a:r>
              <a:rPr lang="en-GB" sz="3600" dirty="0"/>
              <a:t> </a:t>
            </a:r>
            <a:r>
              <a:rPr lang="en-GB" sz="3600" dirty="0" smtClean="0"/>
              <a:t>       cues; translating this into a verbal description   </a:t>
            </a:r>
          </a:p>
          <a:p>
            <a:r>
              <a:rPr lang="en-GB" sz="3600" dirty="0"/>
              <a:t> </a:t>
            </a:r>
            <a:r>
              <a:rPr lang="en-GB" sz="3600" dirty="0" smtClean="0"/>
              <a:t>       of how they feel before deciding on an </a:t>
            </a:r>
          </a:p>
          <a:p>
            <a:r>
              <a:rPr lang="en-GB" sz="3600" dirty="0"/>
              <a:t> </a:t>
            </a:r>
            <a:r>
              <a:rPr lang="en-GB" sz="3600" dirty="0" smtClean="0"/>
              <a:t>       appropriate response</a:t>
            </a:r>
            <a:endParaRPr lang="en-ZA" sz="3600" dirty="0"/>
          </a:p>
        </p:txBody>
      </p:sp>
      <p:sp>
        <p:nvSpPr>
          <p:cNvPr id="3" name="Rectangle 2"/>
          <p:cNvSpPr/>
          <p:nvPr/>
        </p:nvSpPr>
        <p:spPr>
          <a:xfrm>
            <a:off x="805518" y="235783"/>
            <a:ext cx="81730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Further considerations  .  .  .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5068" y="1078424"/>
            <a:ext cx="9004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dirty="0"/>
              <a:t>i</a:t>
            </a:r>
            <a:r>
              <a:rPr lang="en-ZA" sz="4000" dirty="0" smtClean="0"/>
              <a:t>n response to distressed behaviour</a:t>
            </a:r>
            <a:endParaRPr lang="en-ZA" sz="4000" dirty="0"/>
          </a:p>
        </p:txBody>
      </p:sp>
      <p:pic>
        <p:nvPicPr>
          <p:cNvPr id="5" name="Picture 2" descr="Turn pain off please. Distressed adult bearded guy suffering from ...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35" r="21197" b="10837"/>
          <a:stretch/>
        </p:blipFill>
        <p:spPr bwMode="auto">
          <a:xfrm rot="376248">
            <a:off x="9496925" y="415375"/>
            <a:ext cx="1941095" cy="23759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24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781662"/>
              </p:ext>
            </p:extLst>
          </p:nvPr>
        </p:nvGraphicFramePr>
        <p:xfrm>
          <a:off x="673766" y="1281140"/>
          <a:ext cx="10972802" cy="536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1"/>
                <a:gridCol w="5486401"/>
              </a:tblGrid>
              <a:tr h="370840">
                <a:tc>
                  <a:txBody>
                    <a:bodyPr/>
                    <a:lstStyle/>
                    <a:p>
                      <a:r>
                        <a:rPr lang="en-ZA" sz="2800" dirty="0" smtClean="0"/>
                        <a:t>Generally helpful to  .</a:t>
                      </a:r>
                      <a:r>
                        <a:rPr lang="en-ZA" sz="2800" baseline="0" dirty="0" smtClean="0"/>
                        <a:t>  .  .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800" dirty="0" smtClean="0"/>
                        <a:t>Less helpful to  .  .  .</a:t>
                      </a:r>
                      <a:endParaRPr lang="en-GB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take time, stay calm and neutral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give reassurance in ways that are understood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 supportive, caring and </a:t>
                      </a:r>
                      <a:r>
                        <a:rPr lang="en-GB" sz="2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listen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keep your language simple and give clear, concise messages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Model more appropriate behaviour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Remove other people from the situation if necessary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look and sound confident – even if you are feeling anxious yourself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intervene quickly, but noninvasively; try diversion or distraction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look angry or upset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lose your temper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Intimidate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talk a lot, quickly or shout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confuse your child with too much information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have other people chip in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re-ignite the situation by blaming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 negative; making unkind, angry comments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threaten punishment and/or removal of privileges</a:t>
                      </a:r>
                      <a:endParaRPr lang="en-GB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2" name="Picture 2" descr="Carpet cleaning tip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12865">
            <a:off x="708742" y="259188"/>
            <a:ext cx="2216903" cy="93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412072" y="357810"/>
            <a:ext cx="58541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en-US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97490" y="357810"/>
            <a:ext cx="65090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WORTH CONSIDERING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1619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735" y="154546"/>
            <a:ext cx="4038815" cy="27045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4546"/>
            <a:ext cx="10515600" cy="2846232"/>
          </a:xfrm>
        </p:spPr>
        <p:txBody>
          <a:bodyPr>
            <a:normAutofit/>
          </a:bodyPr>
          <a:lstStyle/>
          <a:p>
            <a:r>
              <a:rPr lang="en-GB" sz="1300" smtClean="0"/>
              <a:t>							</a:t>
            </a:r>
            <a:r>
              <a:rPr lang="en-GB" sz="1800" smtClean="0"/>
              <a:t>57 Albion Road, Edinburgh EH7 5QY</a:t>
            </a:r>
            <a:br>
              <a:rPr lang="en-GB" sz="1800" smtClean="0"/>
            </a:br>
            <a:r>
              <a:rPr lang="en-GB" sz="1800" smtClean="0"/>
              <a:t>							Tel: 0131 475 2416</a:t>
            </a:r>
            <a:br>
              <a:rPr lang="en-GB" sz="1800" smtClean="0"/>
            </a:br>
            <a:r>
              <a:rPr lang="en-GB" sz="1800" smtClean="0"/>
              <a:t>							Email: info@pasda.org.uk</a:t>
            </a:r>
            <a:br>
              <a:rPr lang="en-GB" sz="1800" smtClean="0"/>
            </a:br>
            <a:r>
              <a:rPr lang="en-GB" sz="1800" smtClean="0"/>
              <a:t>							Website: </a:t>
            </a:r>
            <a:r>
              <a:rPr lang="en-GB" sz="1800" smtClean="0">
                <a:hlinkClick r:id="rId3"/>
              </a:rPr>
              <a:t>www.pasda.org.uk</a:t>
            </a:r>
            <a:r>
              <a:rPr lang="en-GB" sz="1800" smtClean="0"/>
              <a:t> 									Scottish Charity Number: SC042678</a:t>
            </a:r>
            <a:br>
              <a:rPr lang="en-GB" sz="1800" smtClean="0"/>
            </a:br>
            <a:r>
              <a:rPr lang="en-GB" sz="1800" smtClean="0"/>
              <a:t/>
            </a:r>
            <a:br>
              <a:rPr lang="en-GB" sz="1800" smtClean="0"/>
            </a:br>
            <a:r>
              <a:rPr lang="en-GB" sz="1800" smtClean="0"/>
              <a:t/>
            </a:r>
            <a:br>
              <a:rPr lang="en-GB" sz="1800" smtClean="0"/>
            </a:br>
            <a:endParaRPr lang="en-GB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219718"/>
            <a:ext cx="10515600" cy="314244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1800" b="1" smtClean="0"/>
              <a:t>MAKE A DONATION TO SUPPORT Pasda’s WORK</a:t>
            </a:r>
          </a:p>
          <a:p>
            <a:pPr marL="0" indent="0">
              <a:buNone/>
            </a:pPr>
            <a:r>
              <a:rPr lang="en-GB" sz="1800" smtClean="0"/>
              <a:t>If you have benefitted from this presentation, please consider supporting Pasda's work. </a:t>
            </a:r>
          </a:p>
          <a:p>
            <a:pPr marL="0" indent="0">
              <a:buNone/>
            </a:pPr>
            <a:r>
              <a:rPr lang="en-GB" sz="1800" smtClean="0"/>
              <a:t>You can do this in one of four ways:  </a:t>
            </a:r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Donate via JustGiving on the Pasda website at: </a:t>
            </a:r>
            <a:r>
              <a:rPr lang="en-GB" sz="1800" smtClean="0">
                <a:hlinkClick r:id="rId4"/>
              </a:rPr>
              <a:t>https://www.pasda.org.uk </a:t>
            </a:r>
            <a:r>
              <a:rPr lang="en-GB" sz="1800" smtClean="0"/>
              <a:t>, at the top right of the Home Page.</a:t>
            </a:r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Donate via JustGiving at: </a:t>
            </a:r>
            <a:r>
              <a:rPr lang="en-GB" sz="1800" smtClean="0">
                <a:hlinkClick r:id="rId5"/>
              </a:rPr>
              <a:t>https://www.justgiving.com/pasdauk</a:t>
            </a:r>
            <a:endParaRPr lang="en-GB" sz="1800" smtClean="0"/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Make a bank transfer. To do this, please contact us by phone or email for the account details.</a:t>
            </a:r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Make out a cheque payable to Pasda, and mail it to our office at the address above.  </a:t>
            </a:r>
          </a:p>
          <a:p>
            <a:pPr marL="0" indent="0" algn="ctr">
              <a:buNone/>
            </a:pPr>
            <a:endParaRPr lang="en-GB" sz="1800" smtClean="0"/>
          </a:p>
          <a:p>
            <a:pPr marL="0" indent="0" algn="ctr">
              <a:buNone/>
            </a:pPr>
            <a:r>
              <a:rPr lang="en-GB" sz="1800" smtClean="0"/>
              <a:t>Thank you very much.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981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2" y="1"/>
            <a:ext cx="12167108" cy="707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40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79C1218DD93D47BF3445AE321C4C6E" ma:contentTypeVersion="10" ma:contentTypeDescription="Create a new document." ma:contentTypeScope="" ma:versionID="a470367d08abcda47bc563d5aa398ffa">
  <xsd:schema xmlns:xsd="http://www.w3.org/2001/XMLSchema" xmlns:xs="http://www.w3.org/2001/XMLSchema" xmlns:p="http://schemas.microsoft.com/office/2006/metadata/properties" xmlns:ns2="2fa0e45d-7aaf-4b91-ac37-34070b1c6d48" targetNamespace="http://schemas.microsoft.com/office/2006/metadata/properties" ma:root="true" ma:fieldsID="5b80c478280c377c3fd299365d8f60a7" ns2:_="">
    <xsd:import namespace="2fa0e45d-7aaf-4b91-ac37-34070b1c6d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a0e45d-7aaf-4b91-ac37-34070b1c6d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FC8FF61-342D-41DA-A7D4-8F0F8E360954}"/>
</file>

<file path=customXml/itemProps2.xml><?xml version="1.0" encoding="utf-8"?>
<ds:datastoreItem xmlns:ds="http://schemas.openxmlformats.org/officeDocument/2006/customXml" ds:itemID="{A687109A-FA1D-449D-A602-A14EF3CD9C9A}"/>
</file>

<file path=customXml/itemProps3.xml><?xml version="1.0" encoding="utf-8"?>
<ds:datastoreItem xmlns:ds="http://schemas.openxmlformats.org/officeDocument/2006/customXml" ds:itemID="{3EC3C72A-F4F9-48ED-9745-6A8CFEF14A16}"/>
</file>

<file path=docProps/app.xml><?xml version="1.0" encoding="utf-8"?>
<Properties xmlns="http://schemas.openxmlformats.org/officeDocument/2006/extended-properties" xmlns:vt="http://schemas.openxmlformats.org/officeDocument/2006/docPropsVTypes">
  <TotalTime>589</TotalTime>
  <Words>1543</Words>
  <Application>Microsoft Office PowerPoint</Application>
  <PresentationFormat>Widescreen</PresentationFormat>
  <Paragraphs>332</Paragraphs>
  <Slides>31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Comic Sans MS</vt:lpstr>
      <vt:lpstr>Lato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57 Albion Road, Edinburgh EH7 5QY        Tel: 0131 475 2416        Email: info@pasda.org.uk        Website: www.pasda.org.uk          Scottish Charity Number: SC042678  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Barratt</dc:creator>
  <cp:lastModifiedBy>Chris Griffiths</cp:lastModifiedBy>
  <cp:revision>40</cp:revision>
  <dcterms:created xsi:type="dcterms:W3CDTF">2020-07-27T07:34:39Z</dcterms:created>
  <dcterms:modified xsi:type="dcterms:W3CDTF">2020-10-21T09:39:55Z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0x010100FA79C1218DD93D47BF3445AE321C4C6E</vt:lpwstr>
  </property>
</Properties>
</file>