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356" r:id="rId3"/>
    <p:sldId id="386" r:id="rId4"/>
    <p:sldId id="361" r:id="rId5"/>
    <p:sldId id="359" r:id="rId6"/>
    <p:sldId id="360" r:id="rId7"/>
    <p:sldId id="334" r:id="rId8"/>
    <p:sldId id="335" r:id="rId9"/>
    <p:sldId id="366" r:id="rId10"/>
    <p:sldId id="336" r:id="rId11"/>
    <p:sldId id="337" r:id="rId12"/>
    <p:sldId id="317" r:id="rId13"/>
    <p:sldId id="321" r:id="rId14"/>
    <p:sldId id="318" r:id="rId15"/>
    <p:sldId id="322" r:id="rId16"/>
    <p:sldId id="327" r:id="rId17"/>
    <p:sldId id="353" r:id="rId18"/>
    <p:sldId id="331" r:id="rId19"/>
    <p:sldId id="323" r:id="rId20"/>
    <p:sldId id="387" r:id="rId21"/>
    <p:sldId id="330" r:id="rId22"/>
    <p:sldId id="324" r:id="rId23"/>
    <p:sldId id="388" r:id="rId24"/>
    <p:sldId id="329" r:id="rId25"/>
    <p:sldId id="367" r:id="rId26"/>
    <p:sldId id="325" r:id="rId27"/>
    <p:sldId id="355" r:id="rId28"/>
    <p:sldId id="389" r:id="rId29"/>
    <p:sldId id="391" r:id="rId30"/>
    <p:sldId id="390" r:id="rId31"/>
    <p:sldId id="39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6633"/>
    <a:srgbClr val="FF9900"/>
    <a:srgbClr val="00FFCC"/>
    <a:srgbClr val="FF9933"/>
    <a:srgbClr val="FF33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3979" autoAdjust="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033EA-4A30-4626-BF86-C6224AAD1F3C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20F28-FD44-42A0-8594-A714D06F9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46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20F28-FD44-42A0-8594-A714D06F993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442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20F28-FD44-42A0-8594-A714D06F993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331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BD4377-54C8-4326-BC45-B44BB54D689D}" type="slidenum">
              <a:rPr lang="en-ZA" smtClean="0"/>
              <a:t>27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4795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BD4377-54C8-4326-BC45-B44BB54D689D}" type="slidenum">
              <a:rPr lang="en-ZA" smtClean="0"/>
              <a:t>28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24350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BD4377-54C8-4326-BC45-B44BB54D689D}" type="slidenum">
              <a:rPr lang="en-ZA" smtClean="0"/>
              <a:t>29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60338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94FCB-8BC9-4FAD-AD50-D8EA92DEA106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2362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20F28-FD44-42A0-8594-A714D06F993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42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CA8F-5C1A-4084-8558-9D6C1B2CAA54}" type="slidenum">
              <a:rPr lang="en-ZA" smtClean="0"/>
              <a:t>10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6151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CA8F-5C1A-4084-8558-9D6C1B2CAA54}" type="slidenum">
              <a:rPr lang="en-ZA" smtClean="0"/>
              <a:t>11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17981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CA8F-5C1A-4084-8558-9D6C1B2CAA54}" type="slidenum">
              <a:rPr lang="en-ZA" smtClean="0"/>
              <a:t>12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8762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77430-03C8-4B9D-95EC-511725C386FF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9552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20F28-FD44-42A0-8594-A714D06F993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088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77430-03C8-4B9D-95EC-511725C386FF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58465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77430-03C8-4B9D-95EC-511725C386FF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2180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B223-3C6D-4287-BCB0-A8AA1C458B7D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8476-B124-4643-8990-D1643584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68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B223-3C6D-4287-BCB0-A8AA1C458B7D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8476-B124-4643-8990-D1643584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75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B223-3C6D-4287-BCB0-A8AA1C458B7D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8476-B124-4643-8990-D1643584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31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B223-3C6D-4287-BCB0-A8AA1C458B7D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8476-B124-4643-8990-D1643584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62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B223-3C6D-4287-BCB0-A8AA1C458B7D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8476-B124-4643-8990-D1643584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51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B223-3C6D-4287-BCB0-A8AA1C458B7D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8476-B124-4643-8990-D1643584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02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B223-3C6D-4287-BCB0-A8AA1C458B7D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8476-B124-4643-8990-D1643584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022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B223-3C6D-4287-BCB0-A8AA1C458B7D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8476-B124-4643-8990-D1643584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89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B223-3C6D-4287-BCB0-A8AA1C458B7D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8476-B124-4643-8990-D1643584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18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B223-3C6D-4287-BCB0-A8AA1C458B7D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8476-B124-4643-8990-D1643584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11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B223-3C6D-4287-BCB0-A8AA1C458B7D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8476-B124-4643-8990-D1643584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31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2B223-3C6D-4287-BCB0-A8AA1C458B7D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8476-B124-4643-8990-D1643584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20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0w6carvS8k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hyperlink" Target="https://www.verywellhealth.com/why-high-functioning-autism-is-so-challenging-259951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2P4Ed6G3gw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Ox5LhIJSB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4psychology.co.uk/blog/living-in-a-five-minute-bubble-the-impact-of-poor-executive-functioning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heottoolbox.com/executive-functioning-skills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sda.org.uk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ustgiving.com/pasdauk" TargetMode="External"/><Relationship Id="rId4" Type="http://schemas.openxmlformats.org/officeDocument/2006/relationships/hyperlink" Target="https://www.pasda.org.uk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inbow coloured swirl background Stock Photo - 742608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i.pinimg.com/originals/72/ca/e2/72cae21c4f6ab08246292c1d8312b7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77" y="1745266"/>
            <a:ext cx="3796096" cy="4720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0657" y="368145"/>
            <a:ext cx="107436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Autism Spectrum Condition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5746" y="5853374"/>
            <a:ext cx="3761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i="1" dirty="0" smtClean="0"/>
              <a:t>Sarah Barratt</a:t>
            </a:r>
          </a:p>
          <a:p>
            <a:r>
              <a:rPr lang="en-ZA" b="1" dirty="0" smtClean="0"/>
              <a:t>Educational Psychologist, </a:t>
            </a:r>
            <a:r>
              <a:rPr lang="en-ZA" b="1" i="1" dirty="0" smtClean="0"/>
              <a:t>PASDA</a:t>
            </a:r>
            <a:endParaRPr lang="en-ZA" b="1" dirty="0" smtClean="0"/>
          </a:p>
          <a:p>
            <a:r>
              <a:rPr lang="en-ZA" b="1" dirty="0"/>
              <a:t>s</a:t>
            </a:r>
            <a:r>
              <a:rPr lang="en-ZA" b="1" dirty="0" smtClean="0"/>
              <a:t>arahs_karma@yahoo.co.uk</a:t>
            </a:r>
            <a:endParaRPr lang="en-ZA" b="1" dirty="0"/>
          </a:p>
        </p:txBody>
      </p:sp>
      <p:pic>
        <p:nvPicPr>
          <p:cNvPr id="4" name="Cyndi_Lauper_-_True_Colors_Video-LPn0KFlbqX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949" y="5650174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38761" y="1382827"/>
            <a:ext cx="231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b="1" dirty="0" smtClean="0"/>
              <a:t>PART 1</a:t>
            </a:r>
            <a:endParaRPr lang="en-ZA" sz="5400" b="1" dirty="0"/>
          </a:p>
        </p:txBody>
      </p:sp>
    </p:spTree>
    <p:extLst>
      <p:ext uri="{BB962C8B-B14F-4D97-AF65-F5344CB8AC3E}">
        <p14:creationId xmlns:p14="http://schemas.microsoft.com/office/powerpoint/2010/main" val="384823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livinghealthyworldwide.com/wp-content/uploads/2009/01/gri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1" y="0"/>
            <a:ext cx="11832608" cy="6760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8019" y="5620604"/>
            <a:ext cx="11627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All parents have dreams for their children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Raising an autistic child in a </a:t>
            </a:r>
            <a:r>
              <a:rPr lang="en-US" sz="2800" dirty="0" err="1" smtClean="0"/>
              <a:t>neurotypical</a:t>
            </a:r>
            <a:r>
              <a:rPr lang="en-US" sz="2800" dirty="0" smtClean="0"/>
              <a:t> world, can be extraordinarily hard</a:t>
            </a:r>
            <a:endParaRPr lang="en-ZA" sz="2800" dirty="0"/>
          </a:p>
        </p:txBody>
      </p:sp>
      <p:sp>
        <p:nvSpPr>
          <p:cNvPr id="4" name="Rectangle 3"/>
          <p:cNvSpPr/>
          <p:nvPr/>
        </p:nvSpPr>
        <p:spPr>
          <a:xfrm>
            <a:off x="6435690" y="287864"/>
            <a:ext cx="5642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800" dirty="0"/>
              <a:t>I</a:t>
            </a:r>
            <a:r>
              <a:rPr lang="en-ZA" sz="2800" dirty="0" smtClean="0"/>
              <a:t>t is important to remember  .  .  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53563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Desktop\dangerous-bridge-himalaya-kanka-river[1]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9" y="0"/>
            <a:ext cx="1190084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191069" y="271818"/>
            <a:ext cx="8106769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Crossing the </a:t>
            </a:r>
            <a:r>
              <a:rPr lang="en-US" sz="5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Bridge</a:t>
            </a:r>
          </a:p>
        </p:txBody>
      </p:sp>
      <p:sp>
        <p:nvSpPr>
          <p:cNvPr id="4" name="Rectangle 3"/>
          <p:cNvSpPr/>
          <p:nvPr/>
        </p:nvSpPr>
        <p:spPr>
          <a:xfrm>
            <a:off x="3614381" y="6022074"/>
            <a:ext cx="90120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</a:t>
            </a:r>
            <a:r>
              <a:rPr 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ver into the world of autism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86200" y="2639943"/>
            <a:ext cx="39624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fundamental difference between those with autism and those without .  .  . </a:t>
            </a:r>
          </a:p>
        </p:txBody>
      </p:sp>
      <p:pic>
        <p:nvPicPr>
          <p:cNvPr id="1026" name="Picture 2" descr="http://static6.depositphotos.com/1004338/603/i/950/depositphotos_6038592-Wire-b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14572" r="13751" b="12438"/>
          <a:stretch/>
        </p:blipFill>
        <p:spPr bwMode="auto">
          <a:xfrm>
            <a:off x="3727772" y="1697700"/>
            <a:ext cx="4120828" cy="40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8200" y="1263280"/>
            <a:ext cx="115917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ZA" sz="2800" dirty="0" smtClean="0">
                <a:solidFill>
                  <a:prstClr val="black"/>
                </a:solidFill>
              </a:rPr>
              <a:t>It is a neurodevelopmental condition that </a:t>
            </a:r>
            <a:r>
              <a:rPr lang="en-ZA" sz="2800" dirty="0">
                <a:solidFill>
                  <a:prstClr val="black"/>
                </a:solidFill>
              </a:rPr>
              <a:t>affects the way the brain functions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928047" y="198099"/>
            <a:ext cx="97717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Neurodiversity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200" y="1992543"/>
            <a:ext cx="45596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smtClean="0"/>
              <a:t>WIRING</a:t>
            </a:r>
            <a:r>
              <a:rPr lang="en-ZA" sz="6600" b="1" dirty="0">
                <a:latin typeface="+mj-lt"/>
              </a:rPr>
              <a:t>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60112" y="4431762"/>
            <a:ext cx="6781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</a:t>
            </a:r>
            <a:r>
              <a:rPr lang="en-ZA" sz="6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diverse</a:t>
            </a:r>
            <a:endParaRPr lang="en-ZA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11346" y="5539758"/>
            <a:ext cx="312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DIFFERENT, NOT LESS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0220" y="5625447"/>
            <a:ext cx="1104132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" dirty="0" smtClean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It is a different style of processing information</a:t>
            </a:r>
          </a:p>
          <a:p>
            <a:pPr algn="just"/>
            <a:endParaRPr lang="en-US" sz="300" dirty="0" smtClean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Which impacts the </a:t>
            </a:r>
            <a:r>
              <a:rPr lang="en-US" sz="2800" dirty="0">
                <a:ea typeface="Times New Roman" panose="02020603050405020304" pitchFamily="18" charset="0"/>
                <a:cs typeface="Helvetica" panose="020B0604020202020204" pitchFamily="34" charset="0"/>
              </a:rPr>
              <a:t>way </a:t>
            </a:r>
            <a:r>
              <a:rPr lang="en-US" sz="28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an individual see </a:t>
            </a:r>
            <a:r>
              <a:rPr lang="en-US" sz="2800" dirty="0">
                <a:ea typeface="Times New Roman" panose="02020603050405020304" pitchFamily="18" charset="0"/>
                <a:cs typeface="Helvetica" panose="020B0604020202020204" pitchFamily="34" charset="0"/>
              </a:rPr>
              <a:t>and respond to the </a:t>
            </a:r>
            <a:r>
              <a:rPr lang="en-US" sz="28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world </a:t>
            </a:r>
            <a:endParaRPr lang="en-US" sz="2800" dirty="0"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93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65" y="247378"/>
            <a:ext cx="6054944" cy="605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284270" y="4979963"/>
            <a:ext cx="7664534" cy="974358"/>
            <a:chOff x="2284270" y="4979963"/>
            <a:chExt cx="7664534" cy="974358"/>
          </a:xfrm>
        </p:grpSpPr>
        <p:sp>
          <p:nvSpPr>
            <p:cNvPr id="3" name="Rectangle 2"/>
            <p:cNvSpPr/>
            <p:nvPr/>
          </p:nvSpPr>
          <p:spPr>
            <a:xfrm>
              <a:off x="2284270" y="5307990"/>
              <a:ext cx="766453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Forcing a square peg into a round hole!</a:t>
              </a:r>
              <a:endPara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7849772" y="4979963"/>
              <a:ext cx="633046" cy="450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28812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740" y="2160079"/>
            <a:ext cx="10732688" cy="334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en-US" sz="28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Also sometimes referred to as a </a:t>
            </a:r>
            <a:r>
              <a:rPr lang="en-US" sz="2800" b="1" dirty="0" smtClean="0">
                <a:solidFill>
                  <a:srgbClr val="00B050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social communication </a:t>
            </a:r>
            <a:r>
              <a:rPr lang="en-US" sz="28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condition; affects four major areas of development:</a:t>
            </a:r>
          </a:p>
          <a:p>
            <a:r>
              <a:rPr lang="en-US" sz="28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     - Language and communication</a:t>
            </a:r>
          </a:p>
          <a:p>
            <a:endParaRPr lang="en-US" sz="300" dirty="0" smtClean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US" sz="28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     - Social interaction</a:t>
            </a:r>
          </a:p>
          <a:p>
            <a:endParaRPr lang="en-US" sz="300" dirty="0" smtClean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US" sz="28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     - Thinking and </a:t>
            </a:r>
            <a:r>
              <a:rPr lang="en-US" sz="2800" dirty="0" err="1" smtClean="0">
                <a:ea typeface="Times New Roman" panose="02020603050405020304" pitchFamily="18" charset="0"/>
                <a:cs typeface="Helvetica" panose="020B0604020202020204" pitchFamily="34" charset="0"/>
              </a:rPr>
              <a:t>behaviour</a:t>
            </a:r>
            <a:r>
              <a:rPr lang="en-US" sz="28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</a:p>
          <a:p>
            <a:endParaRPr lang="en-US" sz="300" dirty="0" smtClean="0"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US" sz="2800" dirty="0" smtClean="0">
                <a:ea typeface="Times New Roman" panose="02020603050405020304" pitchFamily="18" charset="0"/>
                <a:cs typeface="Helvetica" panose="020B0604020202020204" pitchFamily="34" charset="0"/>
              </a:rPr>
              <a:t>     - Sensory processing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6527" y="600502"/>
            <a:ext cx="8894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smtClean="0"/>
              <a:t>Making sense of Autism</a:t>
            </a:r>
            <a:endParaRPr lang="en-GB" sz="6600" b="1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507" y="2968350"/>
            <a:ext cx="3141962" cy="31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21507" y="6124339"/>
            <a:ext cx="53704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https://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www.youtube.com/watch?v=S0w6carvS8k</a:t>
            </a:r>
            <a:endParaRPr lang="en-GB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9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pmdeadline.com/wp-content/uploads/2014/09/w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762">
            <a:off x="8443736" y="641047"/>
            <a:ext cx="3502099" cy="29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0928" y="796853"/>
            <a:ext cx="8178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ommunication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and Autism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701" y="3412167"/>
            <a:ext cx="108675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ZA" sz="4000" dirty="0" smtClean="0"/>
              <a:t>It’s a Spectrum: It doesn’t mean what you think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ZA" sz="4000" dirty="0"/>
          </a:p>
          <a:p>
            <a:pPr marL="514350" indent="-514350" algn="ctr">
              <a:buFont typeface="Arial" panose="020B0604020202020204" pitchFamily="34" charset="0"/>
              <a:buChar char="•"/>
            </a:pPr>
            <a:endParaRPr lang="en-ZA" sz="800" dirty="0" smtClean="0"/>
          </a:p>
          <a:p>
            <a:r>
              <a:rPr lang="en-ZA" sz="2800" dirty="0"/>
              <a:t> </a:t>
            </a:r>
            <a:r>
              <a:rPr lang="en-ZA" sz="2800" dirty="0" smtClean="0"/>
              <a:t>      </a:t>
            </a:r>
            <a:r>
              <a:rPr lang="en-GB" sz="2800" i="1" dirty="0" smtClean="0"/>
              <a:t>“</a:t>
            </a:r>
            <a:r>
              <a:rPr lang="en-GB" sz="2800" i="1" dirty="0"/>
              <a:t>If you’ve met one person with autism, you’ve met one person </a:t>
            </a:r>
            <a:endParaRPr lang="en-GB" sz="2800" i="1" dirty="0" smtClean="0"/>
          </a:p>
          <a:p>
            <a:r>
              <a:rPr lang="en-GB" sz="2800" i="1" dirty="0"/>
              <a:t> </a:t>
            </a:r>
            <a:r>
              <a:rPr lang="en-GB" sz="2800" i="1" dirty="0" smtClean="0"/>
              <a:t>        with autism</a:t>
            </a:r>
            <a:r>
              <a:rPr lang="en-GB" sz="2800" i="1" dirty="0"/>
              <a:t>.</a:t>
            </a:r>
            <a:r>
              <a:rPr lang="en-GB" sz="2800" i="1" dirty="0" smtClean="0"/>
              <a:t>”</a:t>
            </a:r>
            <a:r>
              <a:rPr lang="en-GB" sz="2800" i="1" dirty="0"/>
              <a:t> </a:t>
            </a:r>
            <a:r>
              <a:rPr lang="en-GB" sz="2400" i="1" dirty="0"/>
              <a:t> </a:t>
            </a:r>
            <a:endParaRPr lang="en-GB" sz="2400" i="1" dirty="0" smtClean="0"/>
          </a:p>
          <a:p>
            <a:pPr algn="r"/>
            <a:r>
              <a:rPr lang="en-GB" sz="2400" i="1" dirty="0"/>
              <a:t> </a:t>
            </a:r>
            <a:r>
              <a:rPr lang="en-GB" sz="2400" i="1" dirty="0" smtClean="0"/>
              <a:t>                                     </a:t>
            </a:r>
            <a:r>
              <a:rPr lang="en-GB" sz="1600" i="1" dirty="0" smtClean="0"/>
              <a:t>Dr </a:t>
            </a:r>
            <a:r>
              <a:rPr lang="en-GB" sz="1600" i="1" dirty="0"/>
              <a:t>Stephen </a:t>
            </a:r>
            <a:r>
              <a:rPr lang="en-GB" sz="1600" i="1" dirty="0" smtClean="0"/>
              <a:t>Shore</a:t>
            </a:r>
          </a:p>
          <a:p>
            <a:pPr algn="r"/>
            <a:r>
              <a:rPr lang="en-GB" sz="1600" dirty="0" smtClean="0"/>
              <a:t>An autistic </a:t>
            </a:r>
            <a:r>
              <a:rPr lang="en-GB" sz="1600" dirty="0"/>
              <a:t>professor of special education at Adelphi University</a:t>
            </a:r>
            <a:endParaRPr lang="en-ZA" sz="1600" i="1" dirty="0"/>
          </a:p>
          <a:p>
            <a:endParaRPr lang="en-GB" sz="800" i="1" dirty="0" smtClean="0"/>
          </a:p>
          <a:p>
            <a:r>
              <a:rPr lang="en-GB" i="1" dirty="0" smtClean="0"/>
              <a:t>                                                                                                                         </a:t>
            </a:r>
            <a:endParaRPr lang="en-ZA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635488" y="1704811"/>
            <a:ext cx="6905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rgbClr val="0070C0"/>
                </a:solidFill>
              </a:rPr>
              <a:t>Potential barriers to communication</a:t>
            </a:r>
            <a:endParaRPr lang="en-ZA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9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5104" r="1866" b="72156"/>
          <a:stretch/>
        </p:blipFill>
        <p:spPr>
          <a:xfrm>
            <a:off x="709682" y="2526790"/>
            <a:ext cx="11183815" cy="23915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3581" y="234387"/>
            <a:ext cx="95807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600" b="1" dirty="0" smtClean="0"/>
              <a:t>It is a spectrum:</a:t>
            </a:r>
          </a:p>
          <a:p>
            <a:pPr algn="r"/>
            <a:r>
              <a:rPr lang="en-ZA" sz="3200" b="1" dirty="0" smtClean="0"/>
              <a:t>Doesn’t mean what you think  .   .  .</a:t>
            </a:r>
            <a:endParaRPr lang="en-GB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709682" y="1910514"/>
            <a:ext cx="10140287" cy="14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ZA" sz="2400" i="1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ZA" sz="2400" i="1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My son is on the severe end of the autism spectrum.”</a:t>
            </a:r>
            <a:endParaRPr lang="en-GB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ZA" sz="2400" i="1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“We’re all a little </a:t>
            </a:r>
            <a:r>
              <a:rPr lang="en-ZA" sz="2400" i="1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autistic – </a:t>
            </a:r>
            <a:r>
              <a:rPr lang="en-ZA" sz="2400" i="1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it’s a spectrum.”</a:t>
            </a:r>
            <a:endParaRPr lang="en-GB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ZA" sz="2400" i="1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“I’m not </a:t>
            </a:r>
            <a:r>
              <a:rPr lang="en-ZA" sz="2400" i="1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autistic, </a:t>
            </a:r>
            <a:r>
              <a:rPr lang="en-ZA" sz="2400" i="1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but I’m definitely </a:t>
            </a:r>
            <a:r>
              <a:rPr lang="en-ZA" sz="2400" i="1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on </a:t>
            </a:r>
            <a:r>
              <a:rPr lang="en-ZA" sz="2400" i="1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spectrum</a:t>
            </a:r>
            <a:r>
              <a:rPr lang="en-ZA" sz="2400" i="1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.”</a:t>
            </a:r>
            <a:endParaRPr lang="en-GB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9682" y="5048578"/>
            <a:ext cx="10890915" cy="1621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ZA" sz="2400" dirty="0" smtClean="0"/>
              <a:t>A child cannot be ‘a </a:t>
            </a:r>
            <a:r>
              <a:rPr lang="en-ZA" sz="2400" dirty="0"/>
              <a:t>little </a:t>
            </a:r>
            <a:r>
              <a:rPr lang="en-ZA" sz="2400" dirty="0" smtClean="0"/>
              <a:t>autistic’ </a:t>
            </a:r>
            <a:r>
              <a:rPr lang="en-ZA" sz="2400" dirty="0"/>
              <a:t>or </a:t>
            </a:r>
            <a:r>
              <a:rPr lang="en-ZA" sz="2400" dirty="0" smtClean="0"/>
              <a:t>‘extremely </a:t>
            </a:r>
            <a:r>
              <a:rPr lang="en-ZA" sz="2400" dirty="0"/>
              <a:t>autistic</a:t>
            </a:r>
            <a:r>
              <a:rPr lang="en-ZA" sz="2400" dirty="0" smtClean="0"/>
              <a:t>,’ </a:t>
            </a:r>
            <a:r>
              <a:rPr lang="en-ZA" sz="2400" dirty="0"/>
              <a:t>the way a </a:t>
            </a:r>
            <a:r>
              <a:rPr lang="en-ZA" sz="2400" dirty="0" smtClean="0"/>
              <a:t>colour </a:t>
            </a:r>
            <a:r>
              <a:rPr lang="en-ZA" sz="2400" dirty="0"/>
              <a:t>could be a little </a:t>
            </a:r>
            <a:r>
              <a:rPr lang="en-ZA" sz="2400" dirty="0">
                <a:solidFill>
                  <a:srgbClr val="FF0000"/>
                </a:solidFill>
              </a:rPr>
              <a:t>red</a:t>
            </a:r>
            <a:r>
              <a:rPr lang="en-ZA" sz="2400" dirty="0"/>
              <a:t> or extremely </a:t>
            </a:r>
            <a:r>
              <a:rPr lang="en-ZA" sz="2400" b="1" dirty="0" smtClean="0">
                <a:solidFill>
                  <a:srgbClr val="C00000"/>
                </a:solidFill>
              </a:rPr>
              <a:t>red</a:t>
            </a:r>
            <a:endParaRPr lang="en-GB" sz="2400" b="1" dirty="0">
              <a:solidFill>
                <a:srgbClr val="C00000"/>
              </a:solidFill>
            </a:endParaRPr>
          </a:p>
          <a:p>
            <a:pPr marL="342900" indent="-342900" fontAlgn="base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ZA" sz="24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Autism is not </a:t>
            </a:r>
            <a:r>
              <a:rPr lang="en-ZA" sz="2400" dirty="0">
                <a:ea typeface="Times New Roman" panose="02020603050405020304" pitchFamily="18" charset="0"/>
                <a:cs typeface="Arial" panose="020B0604020202020204" pitchFamily="34" charset="0"/>
              </a:rPr>
              <a:t>a set of defined </a:t>
            </a:r>
            <a:r>
              <a:rPr lang="en-ZA" sz="24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characteristics; collectively increasing in intensity moving ‘up along’ </a:t>
            </a:r>
            <a:r>
              <a:rPr lang="en-ZA" sz="2400" dirty="0"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ZA" sz="24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spectrum</a:t>
            </a:r>
            <a:endParaRPr lang="en-GB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8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1.wp.com/theaspergian.com/wp-content/uploads/2019/04/1920px-Linear_visible_spectrum.png?resize=730%2C139&amp;ssl=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98" y="4565823"/>
            <a:ext cx="8200462" cy="20021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23581" y="234387"/>
            <a:ext cx="106179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600" b="1" dirty="0" smtClean="0"/>
              <a:t>Like the visual spectrum:</a:t>
            </a:r>
          </a:p>
          <a:p>
            <a:pPr algn="r"/>
            <a:r>
              <a:rPr lang="en-ZA" sz="3200" b="1" dirty="0" smtClean="0"/>
              <a:t>The Autism Spectrum  .   .  .</a:t>
            </a:r>
            <a:endParaRPr lang="en-GB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1189198" y="2209924"/>
            <a:ext cx="10354101" cy="1980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ZA" sz="2400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ZA" sz="2400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various parts of the spectrum are noticeably </a:t>
            </a:r>
            <a:r>
              <a:rPr lang="en-ZA" sz="2400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different</a:t>
            </a:r>
          </a:p>
          <a:p>
            <a:pPr marL="285750" indent="-285750" fontAlgn="base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ZA" sz="2400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Blue </a:t>
            </a:r>
            <a:r>
              <a:rPr lang="en-ZA" sz="2400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looks very different from </a:t>
            </a:r>
            <a:r>
              <a:rPr lang="en-ZA" sz="2400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red; they </a:t>
            </a:r>
            <a:r>
              <a:rPr lang="en-ZA" sz="2400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are both on the visible light </a:t>
            </a:r>
            <a:r>
              <a:rPr lang="en-ZA" sz="2400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spectrum</a:t>
            </a:r>
            <a:endParaRPr lang="en-GB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fontAlgn="base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Red is not </a:t>
            </a:r>
            <a:r>
              <a:rPr lang="en-ZA" sz="2400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‘more blue’ </a:t>
            </a:r>
            <a:r>
              <a:rPr lang="en-ZA" sz="2400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than blue </a:t>
            </a:r>
            <a:r>
              <a:rPr lang="en-ZA" sz="2400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</a:p>
          <a:p>
            <a:pPr marL="285750" indent="-285750" fontAlgn="base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ZA" sz="2400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Red </a:t>
            </a:r>
            <a:r>
              <a:rPr lang="en-ZA" sz="2400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is not </a:t>
            </a:r>
            <a:r>
              <a:rPr lang="en-ZA" sz="2400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‘more spectrum’ </a:t>
            </a:r>
            <a:r>
              <a:rPr lang="en-ZA" sz="2400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than blue </a:t>
            </a:r>
            <a:r>
              <a:rPr lang="en-ZA" sz="2400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endParaRPr lang="en-GB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9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099" y="4455575"/>
            <a:ext cx="16486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 smtClean="0">
                <a:solidFill>
                  <a:srgbClr val="FF0000"/>
                </a:solidFill>
              </a:rPr>
              <a:t>Social communication </a:t>
            </a:r>
            <a:r>
              <a:rPr lang="en-ZA" sz="1600" dirty="0" smtClean="0"/>
              <a:t>including body language, eye contact, small talk and turn taking in conversation.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686534" y="4465801"/>
            <a:ext cx="15793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 smtClean="0"/>
              <a:t>Ability to pick up on </a:t>
            </a:r>
            <a:r>
              <a:rPr lang="en-ZA" sz="1600" dirty="0" smtClean="0">
                <a:solidFill>
                  <a:srgbClr val="FF0000"/>
                </a:solidFill>
              </a:rPr>
              <a:t>etiquette, social norms, taboos</a:t>
            </a:r>
            <a:r>
              <a:rPr lang="en-ZA" sz="1600" dirty="0" smtClean="0"/>
              <a:t>. Ability to form and </a:t>
            </a:r>
            <a:r>
              <a:rPr lang="en-ZA" sz="1600" dirty="0" smtClean="0">
                <a:solidFill>
                  <a:srgbClr val="FF0000"/>
                </a:solidFill>
              </a:rPr>
              <a:t>maintain relationships</a:t>
            </a:r>
            <a:r>
              <a:rPr lang="en-ZA" sz="1600" dirty="0" smtClean="0"/>
              <a:t>.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485890" y="4462968"/>
            <a:ext cx="16320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 smtClean="0"/>
              <a:t>Narrow, but intense ability to focus, resulting in </a:t>
            </a:r>
            <a:r>
              <a:rPr lang="en-ZA" sz="1600" dirty="0" smtClean="0">
                <a:solidFill>
                  <a:srgbClr val="FF0000"/>
                </a:solidFill>
              </a:rPr>
              <a:t>‘obsessive’ interests </a:t>
            </a:r>
            <a:r>
              <a:rPr lang="en-ZA" sz="1600" dirty="0" smtClean="0"/>
              <a:t>and </a:t>
            </a:r>
            <a:r>
              <a:rPr lang="en-ZA" sz="1600" dirty="0" smtClean="0">
                <a:solidFill>
                  <a:srgbClr val="FF0000"/>
                </a:solidFill>
              </a:rPr>
              <a:t>difficulty task switching</a:t>
            </a:r>
            <a:r>
              <a:rPr lang="en-ZA" sz="1600" dirty="0" smtClean="0"/>
              <a:t>.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920546" y="4461015"/>
            <a:ext cx="1530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 smtClean="0"/>
              <a:t>Challenges </a:t>
            </a:r>
            <a:r>
              <a:rPr lang="en-ZA" sz="1600" dirty="0" smtClean="0">
                <a:solidFill>
                  <a:srgbClr val="FF0000"/>
                </a:solidFill>
              </a:rPr>
              <a:t>interpreting sensory information</a:t>
            </a:r>
            <a:r>
              <a:rPr lang="en-ZA" sz="1600" dirty="0" smtClean="0"/>
              <a:t>, hypersensitivity to stimuli.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324783" y="4455345"/>
            <a:ext cx="1856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 smtClean="0"/>
              <a:t>Tendency to </a:t>
            </a:r>
            <a:r>
              <a:rPr lang="en-ZA" sz="1600" dirty="0" smtClean="0">
                <a:solidFill>
                  <a:srgbClr val="FF0000"/>
                </a:solidFill>
              </a:rPr>
              <a:t>self-soothe in response to varying emotions</a:t>
            </a:r>
            <a:r>
              <a:rPr lang="en-ZA" sz="1600" dirty="0" smtClean="0"/>
              <a:t>. Can be helpful or harmful in nature.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204204" y="4453167"/>
            <a:ext cx="16776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 smtClean="0"/>
              <a:t>Ability to </a:t>
            </a:r>
            <a:r>
              <a:rPr lang="en-ZA" sz="1600" dirty="0" smtClean="0">
                <a:solidFill>
                  <a:srgbClr val="FF0000"/>
                </a:solidFill>
              </a:rPr>
              <a:t>assimilate and apply new information </a:t>
            </a:r>
            <a:r>
              <a:rPr lang="en-ZA" sz="1600" dirty="0" smtClean="0"/>
              <a:t>quickly or to </a:t>
            </a:r>
            <a:r>
              <a:rPr lang="en-ZA" sz="1600" dirty="0" smtClean="0">
                <a:solidFill>
                  <a:srgbClr val="FF0000"/>
                </a:solidFill>
              </a:rPr>
              <a:t>adapt to new environments or situations</a:t>
            </a:r>
            <a:r>
              <a:rPr lang="en-ZA" sz="1600" dirty="0" smtClean="0"/>
              <a:t>.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0195579" y="4462968"/>
            <a:ext cx="1856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600" dirty="0" smtClean="0"/>
              <a:t>Ability to </a:t>
            </a:r>
            <a:r>
              <a:rPr lang="en-ZA" sz="1600" dirty="0" smtClean="0">
                <a:solidFill>
                  <a:srgbClr val="FF0000"/>
                </a:solidFill>
              </a:rPr>
              <a:t>control body movements</a:t>
            </a:r>
            <a:r>
              <a:rPr lang="en-ZA" sz="1600" dirty="0" smtClean="0"/>
              <a:t>. Ranges from clumsiness to complete loss of ability to move with intention.</a:t>
            </a:r>
            <a:endParaRPr lang="en-GB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725477"/>
            <a:ext cx="12201040" cy="2785403"/>
            <a:chOff x="-19926" y="974850"/>
            <a:chExt cx="12201040" cy="27854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" t="52818" r="489" b="24121"/>
            <a:stretch/>
          </p:blipFill>
          <p:spPr>
            <a:xfrm>
              <a:off x="96173" y="974850"/>
              <a:ext cx="11957538" cy="27854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-19926" y="2833386"/>
              <a:ext cx="1856936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600" b="1" dirty="0" smtClean="0"/>
                <a:t>Pragmatic Language</a:t>
              </a:r>
              <a:endParaRPr lang="en-GB" sz="26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27468" y="2799561"/>
              <a:ext cx="1856936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600" b="1" dirty="0" smtClean="0"/>
                <a:t>Information Processing</a:t>
              </a:r>
              <a:endParaRPr lang="en-GB" sz="2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09227" y="2809988"/>
              <a:ext cx="1776027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600" b="1" dirty="0" smtClean="0"/>
                <a:t>Social Awareness</a:t>
              </a:r>
              <a:endParaRPr lang="en-GB" sz="26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63981" y="2810500"/>
              <a:ext cx="1856936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600" b="1" dirty="0" smtClean="0"/>
                <a:t>Repetitive Behaviours</a:t>
              </a:r>
              <a:endParaRPr lang="en-GB" sz="26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53311" y="2799561"/>
              <a:ext cx="1923087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600" b="1" dirty="0" err="1" smtClean="0"/>
                <a:t>Monotropic</a:t>
              </a:r>
              <a:r>
                <a:rPr lang="en-ZA" sz="2600" b="1" dirty="0" smtClean="0"/>
                <a:t> </a:t>
              </a:r>
              <a:r>
                <a:rPr lang="en-ZA" sz="2600" b="1" dirty="0" err="1" smtClean="0"/>
                <a:t>Mindset</a:t>
              </a:r>
              <a:endParaRPr lang="en-GB" sz="26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72176" y="2813969"/>
              <a:ext cx="1663199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600" b="1" dirty="0" smtClean="0"/>
                <a:t>Sensory Processing</a:t>
              </a:r>
              <a:endParaRPr lang="en-GB" sz="26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027180" y="2792225"/>
              <a:ext cx="2153934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600" b="1" dirty="0" smtClean="0"/>
                <a:t>Neuro-Motor Differences</a:t>
              </a:r>
              <a:endParaRPr lang="en-GB" sz="2600" b="1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459012" y="591484"/>
            <a:ext cx="11614625" cy="1380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All autistic people are affected in one way or another in most or </a:t>
            </a:r>
            <a:r>
              <a:rPr lang="en-ZA" sz="2400" i="1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all </a:t>
            </a:r>
            <a:r>
              <a:rPr lang="en-ZA" sz="2400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of these boxes – a </a:t>
            </a:r>
            <a:r>
              <a:rPr lang="en-ZA" sz="2400" i="1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rainbow </a:t>
            </a:r>
            <a:r>
              <a:rPr lang="en-ZA" sz="2400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of </a:t>
            </a:r>
            <a:r>
              <a:rPr lang="en-ZA" sz="2400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traits</a:t>
            </a:r>
            <a:endParaRPr lang="en-GB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ZA" sz="2400" b="1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If you only check one or two boxes, then </a:t>
            </a:r>
            <a:r>
              <a:rPr lang="en-ZA" sz="2400" b="1" dirty="0" smtClean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it is not autism – it is something else</a:t>
            </a:r>
            <a:endParaRPr lang="en-GB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6088" y="2137409"/>
            <a:ext cx="10617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/>
              <a:t>The Autism Spectrum</a:t>
            </a:r>
            <a:endParaRPr lang="en-GB" sz="54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167231" y="3587919"/>
            <a:ext cx="1546427" cy="291298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24"/>
          <p:cNvSpPr/>
          <p:nvPr/>
        </p:nvSpPr>
        <p:spPr>
          <a:xfrm>
            <a:off x="6949788" y="3581183"/>
            <a:ext cx="1569466" cy="291298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10127657" y="3535819"/>
            <a:ext cx="1959840" cy="291298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85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pmdeadline.com/wp-content/uploads/2014/09/w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762">
            <a:off x="8445757" y="623629"/>
            <a:ext cx="3502099" cy="29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2661" y="744386"/>
            <a:ext cx="8178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ommunication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and Autism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710" y="2338558"/>
            <a:ext cx="994014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800" i="1" dirty="0" smtClean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ZA" sz="4000" dirty="0" smtClean="0"/>
              <a:t>What is your Function: High vs low functioning autism</a:t>
            </a:r>
          </a:p>
          <a:p>
            <a:endParaRPr lang="en-ZA" sz="800" dirty="0" smtClean="0"/>
          </a:p>
          <a:p>
            <a:endParaRPr lang="en-ZA" sz="800" dirty="0" smtClean="0"/>
          </a:p>
          <a:p>
            <a:r>
              <a:rPr lang="en-ZA" sz="2800" dirty="0" smtClean="0"/>
              <a:t>        “</a:t>
            </a:r>
            <a:r>
              <a:rPr lang="en-ZA" sz="2800" i="1" dirty="0" smtClean="0"/>
              <a:t>Maintaining</a:t>
            </a:r>
            <a:r>
              <a:rPr lang="en-ZA" sz="2800" dirty="0" smtClean="0"/>
              <a:t> </a:t>
            </a:r>
            <a:r>
              <a:rPr lang="en-GB" sz="2800" i="1" dirty="0" smtClean="0"/>
              <a:t>only a narrow definition of what it means to </a:t>
            </a:r>
          </a:p>
          <a:p>
            <a:r>
              <a:rPr lang="en-GB" sz="2800" i="1" dirty="0"/>
              <a:t> </a:t>
            </a:r>
            <a:r>
              <a:rPr lang="en-GB" sz="2800" i="1" dirty="0" smtClean="0"/>
              <a:t>       ‘function’ serves only to ignore and silence valid disability, and </a:t>
            </a:r>
          </a:p>
          <a:p>
            <a:r>
              <a:rPr lang="en-GB" sz="2800" i="1" dirty="0"/>
              <a:t> </a:t>
            </a:r>
            <a:r>
              <a:rPr lang="en-GB" sz="2800" i="1" dirty="0" smtClean="0"/>
              <a:t>       dismiss and marginalize real potential.”   </a:t>
            </a:r>
          </a:p>
          <a:p>
            <a:pPr algn="r"/>
            <a:r>
              <a:rPr lang="en-GB" sz="1600" i="1" dirty="0" smtClean="0"/>
              <a:t>                                                                                                                               Laura </a:t>
            </a:r>
            <a:r>
              <a:rPr lang="en-GB" sz="1600" i="1" dirty="0" err="1" smtClean="0"/>
              <a:t>Tisoncik</a:t>
            </a:r>
            <a:endParaRPr lang="en-GB" sz="1600" i="1" dirty="0" smtClean="0"/>
          </a:p>
          <a:p>
            <a:pPr algn="r"/>
            <a:r>
              <a:rPr lang="en-GB" dirty="0"/>
              <a:t>Elder in the Autistic and </a:t>
            </a:r>
            <a:r>
              <a:rPr lang="en-GB" dirty="0" err="1"/>
              <a:t>Neurodiverse</a:t>
            </a:r>
            <a:r>
              <a:rPr lang="en-GB" dirty="0"/>
              <a:t> </a:t>
            </a:r>
            <a:r>
              <a:rPr lang="en-GB" dirty="0" smtClean="0"/>
              <a:t>communities</a:t>
            </a:r>
            <a:r>
              <a:rPr lang="en-GB" i="1" dirty="0" smtClean="0"/>
              <a:t>                                                          </a:t>
            </a:r>
            <a:endParaRPr lang="en-ZA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705826" y="1522200"/>
            <a:ext cx="6905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rgbClr val="0070C0"/>
                </a:solidFill>
              </a:rPr>
              <a:t>Potential barriers to communication</a:t>
            </a:r>
            <a:endParaRPr lang="en-ZA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5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orksho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/>
          <a:stretch/>
        </p:blipFill>
        <p:spPr bwMode="auto">
          <a:xfrm rot="21440386">
            <a:off x="4465888" y="755701"/>
            <a:ext cx="7627688" cy="441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58608" y="2040481"/>
            <a:ext cx="31277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</a:t>
            </a:r>
            <a:r>
              <a:rPr lang="en-US" sz="8000" dirty="0" smtClean="0">
                <a:ln w="0"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ine</a:t>
            </a:r>
            <a:endParaRPr lang="en-US" sz="800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233" y="0"/>
            <a:ext cx="804920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sz="2800" dirty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Introduction: My true colours</a:t>
            </a:r>
          </a:p>
          <a:p>
            <a:endParaRPr lang="en-ZA" sz="800" dirty="0" smtClean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Making sense of autism</a:t>
            </a:r>
            <a:endParaRPr lang="en-ZA" sz="2800" dirty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It is a spectrum</a:t>
            </a:r>
            <a:endParaRPr lang="en-ZA" sz="2800" dirty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The challenge of high functioning autism</a:t>
            </a:r>
            <a:endParaRPr lang="en-ZA" sz="2800" dirty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Social communication</a:t>
            </a:r>
            <a:endParaRPr lang="en-ZA" sz="2800" dirty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Executive functioning</a:t>
            </a:r>
            <a:endParaRPr lang="en-ZA" sz="2800" dirty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Interoception</a:t>
            </a:r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Girls </a:t>
            </a:r>
            <a:r>
              <a:rPr lang="en-ZA" sz="2800" dirty="0"/>
              <a:t>and </a:t>
            </a:r>
            <a:r>
              <a:rPr lang="en-ZA" sz="2800" dirty="0" smtClean="0"/>
              <a:t>autism</a:t>
            </a:r>
            <a:endParaRPr lang="en-ZA" sz="2800" dirty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Anxiety</a:t>
            </a:r>
          </a:p>
          <a:p>
            <a:endParaRPr lang="en-ZA" sz="800" dirty="0" smtClean="0"/>
          </a:p>
          <a:p>
            <a:endParaRPr lang="en-ZA" sz="8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All behaviour is communication</a:t>
            </a:r>
          </a:p>
          <a:p>
            <a:endParaRPr lang="en-ZA" sz="800" dirty="0" smtClean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ZA" sz="2800" dirty="0" smtClean="0"/>
              <a:t>Co-regulation: managing distressed behaviour</a:t>
            </a:r>
            <a:endParaRPr lang="en-ZA" sz="2800" dirty="0"/>
          </a:p>
        </p:txBody>
      </p:sp>
      <p:sp>
        <p:nvSpPr>
          <p:cNvPr id="4" name="Rectangle 3"/>
          <p:cNvSpPr/>
          <p:nvPr/>
        </p:nvSpPr>
        <p:spPr>
          <a:xfrm>
            <a:off x="5447764" y="581069"/>
            <a:ext cx="5718219" cy="978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138670" y="1559862"/>
            <a:ext cx="5097559" cy="294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868214" y="1017431"/>
            <a:ext cx="743315" cy="102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rot="21306264">
            <a:off x="5579610" y="491680"/>
            <a:ext cx="40767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Module</a:t>
            </a:r>
            <a:endParaRPr lang="en-US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492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llia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7511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2981" y="3983721"/>
            <a:ext cx="609600" cy="609600"/>
          </a:xfrm>
          <a:prstGeom prst="rect">
            <a:avLst/>
          </a:prstGeom>
        </p:spPr>
      </p:pic>
      <p:pic>
        <p:nvPicPr>
          <p:cNvPr id="6" name="Picture 5" descr="C:\Users\user\Desktop\William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15034" r="10901" b="4353"/>
          <a:stretch/>
        </p:blipFill>
        <p:spPr bwMode="auto">
          <a:xfrm>
            <a:off x="8303490" y="203200"/>
            <a:ext cx="3414375" cy="5680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0821" y="2315559"/>
            <a:ext cx="609037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challenge of high functioning Autism</a:t>
            </a:r>
            <a:endParaRPr lang="en-US" sz="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0180" y="6211669"/>
            <a:ext cx="8442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https://</a:t>
            </a:r>
            <a:r>
              <a:rPr lang="en-GB" dirty="0" smtClean="0">
                <a:hlinkClick r:id="rId6"/>
              </a:rPr>
              <a:t>www.verywellhealth.com/why-high-functioning-autism-is-so-challenging-259951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64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igh and low functioning Aut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1"/>
          <a:stretch/>
        </p:blipFill>
        <p:spPr bwMode="auto">
          <a:xfrm>
            <a:off x="7179229" y="4176215"/>
            <a:ext cx="4776210" cy="2621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009230" y="272833"/>
            <a:ext cx="989841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myth of high functioning Autism</a:t>
            </a:r>
            <a:endParaRPr lang="en-US" sz="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763" y="1652142"/>
            <a:ext cx="11303676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 smtClean="0"/>
              <a:t>High functioning is </a:t>
            </a:r>
            <a:r>
              <a:rPr lang="en-ZA" sz="2800" b="1" dirty="0" smtClean="0">
                <a:solidFill>
                  <a:srgbClr val="FF0000"/>
                </a:solidFill>
              </a:rPr>
              <a:t>not</a:t>
            </a:r>
            <a:r>
              <a:rPr lang="en-ZA" sz="2800" dirty="0" smtClean="0"/>
              <a:t> synonymous with ‘</a:t>
            </a:r>
            <a:r>
              <a:rPr lang="en-ZA" sz="2800" b="1" dirty="0" smtClean="0">
                <a:solidFill>
                  <a:srgbClr val="FF0000"/>
                </a:solidFill>
              </a:rPr>
              <a:t>mild</a:t>
            </a:r>
            <a:r>
              <a:rPr lang="en-ZA" sz="2800" dirty="0" smtClean="0"/>
              <a:t>’</a:t>
            </a:r>
          </a:p>
          <a:p>
            <a:endParaRPr lang="en-ZA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b="1" dirty="0" smtClean="0"/>
              <a:t>Myth</a:t>
            </a:r>
            <a:r>
              <a:rPr lang="en-ZA" sz="2800" dirty="0" smtClean="0"/>
              <a:t>: People with high functioning </a:t>
            </a:r>
            <a:r>
              <a:rPr lang="en-ZA" sz="2800" dirty="0"/>
              <a:t>Autism </a:t>
            </a:r>
            <a:r>
              <a:rPr lang="en-ZA" sz="2800" dirty="0" smtClean="0"/>
              <a:t>are unusually intelligent </a:t>
            </a:r>
            <a:r>
              <a:rPr lang="en-ZA" sz="2800" dirty="0"/>
              <a:t>and </a:t>
            </a:r>
            <a:r>
              <a:rPr lang="en-ZA" sz="2800" dirty="0" smtClean="0"/>
              <a:t>successful</a:t>
            </a:r>
            <a:endParaRPr lang="en-ZA" sz="2800" b="1" dirty="0"/>
          </a:p>
          <a:p>
            <a:endParaRPr lang="en-ZA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b="1" dirty="0"/>
              <a:t>Fact</a:t>
            </a:r>
            <a:r>
              <a:rPr lang="en-ZA" sz="2800" dirty="0"/>
              <a:t>: High </a:t>
            </a:r>
            <a:r>
              <a:rPr lang="en-ZA" sz="2800" dirty="0" smtClean="0"/>
              <a:t>functioning </a:t>
            </a:r>
            <a:r>
              <a:rPr lang="en-ZA" sz="2800" dirty="0"/>
              <a:t>Autism </a:t>
            </a:r>
            <a:r>
              <a:rPr lang="en-ZA" sz="2800" dirty="0" smtClean="0"/>
              <a:t>can make daily life very challenging</a:t>
            </a:r>
            <a:r>
              <a:rPr lang="en-ZA" sz="3200" dirty="0"/>
              <a:t> </a:t>
            </a:r>
            <a:r>
              <a:rPr lang="en-ZA" sz="800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800" dirty="0" smtClean="0"/>
              <a:t>                     </a:t>
            </a:r>
          </a:p>
          <a:p>
            <a:r>
              <a:rPr lang="en-ZA" sz="800" dirty="0"/>
              <a:t> </a:t>
            </a:r>
            <a:r>
              <a:rPr lang="en-ZA" sz="800" dirty="0" smtClean="0"/>
              <a:t>                 </a:t>
            </a:r>
            <a:r>
              <a:rPr lang="en-ZA" sz="2000" dirty="0" smtClean="0"/>
              <a:t>These challenges may include some/all of </a:t>
            </a:r>
            <a:r>
              <a:rPr lang="en-ZA" sz="2000" dirty="0"/>
              <a:t>the </a:t>
            </a:r>
            <a:r>
              <a:rPr lang="en-ZA" sz="2000" dirty="0" smtClean="0"/>
              <a:t>following:</a:t>
            </a:r>
          </a:p>
          <a:p>
            <a:endParaRPr lang="en-ZA" sz="300" dirty="0" smtClean="0"/>
          </a:p>
          <a:p>
            <a:r>
              <a:rPr lang="en-GB" sz="2000" dirty="0" smtClean="0"/>
              <a:t>          - Sensory processing</a:t>
            </a:r>
          </a:p>
          <a:p>
            <a:r>
              <a:rPr lang="en-GB" sz="2000" dirty="0" smtClean="0"/>
              <a:t>          - Executive planning skills</a:t>
            </a:r>
          </a:p>
          <a:p>
            <a:endParaRPr lang="en-GB" sz="300" dirty="0" smtClean="0"/>
          </a:p>
          <a:p>
            <a:r>
              <a:rPr lang="en-GB" sz="2000" dirty="0" smtClean="0"/>
              <a:t>          - Transitions and change</a:t>
            </a:r>
          </a:p>
          <a:p>
            <a:endParaRPr lang="en-GB" sz="300" dirty="0" smtClean="0"/>
          </a:p>
          <a:p>
            <a:r>
              <a:rPr lang="en-GB" sz="2000" dirty="0" smtClean="0"/>
              <a:t>          - Processing of verbal information</a:t>
            </a:r>
          </a:p>
          <a:p>
            <a:endParaRPr lang="en-GB" sz="300" dirty="0" smtClean="0"/>
          </a:p>
          <a:p>
            <a:r>
              <a:rPr lang="en-GB" sz="2000" dirty="0" smtClean="0"/>
              <a:t>          - Anxiety and depression</a:t>
            </a:r>
          </a:p>
          <a:p>
            <a:endParaRPr lang="en-GB" sz="300" dirty="0" smtClean="0"/>
          </a:p>
          <a:p>
            <a:r>
              <a:rPr lang="en-GB" sz="2000" dirty="0" smtClean="0"/>
              <a:t>          - Emotional regulation</a:t>
            </a:r>
          </a:p>
        </p:txBody>
      </p:sp>
      <p:pic>
        <p:nvPicPr>
          <p:cNvPr id="5" name="Picture 4" descr="Image result for High and low functioning Aut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19"/>
          <a:stretch/>
        </p:blipFill>
        <p:spPr bwMode="auto">
          <a:xfrm>
            <a:off x="7179229" y="6287256"/>
            <a:ext cx="4776210" cy="547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03601" y="1282810"/>
            <a:ext cx="5018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www.youtube.com/watch?v=K2P4Ed6G3gw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99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pmdeadline.com/wp-content/uploads/2014/09/w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762">
            <a:off x="8389469" y="457834"/>
            <a:ext cx="3502099" cy="29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8116" y="620473"/>
            <a:ext cx="8178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ommunication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and Autism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4333" y="1356405"/>
            <a:ext cx="6905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rgbClr val="0070C0"/>
                </a:solidFill>
              </a:rPr>
              <a:t>Potential barriers to communication</a:t>
            </a:r>
            <a:endParaRPr lang="en-ZA" sz="32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2828" y="2529200"/>
            <a:ext cx="930877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ZA" sz="4000" dirty="0" smtClean="0"/>
              <a:t>Social communication</a:t>
            </a:r>
          </a:p>
          <a:p>
            <a:endParaRPr lang="en-ZA" sz="800" dirty="0" smtClean="0"/>
          </a:p>
          <a:p>
            <a:r>
              <a:rPr lang="en-GB" sz="2400" i="1" dirty="0" smtClean="0"/>
              <a:t>          </a:t>
            </a:r>
            <a:r>
              <a:rPr lang="en-GB" sz="2800" i="1" dirty="0" smtClean="0"/>
              <a:t>“The </a:t>
            </a:r>
            <a:r>
              <a:rPr lang="en-GB" sz="2800" i="1" dirty="0"/>
              <a:t>latest thinking acknowledges that language is an </a:t>
            </a:r>
            <a:endParaRPr lang="en-GB" sz="2800" i="1" dirty="0" smtClean="0"/>
          </a:p>
          <a:p>
            <a:r>
              <a:rPr lang="en-GB" sz="2800" i="1" dirty="0"/>
              <a:t> </a:t>
            </a:r>
            <a:r>
              <a:rPr lang="en-GB" sz="2800" i="1" dirty="0" smtClean="0"/>
              <a:t>         integral </a:t>
            </a:r>
            <a:r>
              <a:rPr lang="en-GB" sz="2800" i="1" dirty="0"/>
              <a:t>part of </a:t>
            </a:r>
            <a:r>
              <a:rPr lang="en-GB" sz="2800" i="1" dirty="0" smtClean="0"/>
              <a:t>social communication</a:t>
            </a:r>
            <a:r>
              <a:rPr lang="en-GB" sz="2800" i="1" dirty="0"/>
              <a:t>, and that </a:t>
            </a:r>
            <a:r>
              <a:rPr lang="en-GB" sz="2800" i="1" dirty="0" smtClean="0"/>
              <a:t>social </a:t>
            </a:r>
          </a:p>
          <a:p>
            <a:r>
              <a:rPr lang="en-GB" sz="2800" i="1" dirty="0"/>
              <a:t> </a:t>
            </a:r>
            <a:r>
              <a:rPr lang="en-GB" sz="2800" i="1" dirty="0" smtClean="0"/>
              <a:t>         communication </a:t>
            </a:r>
            <a:r>
              <a:rPr lang="en-GB" sz="2800" i="1" dirty="0"/>
              <a:t>as a </a:t>
            </a:r>
            <a:r>
              <a:rPr lang="en-GB" sz="2800" i="1" dirty="0" smtClean="0"/>
              <a:t>whole, </a:t>
            </a:r>
            <a:r>
              <a:rPr lang="en-GB" sz="2800" i="1" dirty="0"/>
              <a:t>is a persistent </a:t>
            </a:r>
            <a:r>
              <a:rPr lang="en-GB" sz="2800" i="1" dirty="0" smtClean="0"/>
              <a:t>difficulty for </a:t>
            </a:r>
          </a:p>
          <a:p>
            <a:r>
              <a:rPr lang="en-GB" sz="2800" i="1" dirty="0"/>
              <a:t> </a:t>
            </a:r>
            <a:r>
              <a:rPr lang="en-GB" sz="2800" i="1" dirty="0" smtClean="0"/>
              <a:t>         many autistic people.” </a:t>
            </a:r>
          </a:p>
          <a:p>
            <a:pPr algn="r"/>
            <a:r>
              <a:rPr lang="en-GB" sz="2800" i="1" dirty="0" smtClean="0"/>
              <a:t>                                                   </a:t>
            </a:r>
            <a:r>
              <a:rPr lang="en-ZA" sz="1600" i="1" dirty="0" smtClean="0"/>
              <a:t>Lydia </a:t>
            </a:r>
            <a:r>
              <a:rPr lang="en-ZA" sz="1600" i="1" dirty="0" err="1" smtClean="0"/>
              <a:t>Denworth</a:t>
            </a:r>
            <a:endParaRPr lang="en-ZA" sz="1600" i="1" dirty="0" smtClean="0"/>
          </a:p>
          <a:p>
            <a:pPr algn="r"/>
            <a:r>
              <a:rPr lang="en-GB" sz="1600" dirty="0"/>
              <a:t>S</a:t>
            </a:r>
            <a:r>
              <a:rPr lang="en-GB" sz="1600" dirty="0" smtClean="0"/>
              <a:t>cience journalist and author</a:t>
            </a:r>
            <a:endParaRPr lang="en-ZA" sz="1600" i="1" dirty="0"/>
          </a:p>
          <a:p>
            <a:endParaRPr lang="en-GB" sz="2400" i="1" dirty="0" smtClean="0"/>
          </a:p>
          <a:p>
            <a:r>
              <a:rPr lang="en-ZA" i="1" dirty="0" smtClean="0"/>
              <a:t>                                                                                                                           </a:t>
            </a:r>
            <a:endParaRPr lang="en-ZA" i="1" dirty="0"/>
          </a:p>
        </p:txBody>
      </p:sp>
    </p:spTree>
    <p:extLst>
      <p:ext uri="{BB962C8B-B14F-4D97-AF65-F5344CB8AC3E}">
        <p14:creationId xmlns:p14="http://schemas.microsoft.com/office/powerpoint/2010/main" val="129663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4419" y="6211669"/>
            <a:ext cx="4839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www.youtube.com/watch?v=8Ox5LhIJSBE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604" t="21111" r="39918" b="24677"/>
          <a:stretch/>
        </p:blipFill>
        <p:spPr>
          <a:xfrm>
            <a:off x="1123950" y="410483"/>
            <a:ext cx="9963150" cy="557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5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age.slidesharecdn.com/communicationprocesseffective-121223020915-phpapp02/95/communication-process-effective-2-638.jpg?cb=135622905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6" t="17850" r="19802" b="38726"/>
          <a:stretch/>
        </p:blipFill>
        <p:spPr bwMode="auto">
          <a:xfrm rot="465810">
            <a:off x="8208468" y="452031"/>
            <a:ext cx="3045632" cy="161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7920" y="608213"/>
            <a:ext cx="7313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What is communication?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15881" y="2569847"/>
            <a:ext cx="4230806" cy="4121623"/>
            <a:chOff x="7723161" y="2686927"/>
            <a:chExt cx="2574389" cy="25181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6" t="18618" r="20979" b="4832"/>
            <a:stretch/>
          </p:blipFill>
          <p:spPr>
            <a:xfrm>
              <a:off x="7723161" y="2686927"/>
              <a:ext cx="2574389" cy="251811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549643" y="2801939"/>
              <a:ext cx="569501" cy="297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3600" b="1" dirty="0" smtClean="0">
                  <a:solidFill>
                    <a:schemeClr val="tx1"/>
                  </a:solidFill>
                </a:rPr>
                <a:t>7%</a:t>
              </a:r>
              <a:endParaRPr lang="en-ZA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854291" y="3797014"/>
              <a:ext cx="695352" cy="297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3600" b="1" dirty="0" smtClean="0">
                  <a:solidFill>
                    <a:schemeClr val="tx1"/>
                  </a:solidFill>
                </a:rPr>
                <a:t>38%</a:t>
              </a:r>
              <a:endParaRPr lang="en-ZA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529184" y="3797014"/>
              <a:ext cx="632062" cy="297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3600" b="1" dirty="0" smtClean="0">
                  <a:solidFill>
                    <a:schemeClr val="tx1"/>
                  </a:solidFill>
                </a:rPr>
                <a:t>55%</a:t>
              </a:r>
              <a:endParaRPr lang="en-ZA" sz="3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56363" y="3014016"/>
            <a:ext cx="738535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/>
              </a:rPr>
              <a:t>Vocabulary</a:t>
            </a:r>
            <a:endParaRPr lang="nl-NL" sz="3600" b="1" dirty="0">
              <a:latin typeface="Baskerville Old Face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/>
              </a:rPr>
              <a:t>Tone of voice </a:t>
            </a:r>
            <a:endParaRPr lang="nl-NL" sz="3600" b="1" dirty="0">
              <a:latin typeface="Baskerville Old Face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b="1" dirty="0" smtClean="0">
                <a:solidFill>
                  <a:srgbClr val="026C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/>
              </a:rPr>
              <a:t>Non-verbal behaviour</a:t>
            </a:r>
            <a:endParaRPr lang="en-ZA" sz="3600" b="1" dirty="0">
              <a:latin typeface="Baskerville Old Fac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1163" y="2393874"/>
            <a:ext cx="85023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b="1" dirty="0" smtClean="0">
                <a:latin typeface="Baskerville Old Face"/>
                <a:ea typeface="FangSong" pitchFamily="49" charset="-122"/>
              </a:rPr>
              <a:t>The three basic levels of communication</a:t>
            </a:r>
            <a:endParaRPr lang="en-ZA" sz="3200" b="1" dirty="0" smtClean="0">
              <a:solidFill>
                <a:srgbClr val="FF0000"/>
              </a:solidFill>
              <a:latin typeface="Baskerville Old Face"/>
              <a:ea typeface="FangSong" pitchFamily="49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7920" y="1788548"/>
            <a:ext cx="9667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sz="2800" dirty="0" smtClean="0">
                <a:latin typeface="Baskerville Old Face"/>
                <a:ea typeface="FangSong" pitchFamily="49" charset="-122"/>
              </a:rPr>
              <a:t>From the Latin word ‘Communicare’ which means </a:t>
            </a:r>
            <a:r>
              <a:rPr lang="en-Z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/>
                <a:ea typeface="FangSong" pitchFamily="49" charset="-122"/>
              </a:rPr>
              <a:t>to share</a:t>
            </a:r>
          </a:p>
        </p:txBody>
      </p:sp>
    </p:spTree>
    <p:extLst>
      <p:ext uri="{BB962C8B-B14F-4D97-AF65-F5344CB8AC3E}">
        <p14:creationId xmlns:p14="http://schemas.microsoft.com/office/powerpoint/2010/main" val="354430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Sarah\Failure to communicate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3966" r="3682" b="6629"/>
          <a:stretch/>
        </p:blipFill>
        <p:spPr bwMode="auto">
          <a:xfrm>
            <a:off x="1651817" y="491613"/>
            <a:ext cx="8721213" cy="558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135330" y="3529781"/>
            <a:ext cx="286118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d</a:t>
            </a: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ifficulty to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pmdeadline.com/wp-content/uploads/2014/09/w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69">
            <a:off x="8381864" y="357308"/>
            <a:ext cx="3678887" cy="311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4236" y="638814"/>
            <a:ext cx="8178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ommunication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and Autism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4157" y="1330759"/>
            <a:ext cx="6905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rgbClr val="0070C0"/>
                </a:solidFill>
              </a:rPr>
              <a:t>Potential barriers to communication</a:t>
            </a:r>
            <a:endParaRPr lang="en-ZA" sz="32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4645" y="2939856"/>
            <a:ext cx="1058054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ZA" sz="4000" dirty="0" smtClean="0"/>
              <a:t>Executive functioning</a:t>
            </a:r>
            <a:endParaRPr lang="en-ZA" sz="800" dirty="0" smtClean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ZA" sz="800" dirty="0" smtClean="0"/>
          </a:p>
          <a:p>
            <a:r>
              <a:rPr lang="en-ZA" sz="2400" dirty="0"/>
              <a:t> </a:t>
            </a:r>
            <a:r>
              <a:rPr lang="en-ZA" sz="2400" dirty="0" smtClean="0"/>
              <a:t>       </a:t>
            </a:r>
            <a:r>
              <a:rPr lang="en-ZA" sz="2800" dirty="0" smtClean="0"/>
              <a:t>“</a:t>
            </a:r>
            <a:r>
              <a:rPr lang="en-ZA" sz="2800" i="1" dirty="0" smtClean="0"/>
              <a:t>Living </a:t>
            </a:r>
            <a:r>
              <a:rPr lang="en-ZA" sz="2800" i="1" dirty="0"/>
              <a:t>in a ‘five minute bubble’ </a:t>
            </a:r>
            <a:r>
              <a:rPr lang="en-ZA" sz="2800" i="1" dirty="0" smtClean="0"/>
              <a:t>-  the </a:t>
            </a:r>
            <a:r>
              <a:rPr lang="en-ZA" sz="2800" i="1" dirty="0"/>
              <a:t>impact of poor </a:t>
            </a:r>
            <a:endParaRPr lang="en-ZA" sz="2800" i="1" dirty="0" smtClean="0"/>
          </a:p>
          <a:p>
            <a:r>
              <a:rPr lang="en-ZA" sz="2800" i="1" dirty="0"/>
              <a:t> </a:t>
            </a:r>
            <a:r>
              <a:rPr lang="en-ZA" sz="2800" i="1" dirty="0" smtClean="0"/>
              <a:t>        executive functioning</a:t>
            </a:r>
            <a:r>
              <a:rPr lang="en-ZA" i="1" dirty="0" smtClean="0"/>
              <a:t>.”</a:t>
            </a:r>
          </a:p>
          <a:p>
            <a:endParaRPr lang="en-ZA" i="1" dirty="0" smtClean="0"/>
          </a:p>
          <a:p>
            <a:r>
              <a:rPr lang="en-ZA" i="1" dirty="0">
                <a:hlinkClick r:id="rId3"/>
              </a:rPr>
              <a:t>https://help4psychology.co.uk/blog/living-in-a-five-minute-bubble-the-impact-of-poor-executive-functioning</a:t>
            </a:r>
            <a:r>
              <a:rPr lang="en-ZA" i="1" dirty="0" smtClean="0">
                <a:hlinkClick r:id="rId3"/>
              </a:rPr>
              <a:t>/</a:t>
            </a:r>
            <a:endParaRPr lang="en-ZA" i="1" dirty="0" smtClean="0"/>
          </a:p>
          <a:p>
            <a:endParaRPr lang="en-ZA" i="1" dirty="0" smtClean="0"/>
          </a:p>
          <a:p>
            <a:pPr algn="r"/>
            <a:r>
              <a:rPr lang="en-ZA" i="1" dirty="0"/>
              <a:t> </a:t>
            </a:r>
            <a:r>
              <a:rPr lang="en-ZA" i="1" dirty="0" smtClean="0"/>
              <a:t>                                                                     Dr </a:t>
            </a:r>
            <a:r>
              <a:rPr lang="en-ZA" i="1" dirty="0"/>
              <a:t>Judy </a:t>
            </a:r>
            <a:r>
              <a:rPr lang="en-ZA" i="1" dirty="0" smtClean="0"/>
              <a:t>Eaton</a:t>
            </a:r>
          </a:p>
          <a:p>
            <a:pPr algn="r"/>
            <a:r>
              <a:rPr lang="en-GB" dirty="0"/>
              <a:t>Consultant Clinical Psychologist </a:t>
            </a:r>
            <a:r>
              <a:rPr lang="en-GB" dirty="0" smtClean="0"/>
              <a:t>specialising </a:t>
            </a:r>
            <a:r>
              <a:rPr lang="en-GB" dirty="0"/>
              <a:t>in </a:t>
            </a:r>
            <a:r>
              <a:rPr lang="en-GB" dirty="0" smtClean="0"/>
              <a:t>Autism </a:t>
            </a:r>
            <a:r>
              <a:rPr lang="en-GB" dirty="0"/>
              <a:t>and Pathological Demand Avoidance (PDA)</a:t>
            </a:r>
            <a:endParaRPr lang="en-ZA" i="1" dirty="0"/>
          </a:p>
        </p:txBody>
      </p:sp>
    </p:spTree>
    <p:extLst>
      <p:ext uri="{BB962C8B-B14F-4D97-AF65-F5344CB8AC3E}">
        <p14:creationId xmlns:p14="http://schemas.microsoft.com/office/powerpoint/2010/main" val="335595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82436" y="6359857"/>
            <a:ext cx="5172501" cy="35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4847" y="176477"/>
            <a:ext cx="1032734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000" b="1" dirty="0" smtClean="0"/>
              <a:t>Executive functioning</a:t>
            </a:r>
          </a:p>
          <a:p>
            <a:pPr algn="r"/>
            <a:r>
              <a:rPr lang="en-ZA" sz="2400" dirty="0" smtClean="0"/>
              <a:t>The Chief Executive Officer (CEO) of the brain</a:t>
            </a:r>
            <a:endParaRPr lang="en-ZA" sz="2400" dirty="0"/>
          </a:p>
        </p:txBody>
      </p:sp>
      <p:pic>
        <p:nvPicPr>
          <p:cNvPr id="1026" name="Picture 2" descr="Image result for Executive Functioning Skills guide everything we do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069" y="4161423"/>
            <a:ext cx="2696577" cy="26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74846" y="2278057"/>
            <a:ext cx="1017512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R</a:t>
            </a:r>
            <a:r>
              <a:rPr lang="en-GB" sz="2800" dirty="0" smtClean="0"/>
              <a:t>efers to a </a:t>
            </a:r>
            <a:r>
              <a:rPr lang="en-GB" sz="2800" dirty="0"/>
              <a:t>set of mental skills that are key to </a:t>
            </a:r>
            <a:r>
              <a:rPr lang="en-GB" sz="2800" dirty="0" smtClean="0"/>
              <a:t>learning and managing behaviour</a:t>
            </a:r>
          </a:p>
          <a:p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Problems with </a:t>
            </a:r>
            <a:r>
              <a:rPr lang="en-GB" sz="2800" dirty="0"/>
              <a:t>executive function </a:t>
            </a:r>
            <a:r>
              <a:rPr lang="en-GB" sz="2800" dirty="0" smtClean="0"/>
              <a:t>can result in difficulties with: </a:t>
            </a:r>
          </a:p>
          <a:p>
            <a:r>
              <a:rPr lang="en-GB" sz="2800" dirty="0" smtClean="0"/>
              <a:t>            - working memory</a:t>
            </a:r>
          </a:p>
          <a:p>
            <a:r>
              <a:rPr lang="en-GB" sz="2800" dirty="0" smtClean="0"/>
              <a:t>            - flexible thinking</a:t>
            </a:r>
          </a:p>
          <a:p>
            <a:r>
              <a:rPr lang="en-GB" sz="2800" dirty="0" smtClean="0"/>
              <a:t>            - self-control</a:t>
            </a:r>
            <a:endParaRPr lang="en-GB" sz="2800" dirty="0"/>
          </a:p>
        </p:txBody>
      </p:sp>
      <p:sp>
        <p:nvSpPr>
          <p:cNvPr id="2" name="Rectangle 1"/>
          <p:cNvSpPr/>
          <p:nvPr/>
        </p:nvSpPr>
        <p:spPr>
          <a:xfrm>
            <a:off x="818866" y="5313824"/>
            <a:ext cx="86253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/>
              <a:t>Executive functioning has been identified as a </a:t>
            </a:r>
            <a:r>
              <a:rPr lang="en-ZA" sz="3200" b="1" dirty="0"/>
              <a:t>particular area of difficulty </a:t>
            </a:r>
            <a:r>
              <a:rPr lang="en-ZA" sz="3200" dirty="0"/>
              <a:t>for </a:t>
            </a:r>
            <a:r>
              <a:rPr lang="en-ZA" sz="3200" dirty="0" smtClean="0"/>
              <a:t>Autistic individuals </a:t>
            </a:r>
            <a:endParaRPr lang="en-ZA" sz="3200" dirty="0"/>
          </a:p>
        </p:txBody>
      </p:sp>
      <p:sp>
        <p:nvSpPr>
          <p:cNvPr id="3" name="Rectangle 2"/>
          <p:cNvSpPr/>
          <p:nvPr/>
        </p:nvSpPr>
        <p:spPr>
          <a:xfrm>
            <a:off x="5849970" y="1768019"/>
            <a:ext cx="5837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https://www.theottoolbox.com/executive-functioning-skills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70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Image result for umbrell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r="5162"/>
          <a:stretch/>
        </p:blipFill>
        <p:spPr bwMode="auto">
          <a:xfrm>
            <a:off x="3389580" y="4039247"/>
            <a:ext cx="2096576" cy="21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pp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99" y="1913973"/>
            <a:ext cx="1490440" cy="169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op s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59" y="2022209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he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473" y="2124164"/>
            <a:ext cx="1609535" cy="16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red ro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839" y="1753247"/>
            <a:ext cx="152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strawberry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670" y="2002166"/>
            <a:ext cx="1517015" cy="146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Picture 16" descr="Image result for telepho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43" y="4295700"/>
            <a:ext cx="155625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typewri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84" y="4252314"/>
            <a:ext cx="1993710" cy="14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high heel sho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" t="43591" r="6587"/>
          <a:stretch/>
        </p:blipFill>
        <p:spPr bwMode="auto">
          <a:xfrm>
            <a:off x="5332166" y="4179813"/>
            <a:ext cx="1524001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age result for violin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54070" y="4434975"/>
            <a:ext cx="3121025" cy="12776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260151" y="50966"/>
            <a:ext cx="1065756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000" b="1" dirty="0"/>
              <a:t>Working memory</a:t>
            </a:r>
          </a:p>
          <a:p>
            <a:pPr algn="r"/>
            <a:r>
              <a:rPr lang="en-ZA" sz="2400" dirty="0" smtClean="0"/>
              <a:t>How </a:t>
            </a:r>
            <a:r>
              <a:rPr lang="en-ZA" sz="2400" dirty="0"/>
              <a:t>many of these pictures can you remember</a:t>
            </a:r>
            <a:r>
              <a:rPr lang="en-ZA" sz="2400" dirty="0" smtClean="0"/>
              <a:t>?</a:t>
            </a:r>
          </a:p>
          <a:p>
            <a:pPr algn="r"/>
            <a:r>
              <a:rPr lang="en-ZA" sz="2400" dirty="0" smtClean="0"/>
              <a:t>Give yourself 60 seconds to memorise the images on this slide.</a:t>
            </a:r>
            <a:endParaRPr lang="en-ZA" sz="2400" dirty="0"/>
          </a:p>
        </p:txBody>
      </p:sp>
      <p:sp>
        <p:nvSpPr>
          <p:cNvPr id="2" name="Rectangle 1"/>
          <p:cNvSpPr/>
          <p:nvPr/>
        </p:nvSpPr>
        <p:spPr>
          <a:xfrm>
            <a:off x="341523" y="253389"/>
            <a:ext cx="11204154" cy="6380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38130" y="2128655"/>
            <a:ext cx="108889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/>
              <a:t>Jot down as many of the items you can remember.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46573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Image result for umbrell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r="5162"/>
          <a:stretch/>
        </p:blipFill>
        <p:spPr bwMode="auto">
          <a:xfrm>
            <a:off x="3389580" y="4039247"/>
            <a:ext cx="2096576" cy="21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pp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99" y="1913973"/>
            <a:ext cx="1490440" cy="169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op s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59" y="2022209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he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473" y="2124164"/>
            <a:ext cx="1609535" cy="160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red ro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839" y="1753247"/>
            <a:ext cx="152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strawberry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670" y="2002166"/>
            <a:ext cx="1517015" cy="146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Picture 16" descr="Image result for telepho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43" y="4295700"/>
            <a:ext cx="155625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typewri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84" y="4252314"/>
            <a:ext cx="1993710" cy="14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high heel sho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" t="43591" r="6587"/>
          <a:stretch/>
        </p:blipFill>
        <p:spPr bwMode="auto">
          <a:xfrm>
            <a:off x="5332166" y="4179813"/>
            <a:ext cx="1524001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age result for violin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54070" y="4434975"/>
            <a:ext cx="3121025" cy="12776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524556" y="172963"/>
            <a:ext cx="1065756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000" b="1" dirty="0"/>
              <a:t>Working </a:t>
            </a:r>
            <a:r>
              <a:rPr lang="en-ZA" sz="7000" b="1" dirty="0" smtClean="0"/>
              <a:t>memory</a:t>
            </a:r>
          </a:p>
          <a:p>
            <a:pPr algn="r"/>
            <a:r>
              <a:rPr lang="en-ZA" sz="2400" dirty="0" smtClean="0"/>
              <a:t>How many of these pictures did you manage to remember?</a:t>
            </a:r>
          </a:p>
          <a:p>
            <a:pPr algn="r"/>
            <a:r>
              <a:rPr lang="en-ZA" sz="2400" dirty="0" smtClean="0"/>
              <a:t>.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27669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17" y="0"/>
            <a:ext cx="10287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8972" y="308472"/>
            <a:ext cx="879163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dirty="0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Introduction</a:t>
            </a:r>
            <a:endParaRPr lang="en-US" sz="10000" b="0" cap="none" spc="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0789" y="5367539"/>
            <a:ext cx="69932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Developing your self-awareness</a:t>
            </a:r>
          </a:p>
          <a:p>
            <a:pPr algn="r"/>
            <a:r>
              <a:rPr lang="en-GB" i="1" dirty="0" smtClean="0"/>
              <a:t>An Activity: True colours questionnaire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65546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lack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" y="1"/>
            <a:ext cx="11982734" cy="6850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5535" y="309154"/>
            <a:ext cx="1160059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6600" b="1" dirty="0" smtClean="0">
                <a:solidFill>
                  <a:schemeClr val="bg1"/>
                </a:solidFill>
              </a:rPr>
              <a:t>Information Processing</a:t>
            </a:r>
          </a:p>
          <a:p>
            <a:pPr algn="r"/>
            <a:r>
              <a:rPr lang="en-ZA" sz="2800" b="1" dirty="0" smtClean="0">
                <a:solidFill>
                  <a:schemeClr val="bg1"/>
                </a:solidFill>
              </a:rPr>
              <a:t>                                               As you see each word, say aloud the colour in which it has been written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9553" y="2316241"/>
            <a:ext cx="2848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>
                <a:solidFill>
                  <a:srgbClr val="FF0000"/>
                </a:solidFill>
              </a:rPr>
              <a:t>YELLOW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54778" y="2278924"/>
            <a:ext cx="2931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>
                <a:solidFill>
                  <a:srgbClr val="7030A0"/>
                </a:solidFill>
              </a:rPr>
              <a:t>GREEN</a:t>
            </a:r>
            <a:endParaRPr lang="en-GB" sz="54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91038" y="2325508"/>
            <a:ext cx="2520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>
                <a:solidFill>
                  <a:srgbClr val="FFFF00"/>
                </a:solidFill>
              </a:rPr>
              <a:t>BLACK</a:t>
            </a:r>
            <a:endParaRPr lang="en-GB" sz="54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58137" y="2324246"/>
            <a:ext cx="1951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>
                <a:solidFill>
                  <a:srgbClr val="002060"/>
                </a:solidFill>
              </a:rPr>
              <a:t>OLIVE</a:t>
            </a:r>
            <a:endParaRPr lang="en-GB" sz="5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96209" y="3253982"/>
            <a:ext cx="1951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>
                <a:solidFill>
                  <a:schemeClr val="bg1">
                    <a:lumMod val="50000"/>
                  </a:schemeClr>
                </a:solidFill>
              </a:rPr>
              <a:t>PINK</a:t>
            </a:r>
            <a:endParaRPr lang="en-GB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59699" y="4203977"/>
            <a:ext cx="1951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>
                <a:solidFill>
                  <a:srgbClr val="00B050"/>
                </a:solidFill>
              </a:rPr>
              <a:t>RED</a:t>
            </a:r>
            <a:endParaRPr lang="en-GB" sz="5400" b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1116" y="3240334"/>
            <a:ext cx="2837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>
                <a:solidFill>
                  <a:schemeClr val="accent2">
                    <a:lumMod val="75000"/>
                  </a:schemeClr>
                </a:solidFill>
              </a:rPr>
              <a:t>PURPLE</a:t>
            </a:r>
            <a:endParaRPr lang="en-GB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80571" y="3228539"/>
            <a:ext cx="2664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>
                <a:solidFill>
                  <a:srgbClr val="FF33CC"/>
                </a:solidFill>
              </a:rPr>
              <a:t>WHITE</a:t>
            </a:r>
            <a:endParaRPr lang="en-GB" sz="5400" b="1" dirty="0">
              <a:solidFill>
                <a:srgbClr val="FF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89316" y="4120826"/>
            <a:ext cx="1951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>
                <a:solidFill>
                  <a:srgbClr val="FF9933"/>
                </a:solidFill>
              </a:rPr>
              <a:t>GREY</a:t>
            </a:r>
            <a:endParaRPr lang="en-GB" sz="5400" b="1" dirty="0">
              <a:solidFill>
                <a:srgbClr val="FF9933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54778" y="4166146"/>
            <a:ext cx="1951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/>
              <a:t>LILAC</a:t>
            </a:r>
            <a:endParaRPr lang="en-GB" sz="5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513805" y="3243954"/>
            <a:ext cx="2780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>
                <a:solidFill>
                  <a:schemeClr val="bg1"/>
                </a:solidFill>
              </a:rPr>
              <a:t>ORANGE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38956" y="4205580"/>
            <a:ext cx="3165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>
                <a:solidFill>
                  <a:srgbClr val="00FFCC"/>
                </a:solidFill>
              </a:rPr>
              <a:t>SCARLETT</a:t>
            </a:r>
            <a:endParaRPr lang="en-GB" sz="5400" b="1" dirty="0">
              <a:solidFill>
                <a:srgbClr val="00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35" y="154546"/>
            <a:ext cx="4038815" cy="2704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546"/>
            <a:ext cx="10515600" cy="2846232"/>
          </a:xfrm>
        </p:spPr>
        <p:txBody>
          <a:bodyPr>
            <a:normAutofit/>
          </a:bodyPr>
          <a:lstStyle/>
          <a:p>
            <a:r>
              <a:rPr lang="en-GB" sz="1300" smtClean="0"/>
              <a:t>							</a:t>
            </a:r>
            <a:r>
              <a:rPr lang="en-GB" sz="1800" smtClean="0"/>
              <a:t>57 Albion Road, Edinburgh EH7 5QY</a:t>
            </a:r>
            <a:br>
              <a:rPr lang="en-GB" sz="1800" smtClean="0"/>
            </a:br>
            <a:r>
              <a:rPr lang="en-GB" sz="1800" smtClean="0"/>
              <a:t>							Tel: 0131 475 2416</a:t>
            </a:r>
            <a:br>
              <a:rPr lang="en-GB" sz="1800" smtClean="0"/>
            </a:br>
            <a:r>
              <a:rPr lang="en-GB" sz="1800" smtClean="0"/>
              <a:t>							Email: info@pasda.org.uk</a:t>
            </a:r>
            <a:br>
              <a:rPr lang="en-GB" sz="1800" smtClean="0"/>
            </a:br>
            <a:r>
              <a:rPr lang="en-GB" sz="1800" smtClean="0"/>
              <a:t>							Website: </a:t>
            </a:r>
            <a:r>
              <a:rPr lang="en-GB" sz="1800" smtClean="0">
                <a:hlinkClick r:id="rId3"/>
              </a:rPr>
              <a:t>www.pasda.org.uk</a:t>
            </a:r>
            <a:r>
              <a:rPr lang="en-GB" sz="1800" smtClean="0"/>
              <a:t> 									Scottish Charity Number: SC042678</a:t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19718"/>
            <a:ext cx="10515600" cy="314244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800" b="1" smtClean="0"/>
              <a:t>MAKE A DONATION TO SUPPORT Pasda’s WORK</a:t>
            </a:r>
          </a:p>
          <a:p>
            <a:pPr marL="0" indent="0">
              <a:buNone/>
            </a:pPr>
            <a:r>
              <a:rPr lang="en-GB" sz="1800" smtClean="0"/>
              <a:t>If you have benefitted from this presentation, please consider supporting Pasda's work. </a:t>
            </a:r>
          </a:p>
          <a:p>
            <a:pPr marL="0" indent="0">
              <a:buNone/>
            </a:pPr>
            <a:r>
              <a:rPr lang="en-GB" sz="1800" smtClean="0"/>
              <a:t>You can do this in one of four ways:  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Donate via JustGiving on the Pasda website at: </a:t>
            </a:r>
            <a:r>
              <a:rPr lang="en-GB" sz="1800" smtClean="0">
                <a:hlinkClick r:id="rId4"/>
              </a:rPr>
              <a:t>https://www.pasda.org.uk </a:t>
            </a:r>
            <a:r>
              <a:rPr lang="en-GB" sz="1800" smtClean="0"/>
              <a:t>, at the top right of the Home Page.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Donate via JustGiving at: </a:t>
            </a:r>
            <a:r>
              <a:rPr lang="en-GB" sz="1800" smtClean="0">
                <a:hlinkClick r:id="rId5"/>
              </a:rPr>
              <a:t>https://www.justgiving.com/pasdauk</a:t>
            </a:r>
            <a:endParaRPr lang="en-GB" sz="1800" smtClean="0"/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Make a bank transfer. To do this, please contact us by phone or email for the account details.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Make out a cheque payable to Pasda, and mail it to our office at the address above.  </a:t>
            </a:r>
          </a:p>
          <a:p>
            <a:pPr marL="0" indent="0" algn="ctr">
              <a:buNone/>
            </a:pPr>
            <a:endParaRPr lang="en-GB" sz="1800" smtClean="0"/>
          </a:p>
          <a:p>
            <a:pPr marL="0" indent="0" algn="ctr">
              <a:buNone/>
            </a:pPr>
            <a:r>
              <a:rPr lang="en-GB" sz="1800" smtClean="0"/>
              <a:t>Thank you very much.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7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hidden disabi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57" y="0"/>
            <a:ext cx="803671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61489" y="5459105"/>
            <a:ext cx="463005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dirty="0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Autism</a:t>
            </a:r>
            <a:endParaRPr lang="en-US" sz="10000" b="0" cap="none" spc="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211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5744" y="5934670"/>
            <a:ext cx="8543498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you </a:t>
            </a:r>
            <a:r>
              <a:rPr lang="en-US" sz="5400" b="0" cap="none" spc="0" dirty="0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see?</a:t>
            </a:r>
            <a:endParaRPr lang="en-US" sz="5400" b="0" cap="none" spc="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 descr="harry-quan-486229-unsplas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57" y="1279925"/>
            <a:ext cx="6524471" cy="477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0838" y="0"/>
            <a:ext cx="463005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dirty="0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Autism</a:t>
            </a:r>
            <a:endParaRPr lang="en-US" sz="10000" b="0" cap="none" spc="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372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33768" y="34121"/>
            <a:ext cx="8093122" cy="6823879"/>
            <a:chOff x="2333768" y="34121"/>
            <a:chExt cx="8093122" cy="6823879"/>
          </a:xfrm>
        </p:grpSpPr>
        <p:sp>
          <p:nvSpPr>
            <p:cNvPr id="3" name="Rectangle 2"/>
            <p:cNvSpPr/>
            <p:nvPr/>
          </p:nvSpPr>
          <p:spPr>
            <a:xfrm>
              <a:off x="2333768" y="34121"/>
              <a:ext cx="8093122" cy="6823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0453" t="10945" r="22052" b="57627"/>
            <a:stretch/>
          </p:blipFill>
          <p:spPr>
            <a:xfrm>
              <a:off x="3143367" y="650420"/>
              <a:ext cx="6200961" cy="55912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Rectangle 4"/>
          <p:cNvSpPr/>
          <p:nvPr/>
        </p:nvSpPr>
        <p:spPr>
          <a:xfrm>
            <a:off x="4012690" y="34121"/>
            <a:ext cx="4078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Disability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9571" y="5992171"/>
            <a:ext cx="5248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 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Individual?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37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avidL.DAVID\My Documents\My Pictures\2007_12_21 William and Jess in builder's sand\IMG_0543.JPG"/>
          <p:cNvPicPr>
            <a:picLocks noChangeAspect="1" noChangeArrowheads="1"/>
          </p:cNvPicPr>
          <p:nvPr/>
        </p:nvPicPr>
        <p:blipFill>
          <a:blip r:embed="rId2"/>
          <a:srcRect l="55900" t="5377" r="24300" b="62223"/>
          <a:stretch>
            <a:fillRect/>
          </a:stretch>
        </p:blipFill>
        <p:spPr bwMode="auto">
          <a:xfrm>
            <a:off x="0" y="169985"/>
            <a:ext cx="5373857" cy="6595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622388" y="169985"/>
            <a:ext cx="617220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dirty="0" smtClean="0">
                <a:latin typeface="+mj-lt"/>
              </a:rPr>
              <a:t>Imagine that your mind got stuck ... </a:t>
            </a:r>
          </a:p>
          <a:p>
            <a:r>
              <a:rPr lang="en-ZA" sz="1600" b="1" dirty="0" smtClean="0">
                <a:latin typeface="+mj-lt"/>
              </a:rPr>
              <a:t>NO I don’t want to ... NO, NO, NO!</a:t>
            </a:r>
          </a:p>
          <a:p>
            <a:r>
              <a:rPr lang="en-ZA" sz="1600" b="1" dirty="0" smtClean="0">
                <a:latin typeface="+mj-lt"/>
              </a:rPr>
              <a:t/>
            </a:r>
            <a:br>
              <a:rPr lang="en-ZA" sz="1600" b="1" dirty="0" smtClean="0">
                <a:latin typeface="+mj-lt"/>
              </a:rPr>
            </a:br>
            <a:r>
              <a:rPr lang="en-ZA" sz="1600" b="1" dirty="0" smtClean="0">
                <a:latin typeface="+mj-lt"/>
              </a:rPr>
              <a:t>This word replays in your mind over and over, getting louder and louder …</a:t>
            </a:r>
            <a:endParaRPr lang="en-US" sz="1600" b="1" dirty="0" smtClean="0">
              <a:latin typeface="+mj-lt"/>
            </a:endParaRPr>
          </a:p>
          <a:p>
            <a:r>
              <a:rPr lang="en-ZA" sz="1600" b="1" dirty="0" smtClean="0">
                <a:latin typeface="+mj-lt"/>
              </a:rPr>
              <a:t>You don’t want to feel controlled – you just have to say NO, it comes from nowhere, it makes NO sense </a:t>
            </a:r>
          </a:p>
          <a:p>
            <a:r>
              <a:rPr lang="en-ZA" sz="1600" b="1" dirty="0" smtClean="0">
                <a:latin typeface="+mj-lt"/>
              </a:rPr>
              <a:t>It feels like a flood of anger which takes over your whole body...</a:t>
            </a:r>
          </a:p>
          <a:p>
            <a:r>
              <a:rPr lang="en-ZA" sz="1600" b="1" dirty="0" smtClean="0">
                <a:latin typeface="+mj-lt"/>
              </a:rPr>
              <a:t>No-one understands, your parents they expect too much, they expect you to be perfect!</a:t>
            </a:r>
          </a:p>
          <a:p>
            <a:endParaRPr lang="en-US" sz="1600" b="1" dirty="0" smtClean="0">
              <a:latin typeface="+mj-lt"/>
            </a:endParaRPr>
          </a:p>
          <a:p>
            <a:r>
              <a:rPr lang="en-ZA" sz="1600" b="1" dirty="0" smtClean="0">
                <a:latin typeface="+mj-lt"/>
              </a:rPr>
              <a:t>With the anger comes anxiety…</a:t>
            </a:r>
          </a:p>
          <a:p>
            <a:r>
              <a:rPr lang="en-ZA" sz="1600" b="1" dirty="0" smtClean="0">
                <a:latin typeface="+mj-lt"/>
              </a:rPr>
              <a:t>When you feel anxious, it feels like you are in danger. Anxiety is a feeling that tells you to respond, react, protect yourself, DO SOMETHING!  SAY NO!  FIGHT!  ARGUE!  SHOUT! SCREAM!</a:t>
            </a:r>
          </a:p>
          <a:p>
            <a:endParaRPr lang="en-ZA" sz="1600" b="1" dirty="0" smtClean="0">
              <a:latin typeface="+mj-lt"/>
            </a:endParaRPr>
          </a:p>
          <a:p>
            <a:r>
              <a:rPr lang="en-ZA" sz="1600" b="1" dirty="0" smtClean="0">
                <a:latin typeface="+mj-lt"/>
              </a:rPr>
              <a:t>You don’t want to be like this, feel like this ...</a:t>
            </a:r>
          </a:p>
          <a:p>
            <a:r>
              <a:rPr lang="en-ZA" sz="1600" b="1" dirty="0" smtClean="0">
                <a:latin typeface="+mj-lt"/>
              </a:rPr>
              <a:t>Your Mom is sad, she cries a lot, especially when she thinks you are asleep</a:t>
            </a:r>
          </a:p>
          <a:p>
            <a:r>
              <a:rPr lang="en-ZA" sz="1600" b="1" dirty="0" smtClean="0">
                <a:latin typeface="+mj-lt"/>
              </a:rPr>
              <a:t>And Dad, he gets angry and shouts a lot ...</a:t>
            </a:r>
          </a:p>
          <a:p>
            <a:r>
              <a:rPr lang="en-ZA" sz="1600" b="1" dirty="0" smtClean="0">
                <a:latin typeface="+mj-lt"/>
              </a:rPr>
              <a:t>You want new skin, new bones ... You just want to be different ... Someone else</a:t>
            </a:r>
            <a:endParaRPr lang="en-US" sz="1600" b="1" dirty="0" smtClean="0">
              <a:latin typeface="+mj-lt"/>
            </a:endParaRPr>
          </a:p>
          <a:p>
            <a:r>
              <a:rPr lang="en-ZA" sz="1600" b="1" dirty="0" smtClean="0">
                <a:latin typeface="+mj-lt"/>
              </a:rPr>
              <a:t/>
            </a:r>
            <a:br>
              <a:rPr lang="en-ZA" sz="1600" b="1" dirty="0" smtClean="0">
                <a:latin typeface="+mj-lt"/>
              </a:rPr>
            </a:br>
            <a:r>
              <a:rPr lang="en-ZA" sz="1600" b="1" dirty="0" smtClean="0">
                <a:latin typeface="+mj-lt"/>
              </a:rPr>
              <a:t>You might recognize that none of this makes sense, or even seems reasonable, yet it still feels real, intense, and true …</a:t>
            </a:r>
          </a:p>
          <a:p>
            <a:r>
              <a:rPr lang="en-ZA" sz="1600" b="1" dirty="0" smtClean="0">
                <a:latin typeface="+mj-lt"/>
              </a:rPr>
              <a:t>Why would your brain lie?</a:t>
            </a:r>
            <a:endParaRPr lang="en-US" sz="1600" b="1" dirty="0" smtClean="0">
              <a:latin typeface="+mj-lt"/>
            </a:endParaRPr>
          </a:p>
          <a:p>
            <a:r>
              <a:rPr lang="en-ZA" sz="1600" b="1" dirty="0" smtClean="0">
                <a:latin typeface="+mj-lt"/>
              </a:rPr>
              <a:t>Why would you feel this way if it weren’t true?</a:t>
            </a:r>
          </a:p>
          <a:p>
            <a:r>
              <a:rPr lang="en-ZA" sz="1600" b="1" dirty="0" smtClean="0">
                <a:latin typeface="+mj-lt"/>
              </a:rPr>
              <a:t/>
            </a:r>
            <a:br>
              <a:rPr lang="en-ZA" sz="1600" b="1" dirty="0" smtClean="0">
                <a:latin typeface="+mj-lt"/>
              </a:rPr>
            </a:br>
            <a:r>
              <a:rPr lang="en-ZA" sz="1600" b="1" dirty="0" smtClean="0">
                <a:latin typeface="+mj-lt"/>
              </a:rPr>
              <a:t>Feelings don’t lie… Do they?</a:t>
            </a:r>
            <a:endParaRPr lang="en-US" sz="16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821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02459" y="283564"/>
            <a:ext cx="600338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latin typeface="Apple Chancery"/>
              </a:rPr>
              <a:t>This is my story,</a:t>
            </a:r>
          </a:p>
          <a:p>
            <a:r>
              <a:rPr lang="en-ZA" sz="2800" dirty="0">
                <a:latin typeface="Apple Chancery"/>
              </a:rPr>
              <a:t>I am not going to be ashamed;</a:t>
            </a:r>
          </a:p>
          <a:p>
            <a:endParaRPr lang="en-ZA" sz="800" dirty="0">
              <a:latin typeface="Apple Chancery"/>
            </a:endParaRPr>
          </a:p>
          <a:p>
            <a:pPr marL="285750" indent="-285750">
              <a:buFontTx/>
              <a:buChar char="-"/>
            </a:pPr>
            <a:r>
              <a:rPr lang="en-ZA" sz="2800" dirty="0">
                <a:latin typeface="Apple Chancery"/>
              </a:rPr>
              <a:t>Autism</a:t>
            </a:r>
          </a:p>
          <a:p>
            <a:pPr marL="285750" indent="-285750">
              <a:buFontTx/>
              <a:buChar char="-"/>
            </a:pPr>
            <a:r>
              <a:rPr lang="en-ZA" sz="2800" dirty="0">
                <a:latin typeface="Apple Chancery"/>
              </a:rPr>
              <a:t>OCD</a:t>
            </a:r>
          </a:p>
          <a:p>
            <a:pPr marL="285750" indent="-285750">
              <a:buFontTx/>
              <a:buChar char="-"/>
            </a:pPr>
            <a:r>
              <a:rPr lang="en-ZA" sz="2800" dirty="0">
                <a:latin typeface="Apple Chancery"/>
              </a:rPr>
              <a:t>Anxious all the time</a:t>
            </a:r>
          </a:p>
          <a:p>
            <a:pPr marL="285750" indent="-285750">
              <a:buFontTx/>
              <a:buChar char="-"/>
            </a:pPr>
            <a:r>
              <a:rPr lang="en-ZA" sz="2800" dirty="0">
                <a:latin typeface="Apple Chancery"/>
              </a:rPr>
              <a:t>Hard to get the words from my brain out of my mouth</a:t>
            </a:r>
          </a:p>
          <a:p>
            <a:pPr marL="285750" indent="-285750">
              <a:buFontTx/>
              <a:buChar char="-"/>
            </a:pPr>
            <a:r>
              <a:rPr lang="en-ZA" sz="2800" dirty="0">
                <a:latin typeface="Apple Chancery"/>
              </a:rPr>
              <a:t>Terrible eyesight</a:t>
            </a:r>
          </a:p>
          <a:p>
            <a:pPr marL="285750" indent="-285750">
              <a:buFontTx/>
              <a:buChar char="-"/>
            </a:pPr>
            <a:r>
              <a:rPr lang="en-ZA" sz="2800" dirty="0">
                <a:latin typeface="Apple Chancery"/>
              </a:rPr>
              <a:t>Allergic to bees</a:t>
            </a:r>
          </a:p>
          <a:p>
            <a:pPr marL="285750" indent="-285750">
              <a:buFontTx/>
              <a:buChar char="-"/>
            </a:pPr>
            <a:r>
              <a:rPr lang="en-ZA" sz="2800" dirty="0">
                <a:latin typeface="Apple Chancery"/>
              </a:rPr>
              <a:t>Heart palpitations</a:t>
            </a:r>
          </a:p>
          <a:p>
            <a:pPr marL="285750" indent="-285750">
              <a:buFontTx/>
              <a:buChar char="-"/>
            </a:pPr>
            <a:r>
              <a:rPr lang="en-ZA" sz="2800" dirty="0">
                <a:latin typeface="Apple Chancery"/>
              </a:rPr>
              <a:t>Unhealthy levels of procrastination.</a:t>
            </a:r>
          </a:p>
          <a:p>
            <a:endParaRPr lang="en-ZA" sz="800" dirty="0">
              <a:latin typeface="Apple Chancery"/>
            </a:endParaRPr>
          </a:p>
          <a:p>
            <a:r>
              <a:rPr lang="en-ZA" sz="2800" dirty="0">
                <a:latin typeface="Apple Chancery"/>
              </a:rPr>
              <a:t>This is me,</a:t>
            </a:r>
          </a:p>
          <a:p>
            <a:pPr algn="ctr"/>
            <a:r>
              <a:rPr lang="en-ZA" sz="2800" dirty="0">
                <a:latin typeface="Apple Chancery"/>
              </a:rPr>
              <a:t>I have </a:t>
            </a:r>
            <a:r>
              <a:rPr lang="en-ZA" sz="2800" b="1" dirty="0">
                <a:solidFill>
                  <a:srgbClr val="FF0000"/>
                </a:solidFill>
                <a:latin typeface="Apple Chancery"/>
              </a:rPr>
              <a:t>A</a:t>
            </a:r>
            <a:r>
              <a:rPr lang="en-ZA" sz="2800" b="1" dirty="0">
                <a:solidFill>
                  <a:srgbClr val="2FB735"/>
                </a:solidFill>
                <a:latin typeface="Apple Chancery"/>
              </a:rPr>
              <a:t>U</a:t>
            </a:r>
            <a:r>
              <a:rPr lang="en-ZA" sz="2800" b="1" dirty="0">
                <a:solidFill>
                  <a:srgbClr val="FB3A05"/>
                </a:solidFill>
                <a:latin typeface="Apple Chancery"/>
              </a:rPr>
              <a:t>T</a:t>
            </a:r>
            <a:r>
              <a:rPr lang="en-ZA" sz="2800" b="1" dirty="0">
                <a:solidFill>
                  <a:srgbClr val="0070C0"/>
                </a:solidFill>
                <a:latin typeface="Apple Chancery"/>
              </a:rPr>
              <a:t>I</a:t>
            </a:r>
            <a:r>
              <a:rPr lang="en-ZA" sz="2800" b="1" dirty="0">
                <a:solidFill>
                  <a:srgbClr val="7030A0"/>
                </a:solidFill>
                <a:latin typeface="Apple Chancery"/>
              </a:rPr>
              <a:t>S</a:t>
            </a:r>
            <a:r>
              <a:rPr lang="en-ZA" sz="2800" b="1" dirty="0">
                <a:solidFill>
                  <a:srgbClr val="C00000"/>
                </a:solidFill>
                <a:latin typeface="Apple Chancery"/>
              </a:rPr>
              <a:t>M</a:t>
            </a:r>
            <a:r>
              <a:rPr lang="en-ZA" sz="2800" dirty="0">
                <a:latin typeface="Apple Chancery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6" r="27500" b="33704"/>
          <a:stretch/>
        </p:blipFill>
        <p:spPr>
          <a:xfrm>
            <a:off x="829994" y="228102"/>
            <a:ext cx="4443796" cy="6420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17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0" y="691330"/>
            <a:ext cx="8681884" cy="4883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175819" y="5663380"/>
            <a:ext cx="87113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Parenting is the easiest thing in the world to have an opinion about, but the hardest thing in the world to do!</a:t>
            </a:r>
          </a:p>
          <a:p>
            <a:pPr algn="r"/>
            <a:r>
              <a:rPr lang="en-GB" dirty="0"/>
              <a:t> </a:t>
            </a:r>
            <a:r>
              <a:rPr lang="en-GB" dirty="0" smtClean="0"/>
              <a:t>- Matt Walsh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27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79C1218DD93D47BF3445AE321C4C6E" ma:contentTypeVersion="10" ma:contentTypeDescription="Create a new document." ma:contentTypeScope="" ma:versionID="a470367d08abcda47bc563d5aa398ffa">
  <xsd:schema xmlns:xsd="http://www.w3.org/2001/XMLSchema" xmlns:xs="http://www.w3.org/2001/XMLSchema" xmlns:p="http://schemas.microsoft.com/office/2006/metadata/properties" xmlns:ns2="2fa0e45d-7aaf-4b91-ac37-34070b1c6d48" targetNamespace="http://schemas.microsoft.com/office/2006/metadata/properties" ma:root="true" ma:fieldsID="5b80c478280c377c3fd299365d8f60a7" ns2:_="">
    <xsd:import namespace="2fa0e45d-7aaf-4b91-ac37-34070b1c6d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0e45d-7aaf-4b91-ac37-34070b1c6d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594920-C308-4584-AB31-166B5208E65C}"/>
</file>

<file path=customXml/itemProps2.xml><?xml version="1.0" encoding="utf-8"?>
<ds:datastoreItem xmlns:ds="http://schemas.openxmlformats.org/officeDocument/2006/customXml" ds:itemID="{F13A53B8-B29C-4B89-80B6-E75BF076BB4F}"/>
</file>

<file path=customXml/itemProps3.xml><?xml version="1.0" encoding="utf-8"?>
<ds:datastoreItem xmlns:ds="http://schemas.openxmlformats.org/officeDocument/2006/customXml" ds:itemID="{A8E9CB6A-405E-4900-BE44-191EA29AF8C8}"/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1160</Words>
  <Application>Microsoft Office PowerPoint</Application>
  <PresentationFormat>Widescreen</PresentationFormat>
  <Paragraphs>264</Paragraphs>
  <Slides>31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Apple Chancery</vt:lpstr>
      <vt:lpstr>Arial</vt:lpstr>
      <vt:lpstr>Arial Black</vt:lpstr>
      <vt:lpstr>Baskerville Old Face</vt:lpstr>
      <vt:lpstr>Calibri</vt:lpstr>
      <vt:lpstr>Calibri Light</vt:lpstr>
      <vt:lpstr>Century Gothic</vt:lpstr>
      <vt:lpstr>FangSong</vt:lpstr>
      <vt:lpstr>Helvetica</vt:lpstr>
      <vt:lpstr>inherit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57 Albion Road, Edinburgh EH7 5QY        Tel: 0131 475 2416        Email: info@pasda.org.uk        Website: www.pasda.org.uk          Scottish Charity Number: SC042678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Barratt</dc:creator>
  <cp:lastModifiedBy>Chris Griffiths</cp:lastModifiedBy>
  <cp:revision>132</cp:revision>
  <dcterms:created xsi:type="dcterms:W3CDTF">2019-09-03T04:05:25Z</dcterms:created>
  <dcterms:modified xsi:type="dcterms:W3CDTF">2020-10-21T09:18:15Z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0x010100FA79C1218DD93D47BF3445AE321C4C6E</vt:lpwstr>
  </property>
</Properties>
</file>