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EE501-AF5F-417A-889F-C65F7E15F6AE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67E72-5AD9-48AD-976C-61CFB15123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0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9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D865C-7A67-46CE-A390-E9BA7F6396A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58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0A74E-C5B9-4C99-94B2-D6601853894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22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D865C-7A67-46CE-A390-E9BA7F6396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7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7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72343-8293-4EDE-921C-81BDD2E84A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48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72343-8293-4EDE-921C-81BDD2E84A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69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6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42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62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21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8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5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92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EEBD-4AA3-46AB-B03A-F446C757E0DF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0C6E7-31C8-4ED5-86EE-59C6A1AE5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3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tRrxNTnyh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KYC5SsJjx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rmationchildren.com/kids-do-well-if-they-can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utismawarenesscentre.com/what-is-interoception-and-how-does-it-impact-autis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dd.unm.edu/ecln/PSN/common/pdfs/The%20Importance%20of%20Attunement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c-net.org/cyc-online/cyconline-mar2010-bath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da.org.uk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ustgiving.com/pasdauk" TargetMode="External"/><Relationship Id="rId4" Type="http://schemas.openxmlformats.org/officeDocument/2006/relationships/hyperlink" Target="https://www.pasda.org.uk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A0zbCiakja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dmind.org/article/autistic-girls-overlooked-undiagnosed-autis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ctrumnews.org/features/deep-dive/costs-camouflaging-autis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autismtreatmentcenter.org/2016/11/understanding-the-difference-between-meltdowns-tantrum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F18FsiPMFhc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gm9CIJ74Ox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ysigmund.com/how-to-teach-kids-about-the-brain-laying-strong-foundations-for-emotional-intelligence-by-dr-hazel-harris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inbow coloured swirl background Stock Photo - 742608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i.pinimg.com/originals/72/ca/e2/72cae21c4f6ab08246292c1d8312b7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7" y="1745266"/>
            <a:ext cx="3796096" cy="4720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0657" y="368145"/>
            <a:ext cx="10743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Autism Spectrum Condition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5746" y="5853374"/>
            <a:ext cx="376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 smtClean="0"/>
              <a:t>Sarah Barratt</a:t>
            </a:r>
          </a:p>
          <a:p>
            <a:r>
              <a:rPr lang="en-ZA" b="1" dirty="0" smtClean="0"/>
              <a:t>Educational Psychologist, </a:t>
            </a:r>
            <a:r>
              <a:rPr lang="en-ZA" b="1" i="1" dirty="0" smtClean="0"/>
              <a:t>PASDA</a:t>
            </a:r>
            <a:endParaRPr lang="en-ZA" b="1" dirty="0" smtClean="0"/>
          </a:p>
          <a:p>
            <a:r>
              <a:rPr lang="en-ZA" b="1" dirty="0"/>
              <a:t>s</a:t>
            </a:r>
            <a:r>
              <a:rPr lang="en-ZA" b="1" dirty="0" smtClean="0"/>
              <a:t>arahs_karma@yahoo.co.uk</a:t>
            </a:r>
            <a:endParaRPr lang="en-ZA" b="1" dirty="0"/>
          </a:p>
        </p:txBody>
      </p:sp>
      <p:pic>
        <p:nvPicPr>
          <p:cNvPr id="4" name="Cyndi_Lauper_-_True_Colors_Video-LPn0KFlbqX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949" y="5650174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8761" y="1382827"/>
            <a:ext cx="231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b="1" dirty="0" smtClean="0"/>
              <a:t>PART 2</a:t>
            </a:r>
            <a:endParaRPr lang="en-ZA" sz="5400" b="1" dirty="0"/>
          </a:p>
        </p:txBody>
      </p:sp>
    </p:spTree>
    <p:extLst>
      <p:ext uri="{BB962C8B-B14F-4D97-AF65-F5344CB8AC3E}">
        <p14:creationId xmlns:p14="http://schemas.microsoft.com/office/powerpoint/2010/main" val="268954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3353" y="207159"/>
            <a:ext cx="7416800" cy="1008062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If we flip our lid…</a:t>
            </a:r>
            <a:endParaRPr lang="en-GB" b="1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84791" y="1374443"/>
            <a:ext cx="9739080" cy="46926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100" b="1" dirty="0" smtClean="0"/>
              <a:t>                     … </a:t>
            </a:r>
            <a:r>
              <a:rPr lang="en-GB" sz="3100" b="1" dirty="0"/>
              <a:t>the </a:t>
            </a:r>
            <a:r>
              <a:rPr lang="en-GB" sz="3100" b="1" dirty="0" smtClean="0"/>
              <a:t>Reptilian Brain and the Limbic Brain</a:t>
            </a:r>
            <a:endParaRPr lang="en-GB" sz="3100" b="1" dirty="0"/>
          </a:p>
          <a:p>
            <a:pPr marL="0" indent="0">
              <a:buNone/>
            </a:pPr>
            <a:r>
              <a:rPr lang="en-GB" sz="3100" i="1" dirty="0" smtClean="0"/>
              <a:t>- instantaneous, automatic response</a:t>
            </a:r>
            <a:endParaRPr lang="en-GB" sz="3100" i="1" dirty="0"/>
          </a:p>
          <a:p>
            <a:r>
              <a:rPr lang="en-GB" sz="3100" b="1" u="sng" dirty="0">
                <a:solidFill>
                  <a:srgbClr val="FF0000"/>
                </a:solidFill>
              </a:rPr>
              <a:t>Fight</a:t>
            </a:r>
          </a:p>
          <a:p>
            <a:pPr lvl="1"/>
            <a:r>
              <a:rPr lang="en-GB" sz="3100" b="1" dirty="0">
                <a:solidFill>
                  <a:srgbClr val="FF0000"/>
                </a:solidFill>
              </a:rPr>
              <a:t>Remove the threat</a:t>
            </a:r>
          </a:p>
          <a:p>
            <a:endParaRPr lang="en-GB" sz="3100" b="1" u="sng" dirty="0" smtClean="0"/>
          </a:p>
          <a:p>
            <a:r>
              <a:rPr lang="en-GB" sz="3100" b="1" u="sng" dirty="0" smtClean="0">
                <a:solidFill>
                  <a:srgbClr val="00B0F0"/>
                </a:solidFill>
              </a:rPr>
              <a:t>Flight</a:t>
            </a:r>
            <a:endParaRPr lang="en-GB" sz="3100" b="1" u="sng" dirty="0">
              <a:solidFill>
                <a:srgbClr val="00B0F0"/>
              </a:solidFill>
            </a:endParaRPr>
          </a:p>
          <a:p>
            <a:pPr lvl="1"/>
            <a:r>
              <a:rPr lang="en-GB" sz="3100" b="1" dirty="0">
                <a:solidFill>
                  <a:srgbClr val="00B0F0"/>
                </a:solidFill>
              </a:rPr>
              <a:t>Remove self!</a:t>
            </a:r>
          </a:p>
          <a:p>
            <a:endParaRPr lang="en-GB" sz="3100" b="1" u="sng" dirty="0" smtClean="0"/>
          </a:p>
          <a:p>
            <a:pPr marL="0" indent="0">
              <a:buNone/>
            </a:pPr>
            <a:r>
              <a:rPr lang="en-GB" sz="3100" b="1" u="sng" dirty="0" smtClean="0">
                <a:solidFill>
                  <a:srgbClr val="FFC000"/>
                </a:solidFill>
              </a:rPr>
              <a:t>Freeze</a:t>
            </a:r>
            <a:endParaRPr lang="en-GB" sz="3100" b="1" u="sng" dirty="0">
              <a:solidFill>
                <a:srgbClr val="FFC000"/>
              </a:solidFill>
            </a:endParaRPr>
          </a:p>
          <a:p>
            <a:pPr lvl="1"/>
            <a:r>
              <a:rPr lang="en-GB" sz="3100" b="1" dirty="0">
                <a:solidFill>
                  <a:srgbClr val="FFC000"/>
                </a:solidFill>
              </a:rPr>
              <a:t>Infantilise to attract adult help</a:t>
            </a:r>
          </a:p>
          <a:p>
            <a:pPr lvl="1"/>
            <a:r>
              <a:rPr lang="en-GB" sz="3100" b="1" dirty="0">
                <a:solidFill>
                  <a:srgbClr val="FFC000"/>
                </a:solidFill>
              </a:rPr>
              <a:t>Immobility, big eyes, smiles, </a:t>
            </a:r>
            <a:endParaRPr lang="en-GB" sz="3100" b="1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GB" sz="3100" b="1" dirty="0">
                <a:solidFill>
                  <a:srgbClr val="FFC000"/>
                </a:solidFill>
              </a:rPr>
              <a:t> </a:t>
            </a:r>
            <a:r>
              <a:rPr lang="en-GB" sz="3100" b="1" dirty="0" smtClean="0">
                <a:solidFill>
                  <a:srgbClr val="FFC000"/>
                </a:solidFill>
              </a:rPr>
              <a:t>  perhaps </a:t>
            </a:r>
            <a:r>
              <a:rPr lang="en-GB" sz="3100" b="1" dirty="0">
                <a:solidFill>
                  <a:srgbClr val="FFC000"/>
                </a:solidFill>
              </a:rPr>
              <a:t>incontinence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464155" y="1259628"/>
            <a:ext cx="5280025" cy="52859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i="1" dirty="0" smtClean="0"/>
          </a:p>
          <a:p>
            <a:pPr marL="0" indent="0">
              <a:buNone/>
            </a:pPr>
            <a:r>
              <a:rPr lang="en-GB" sz="2400" i="1" dirty="0" smtClean="0"/>
              <a:t>- behaviours</a:t>
            </a:r>
            <a:endParaRPr lang="en-GB" sz="2400" i="1" dirty="0"/>
          </a:p>
          <a:p>
            <a:r>
              <a:rPr lang="en-GB" sz="2400" b="1" u="sng" dirty="0">
                <a:solidFill>
                  <a:srgbClr val="FF0000"/>
                </a:solidFill>
              </a:rPr>
              <a:t>Aggression</a:t>
            </a:r>
          </a:p>
          <a:p>
            <a:pPr lvl="1"/>
            <a:r>
              <a:rPr lang="en-GB" sz="2400" b="1" dirty="0">
                <a:solidFill>
                  <a:srgbClr val="FF0000"/>
                </a:solidFill>
              </a:rPr>
              <a:t>Safety through </a:t>
            </a:r>
            <a:r>
              <a:rPr lang="en-GB" sz="2400" b="1" dirty="0" smtClean="0">
                <a:solidFill>
                  <a:srgbClr val="FF0000"/>
                </a:solidFill>
              </a:rPr>
              <a:t>dominance, lashing out</a:t>
            </a:r>
          </a:p>
          <a:p>
            <a:pPr lvl="1"/>
            <a:endParaRPr lang="en-GB" sz="2400" b="1" u="sng" dirty="0" smtClean="0"/>
          </a:p>
          <a:p>
            <a:pPr marL="0" indent="0">
              <a:buNone/>
            </a:pPr>
            <a:r>
              <a:rPr lang="en-GB" sz="2400" b="1" u="sng" dirty="0" smtClean="0">
                <a:solidFill>
                  <a:srgbClr val="00B0F0"/>
                </a:solidFill>
              </a:rPr>
              <a:t>Absence</a:t>
            </a:r>
            <a:endParaRPr lang="en-GB" sz="2400" b="1" u="sng" dirty="0">
              <a:solidFill>
                <a:srgbClr val="00B0F0"/>
              </a:solidFill>
            </a:endParaRPr>
          </a:p>
          <a:p>
            <a:pPr lvl="1"/>
            <a:r>
              <a:rPr lang="en-GB" sz="2400" b="1" dirty="0">
                <a:solidFill>
                  <a:srgbClr val="00B0F0"/>
                </a:solidFill>
              </a:rPr>
              <a:t>Safety through </a:t>
            </a:r>
            <a:r>
              <a:rPr lang="en-GB" sz="2400" b="1" dirty="0" smtClean="0">
                <a:solidFill>
                  <a:srgbClr val="00B0F0"/>
                </a:solidFill>
              </a:rPr>
              <a:t>concealment</a:t>
            </a:r>
          </a:p>
          <a:p>
            <a:pPr lvl="1"/>
            <a:r>
              <a:rPr lang="en-GB" sz="2400" b="1" dirty="0" smtClean="0">
                <a:solidFill>
                  <a:srgbClr val="00B0F0"/>
                </a:solidFill>
              </a:rPr>
              <a:t>Running away</a:t>
            </a:r>
            <a:endParaRPr lang="en-GB" sz="24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2400" b="1" u="sng" dirty="0" smtClean="0">
                <a:solidFill>
                  <a:srgbClr val="FFC000"/>
                </a:solidFill>
              </a:rPr>
              <a:t>Appeasement</a:t>
            </a:r>
            <a:endParaRPr lang="en-GB" sz="2400" b="1" u="sng" dirty="0">
              <a:solidFill>
                <a:srgbClr val="FFC000"/>
              </a:solidFill>
            </a:endParaRPr>
          </a:p>
          <a:p>
            <a:pPr lvl="1"/>
            <a:r>
              <a:rPr lang="en-GB" sz="2400" b="1" dirty="0">
                <a:solidFill>
                  <a:srgbClr val="FFC000"/>
                </a:solidFill>
              </a:rPr>
              <a:t>Safety through </a:t>
            </a:r>
            <a:r>
              <a:rPr lang="en-GB" sz="2400" b="1" dirty="0" smtClean="0">
                <a:solidFill>
                  <a:srgbClr val="FFC000"/>
                </a:solidFill>
              </a:rPr>
              <a:t>‘manipulation’</a:t>
            </a:r>
          </a:p>
          <a:p>
            <a:pPr marL="457200" lvl="1" indent="0">
              <a:buNone/>
            </a:pPr>
            <a:endParaRPr lang="en-GB" sz="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… SURVIVING not </a:t>
            </a:r>
            <a:r>
              <a:rPr lang="en-GB" sz="2400" b="1" dirty="0" smtClean="0"/>
              <a:t>thriving!</a:t>
            </a:r>
            <a:endParaRPr lang="en-GB" sz="2400" b="1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74" y="434171"/>
            <a:ext cx="2933700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3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12" t="21661" r="40355" b="17036"/>
          <a:stretch/>
        </p:blipFill>
        <p:spPr>
          <a:xfrm>
            <a:off x="1115559" y="242631"/>
            <a:ext cx="10181706" cy="65098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25136" y="6211669"/>
            <a:ext cx="4932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www.youtube.com/watch?v=mtRrxNTnyh8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S Conflict Resolution - ppt video online downloa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" b="23199"/>
          <a:stretch/>
        </p:blipFill>
        <p:spPr bwMode="auto">
          <a:xfrm>
            <a:off x="695459" y="238415"/>
            <a:ext cx="10483403" cy="61495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65915" y="476518"/>
            <a:ext cx="10496282" cy="1302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23816" y="366176"/>
            <a:ext cx="5090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arousal cycle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5725" y="1070635"/>
            <a:ext cx="593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 smtClean="0"/>
              <a:t>of distressed behaviour</a:t>
            </a:r>
            <a:endParaRPr lang="en-ZA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438103" y="2575774"/>
            <a:ext cx="461665" cy="23568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ZA" b="1" dirty="0" smtClean="0"/>
              <a:t>Y Axis: Arousal State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15189" y="5589431"/>
            <a:ext cx="305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X Axis: Time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388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0126" y="40940"/>
          <a:ext cx="11709779" cy="6590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88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6517">
                <a:tc gridSpan="2">
                  <a:txBody>
                    <a:bodyPr/>
                    <a:lstStyle/>
                    <a:p>
                      <a:pPr algn="ctr"/>
                      <a:r>
                        <a:rPr lang="en-ZA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Common interpretations of observable</a:t>
                      </a:r>
                      <a:r>
                        <a:rPr lang="en-ZA" sz="2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ZA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behaviours; the tip of the iceberg</a:t>
                      </a:r>
                      <a:endParaRPr lang="en-ZA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Behaviour</a:t>
                      </a:r>
                      <a:endParaRPr lang="en-Z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Interpretation</a:t>
                      </a:r>
                      <a:endParaRPr lang="en-Z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Oppositional/ non-compliant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Wilful, attention seeking, stubborn, defiant, disrespectful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Verbally and/or physically aggressive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Bully, manipulative, immature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Self-harming and/or</a:t>
                      </a:r>
                      <a:r>
                        <a:rPr lang="en-ZA" baseline="0" dirty="0" smtClean="0"/>
                        <a:t> threatening suicide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Manipulative, attention seeking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Repeatedly making the same mistakes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Wilful, careless, lack of motivation, manipulative, inattentive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Disruptive and hyperactive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Disobedient, attention seeking, deliberately annoying, trouble maker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Unable to secure and/or maintain a job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Lazy, slow, dependent, immature,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lacks motivation</a:t>
                      </a:r>
                      <a:r>
                        <a:rPr lang="en-ZA" baseline="0" dirty="0" smtClean="0"/>
                        <a:t> and/or ambition 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Often late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Disrespectful, poor parenting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16341">
                <a:tc>
                  <a:txBody>
                    <a:bodyPr/>
                    <a:lstStyle/>
                    <a:p>
                      <a:r>
                        <a:rPr lang="en-ZA" dirty="0" smtClean="0"/>
                        <a:t>Anti-social behaviour e.g. spitting,</a:t>
                      </a:r>
                      <a:r>
                        <a:rPr lang="en-ZA" baseline="0" dirty="0" smtClean="0"/>
                        <a:t> swearing, destruction of property and/or  lashing out at others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Bad parenting, absence of positive role models growing up, anti-social personality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r>
                        <a:rPr lang="en-ZA" dirty="0" smtClean="0"/>
                        <a:t>Socially inappropriate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Bossy, controlling, demanding, self-centred, lacking in empathy, selfish, rude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1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Poor social judgment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Wilful, absence of positive role models, abused as a 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0126" y="40940"/>
            <a:ext cx="1170977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</a:t>
            </a:r>
            <a:r>
              <a:rPr lang="en-ZA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</a:t>
            </a:r>
            <a:r>
              <a:rPr lang="en-Z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interpretations of observable behaviours; the tip of the iceberg</a:t>
            </a:r>
            <a:endParaRPr lang="en-Z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2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bs.twimg.com/media/Dqg8_1HXcAAxQNc.jpg:lar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/>
          <a:stretch/>
        </p:blipFill>
        <p:spPr bwMode="auto">
          <a:xfrm>
            <a:off x="818865" y="1252025"/>
            <a:ext cx="10304059" cy="560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427742" y="1072179"/>
            <a:ext cx="43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Iceberg Analogy</a:t>
            </a:r>
            <a:endParaRPr lang="en-ZA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https://pbs.twimg.com/media/Dqg8_1HXcAAxQNc.jpg:lar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3932" r="7169" b="80889"/>
          <a:stretch/>
        </p:blipFill>
        <p:spPr bwMode="auto">
          <a:xfrm>
            <a:off x="323556" y="211015"/>
            <a:ext cx="8510954" cy="104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6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7777" y="472598"/>
            <a:ext cx="829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Becoming a stress detective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780" y="1323624"/>
            <a:ext cx="85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/>
              <a:t>Reframe distressed behaviour as a stress behaviour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21222" y="2091891"/>
            <a:ext cx="3378060" cy="3606308"/>
            <a:chOff x="6755199" y="2819320"/>
            <a:chExt cx="3378060" cy="36063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5199" y="2819320"/>
              <a:ext cx="3378060" cy="360630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980219" y="4495248"/>
              <a:ext cx="1579418" cy="440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Stress Bucket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491732" y="4464731"/>
            <a:ext cx="3201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Vulnerability = size of the 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Functionality of the tap = capacity to cope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777" y="1902585"/>
            <a:ext cx="5901509" cy="450205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Fight or flight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Stress &amp; d</a:t>
            </a:r>
            <a:r>
              <a:rPr lang="en-GB" dirty="0" smtClean="0"/>
              <a:t>ifficulties coping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Additional Support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Developmental 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Reinforcement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Trauma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 primary physiological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dirty="0" smtClean="0"/>
              <a:t>get </a:t>
            </a:r>
            <a:r>
              <a:rPr lang="en-GB" dirty="0"/>
              <a:t>needs 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dirty="0" smtClean="0"/>
              <a:t>gain </a:t>
            </a:r>
            <a:r>
              <a:rPr lang="en-GB" dirty="0"/>
              <a:t>control</a:t>
            </a:r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201424" y="6073995"/>
            <a:ext cx="478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www.youtube.com/watch?v=1KYC5SsJjx8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8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266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896203" y="487409"/>
            <a:ext cx="10399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6000" b="1" dirty="0" smtClean="0"/>
              <a:t>All behaviour is Communication</a:t>
            </a:r>
            <a:endParaRPr lang="en-ZA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54">
            <a:off x="10072139" y="3170616"/>
            <a:ext cx="1985838" cy="264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427" y="2724793"/>
            <a:ext cx="11441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Always ask yourself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  - What need does this behavior meet for this individual?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- Will my intervention/ response make things better or worse?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- Am I in control of myself?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The correct answers enable you to: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800" dirty="0" smtClean="0">
                <a:solidFill>
                  <a:schemeClr val="bg1"/>
                </a:solidFill>
              </a:rPr>
              <a:t>- respond </a:t>
            </a:r>
            <a:r>
              <a:rPr lang="en-US" sz="2800" dirty="0">
                <a:solidFill>
                  <a:schemeClr val="bg1"/>
                </a:solidFill>
              </a:rPr>
              <a:t>in </a:t>
            </a:r>
            <a:r>
              <a:rPr lang="en-US" sz="2800" dirty="0" smtClean="0">
                <a:solidFill>
                  <a:schemeClr val="bg1"/>
                </a:solidFill>
              </a:rPr>
              <a:t>a firm, but understanding way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800" dirty="0" smtClean="0">
                <a:solidFill>
                  <a:schemeClr val="bg1"/>
                </a:solidFill>
              </a:rPr>
              <a:t>- support your child to the </a:t>
            </a:r>
            <a:r>
              <a:rPr lang="en-US" sz="2800" dirty="0">
                <a:solidFill>
                  <a:schemeClr val="bg1"/>
                </a:solidFill>
              </a:rPr>
              <a:t>link </a:t>
            </a:r>
            <a:r>
              <a:rPr lang="en-US" sz="2800" dirty="0" smtClean="0">
                <a:solidFill>
                  <a:schemeClr val="bg1"/>
                </a:solidFill>
              </a:rPr>
              <a:t>his/her external and internal worlds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0"/>
          <a:ext cx="12192000" cy="6939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88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3081">
                <a:tc gridSpan="2">
                  <a:txBody>
                    <a:bodyPr/>
                    <a:lstStyle/>
                    <a:p>
                      <a:pPr algn="ctr"/>
                      <a:r>
                        <a:rPr lang="en-ZA" sz="30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Likely</a:t>
                      </a:r>
                      <a:r>
                        <a:rPr lang="en-ZA" sz="3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interpretations of observable behaviours; the tip of the iceberg</a:t>
                      </a:r>
                      <a:endParaRPr lang="en-ZA" sz="3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Behaviour</a:t>
                      </a:r>
                      <a:endParaRPr lang="en-Z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Interpretation</a:t>
                      </a:r>
                      <a:endParaRPr lang="en-Z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480">
                <a:tc>
                  <a:txBody>
                    <a:bodyPr/>
                    <a:lstStyle/>
                    <a:p>
                      <a:r>
                        <a:rPr lang="en-ZA" dirty="0" smtClean="0"/>
                        <a:t>Oppositional/ non-compliant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Fearful,</a:t>
                      </a:r>
                      <a:r>
                        <a:rPr lang="en-ZA" baseline="0" dirty="0" smtClean="0"/>
                        <a:t> anxious, struggles to transition, difficulty processing verbal information, difficulty dealing with the demands of others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dirty="0" smtClean="0"/>
                        <a:t>Verbally and/or physically aggressive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Distressed due to sensory overload, frustrated, difficulty regulating emotions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dirty="0" smtClean="0"/>
                        <a:t>Self-harming and/or</a:t>
                      </a:r>
                      <a:r>
                        <a:rPr lang="en-ZA" baseline="0" dirty="0" smtClean="0"/>
                        <a:t> threatening suicide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Overwhelmed, depressed, highly anxious, aware of difference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3793">
                <a:tc>
                  <a:txBody>
                    <a:bodyPr/>
                    <a:lstStyle/>
                    <a:p>
                      <a:r>
                        <a:rPr lang="en-ZA" dirty="0" smtClean="0"/>
                        <a:t>Repeatedly making the same mistakes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Executive functioning difficulties i.e. difficulty generalising from one context to another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dirty="0" smtClean="0"/>
                        <a:t>Disruptive and hyperactive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Sensory overload;</a:t>
                      </a:r>
                      <a:r>
                        <a:rPr lang="en-ZA" baseline="0" dirty="0" smtClean="0"/>
                        <a:t> neurological need to move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dirty="0" smtClean="0"/>
                        <a:t>Unable to secure and/or maintain a job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Anxious, social communication difficulties,</a:t>
                      </a:r>
                      <a:r>
                        <a:rPr lang="en-ZA" baseline="0" dirty="0" smtClean="0"/>
                        <a:t> difficulties managing and dealing with the demands of others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r>
                        <a:rPr lang="en-ZA" dirty="0" smtClean="0"/>
                        <a:t>Often late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Time blindness i.e. difficulty appreciating the passing of time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05419">
                <a:tc>
                  <a:txBody>
                    <a:bodyPr/>
                    <a:lstStyle/>
                    <a:p>
                      <a:r>
                        <a:rPr lang="en-ZA" dirty="0" smtClean="0"/>
                        <a:t>Anti-social behaviour e.g. spitting,</a:t>
                      </a:r>
                      <a:r>
                        <a:rPr lang="en-ZA" baseline="0" dirty="0" smtClean="0"/>
                        <a:t> swearing, destruction of property and/or  lashing out at others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Potential skills deficit i.e. does not</a:t>
                      </a:r>
                      <a:r>
                        <a:rPr lang="en-ZA" baseline="0" dirty="0" smtClean="0"/>
                        <a:t> possess an alternative repertoire in terms of responding when frustrated and/or stressed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33793">
                <a:tc>
                  <a:txBody>
                    <a:bodyPr/>
                    <a:lstStyle/>
                    <a:p>
                      <a:r>
                        <a:rPr lang="en-ZA" dirty="0" smtClean="0"/>
                        <a:t>Socially inappropriate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Anxious, difficulty</a:t>
                      </a:r>
                      <a:r>
                        <a:rPr lang="en-ZA" baseline="0" dirty="0" smtClean="0"/>
                        <a:t> reading, making sense of and responding appropriately to social cues, context blindness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7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Poor social judgment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Lonely,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difficulty reading social cues, </a:t>
                      </a:r>
                      <a:r>
                        <a:rPr lang="en-ZA" baseline="0" dirty="0" smtClean="0"/>
                        <a:t>context blindness</a:t>
                      </a:r>
                      <a:endParaRPr lang="en-Z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5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Sarah\Reducing challenging behaviou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2" y="224832"/>
            <a:ext cx="10183091" cy="634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93673" y="1631676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DISTRESSED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9364" y="3854723"/>
            <a:ext cx="4454236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37000">
                <a:schemeClr val="bg1">
                  <a:lumMod val="65000"/>
                </a:schemeClr>
              </a:gs>
              <a:gs pos="62000">
                <a:schemeClr val="tx1"/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FIND SKILLS THAT NEED DEVELOPING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6761020" y="3742007"/>
            <a:ext cx="1159092" cy="60491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60907" y="405443"/>
            <a:ext cx="82053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Reframing behaviour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2" descr="https://pbs.twimg.com/media/C6K7qSgUYAA8GG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13797" r="16339" b="69535"/>
          <a:stretch/>
        </p:blipFill>
        <p:spPr bwMode="auto">
          <a:xfrm>
            <a:off x="734291" y="2142685"/>
            <a:ext cx="10365958" cy="319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44" y="5435433"/>
            <a:ext cx="844591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“Kids do well if they can.”</a:t>
            </a:r>
          </a:p>
          <a:p>
            <a:r>
              <a:rPr lang="en-ZA" sz="2000" dirty="0">
                <a:hlinkClick r:id="rId3"/>
              </a:rPr>
              <a:t>https://www.informationchildren.com/kids-do-well-if-they-can</a:t>
            </a:r>
            <a:r>
              <a:rPr lang="en-ZA" sz="2000" dirty="0" smtClean="0">
                <a:hlinkClick r:id="rId3"/>
              </a:rPr>
              <a:t>/</a:t>
            </a:r>
            <a:endParaRPr lang="en-ZA" sz="2000" dirty="0" smtClean="0"/>
          </a:p>
          <a:p>
            <a:endParaRPr lang="en-ZA" sz="800" dirty="0" smtClean="0"/>
          </a:p>
          <a:p>
            <a:pPr algn="r"/>
            <a:r>
              <a:rPr lang="en-ZA" sz="2400" dirty="0" err="1" smtClean="0"/>
              <a:t>Dr.</a:t>
            </a:r>
            <a:r>
              <a:rPr lang="en-ZA" sz="2400" dirty="0" smtClean="0"/>
              <a:t> Ross Greene</a:t>
            </a:r>
            <a:endParaRPr lang="en-ZA" sz="2400" dirty="0"/>
          </a:p>
        </p:txBody>
      </p:sp>
      <p:sp>
        <p:nvSpPr>
          <p:cNvPr id="2" name="Rectangle 1"/>
          <p:cNvSpPr/>
          <p:nvPr/>
        </p:nvSpPr>
        <p:spPr>
          <a:xfrm rot="20560968">
            <a:off x="9765734" y="3259632"/>
            <a:ext cx="19848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YET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2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pmdeadline.com/wp-content/uploads/2014/09/w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731">
            <a:off x="8345921" y="342519"/>
            <a:ext cx="3678887" cy="31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8733" y="405502"/>
            <a:ext cx="8178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ommunication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Autism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3621" y="1315970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</a:rPr>
              <a:t>Potential barriers to communication</a:t>
            </a:r>
            <a:endParaRPr lang="en-ZA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448" y="3441243"/>
            <a:ext cx="10490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4000" dirty="0" err="1" smtClean="0"/>
              <a:t>Interoception</a:t>
            </a:r>
            <a:r>
              <a:rPr lang="en-ZA" sz="4000" dirty="0" smtClean="0"/>
              <a:t>: the eighth sensory system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ZA" sz="800" dirty="0" smtClean="0"/>
          </a:p>
          <a:p>
            <a:r>
              <a:rPr lang="en-ZA" sz="2400" dirty="0"/>
              <a:t> </a:t>
            </a:r>
            <a:r>
              <a:rPr lang="en-ZA" sz="2400" dirty="0" smtClean="0"/>
              <a:t>       </a:t>
            </a:r>
            <a:r>
              <a:rPr lang="en-GB" sz="2800" i="1" dirty="0" smtClean="0"/>
              <a:t>“Could </a:t>
            </a:r>
            <a:r>
              <a:rPr lang="en-GB" sz="2800" i="1" dirty="0" err="1"/>
              <a:t>interoception</a:t>
            </a:r>
            <a:r>
              <a:rPr lang="en-GB" sz="2800" i="1" dirty="0"/>
              <a:t> be a missing link in the field of  </a:t>
            </a:r>
            <a:r>
              <a:rPr lang="en-GB" sz="2800" i="1" dirty="0" smtClean="0"/>
              <a:t>autism?”</a:t>
            </a:r>
          </a:p>
          <a:p>
            <a:pPr algn="r"/>
            <a:r>
              <a:rPr lang="en-ZA" i="1" dirty="0" smtClean="0"/>
              <a:t>Kelley Mahler</a:t>
            </a:r>
          </a:p>
          <a:p>
            <a:pPr algn="r"/>
            <a:r>
              <a:rPr lang="en-GB" dirty="0"/>
              <a:t>Occupational therapist and autism consultant </a:t>
            </a:r>
            <a:r>
              <a:rPr lang="en-ZA" i="1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1055" y="6006053"/>
            <a:ext cx="9458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hlinkClick r:id="rId3"/>
              </a:rPr>
              <a:t>https://autismawarenesscentre.com/what-is-interoception-and-how-does-it-impact-autism/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14741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64" y="712495"/>
            <a:ext cx="1179810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4800" dirty="0" smtClean="0">
                <a:latin typeface="Comic Sans MS" panose="030F0702030302020204" pitchFamily="66" charset="0"/>
              </a:rPr>
              <a:t>“See a chid differently; you see a </a:t>
            </a:r>
          </a:p>
          <a:p>
            <a:pPr algn="ctr"/>
            <a:r>
              <a:rPr lang="en-ZA" sz="4800" dirty="0" smtClean="0">
                <a:latin typeface="Comic Sans MS" panose="030F0702030302020204" pitchFamily="66" charset="0"/>
              </a:rPr>
              <a:t>different child.”                                     </a:t>
            </a:r>
          </a:p>
          <a:p>
            <a:endParaRPr lang="en-ZA" sz="8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26856" y="2220600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>
                <a:latin typeface="Comic Sans MS" panose="030F0702030302020204" pitchFamily="66" charset="0"/>
              </a:rPr>
              <a:t>Dr Stuart </a:t>
            </a:r>
            <a:r>
              <a:rPr lang="en-ZA" dirty="0" err="1">
                <a:latin typeface="Comic Sans MS" panose="030F0702030302020204" pitchFamily="66" charset="0"/>
              </a:rPr>
              <a:t>Shanker</a:t>
            </a:r>
            <a:endParaRPr lang="en-ZA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s://upload.wikimedia.org/wikipedia/commons/thumb/4/4b/Two_silhouette_profile_or_a_white_vase.jpg/800px-Two_silhouette_profile_or_a_white_v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89" y="2530271"/>
            <a:ext cx="6127757" cy="4327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960" y="252405"/>
            <a:ext cx="2286000" cy="63795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91177" y="0"/>
            <a:ext cx="9301943" cy="6932898"/>
            <a:chOff x="1691177" y="0"/>
            <a:chExt cx="9301943" cy="6932898"/>
          </a:xfrm>
        </p:grpSpPr>
        <p:pic>
          <p:nvPicPr>
            <p:cNvPr id="22" name="Picture 2" descr="https://pbs.twimg.com/media/C6K7qSgUYAA8GG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29808" r="8204" b="21147"/>
            <a:stretch/>
          </p:blipFill>
          <p:spPr bwMode="auto">
            <a:xfrm>
              <a:off x="1691177" y="0"/>
              <a:ext cx="9217035" cy="6932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366000" y="0"/>
              <a:ext cx="362712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94880" y="2123440"/>
              <a:ext cx="2245360" cy="955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 rot="1033107">
              <a:off x="7304251" y="3233400"/>
              <a:ext cx="449082" cy="955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 rot="1033107">
              <a:off x="7148487" y="3680291"/>
              <a:ext cx="449082" cy="42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" descr="https://pbs.twimg.com/media/C6K7qSgUYAA8G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29808" r="8204" b="21147"/>
          <a:stretch/>
        </p:blipFill>
        <p:spPr bwMode="auto">
          <a:xfrm>
            <a:off x="1776085" y="-24277"/>
            <a:ext cx="9217035" cy="6932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809" y="252405"/>
            <a:ext cx="1061316" cy="627237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4800" b="1" dirty="0" smtClean="0"/>
              <a:t>REFRAME</a:t>
            </a:r>
            <a:endParaRPr lang="en-GB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10828032" y="164386"/>
            <a:ext cx="915122" cy="6610039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en-GB" sz="4000" b="1" dirty="0"/>
              <a:t>BEHAVIOUR</a:t>
            </a:r>
          </a:p>
        </p:txBody>
      </p:sp>
    </p:spTree>
    <p:extLst>
      <p:ext uri="{BB962C8B-B14F-4D97-AF65-F5344CB8AC3E}">
        <p14:creationId xmlns:p14="http://schemas.microsoft.com/office/powerpoint/2010/main" val="36850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t="17195" r="19776" b="12879"/>
          <a:stretch/>
        </p:blipFill>
        <p:spPr>
          <a:xfrm rot="20529981">
            <a:off x="6171656" y="4299659"/>
            <a:ext cx="1006867" cy="965771"/>
          </a:xfrm>
          <a:prstGeom prst="rect">
            <a:avLst/>
          </a:prstGeom>
        </p:spPr>
      </p:pic>
      <p:pic>
        <p:nvPicPr>
          <p:cNvPr id="2" name="Picture 1" descr="C:\Users\user\Desktop\Sarah\The three R's-reaching the learning brai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 b="12072"/>
          <a:stretch/>
        </p:blipFill>
        <p:spPr bwMode="auto">
          <a:xfrm>
            <a:off x="426085" y="1198880"/>
            <a:ext cx="5731510" cy="503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60160" y="1198880"/>
            <a:ext cx="5536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Appropriately to children </a:t>
            </a:r>
            <a:r>
              <a:rPr lang="en-GB" sz="2400" dirty="0"/>
              <a:t>who exhibit </a:t>
            </a:r>
            <a:r>
              <a:rPr lang="en-GB" sz="2400" dirty="0" smtClean="0"/>
              <a:t>distressed </a:t>
            </a:r>
            <a:r>
              <a:rPr lang="en-GB" sz="2400" dirty="0"/>
              <a:t>and challenging behaviour so that </a:t>
            </a:r>
            <a:r>
              <a:rPr lang="en-GB" sz="2400" dirty="0" smtClean="0"/>
              <a:t>they can be supported to:</a:t>
            </a:r>
          </a:p>
          <a:p>
            <a:r>
              <a:rPr lang="en-GB" sz="2400" dirty="0" smtClean="0"/>
              <a:t>  - Learn</a:t>
            </a:r>
          </a:p>
          <a:p>
            <a:r>
              <a:rPr lang="en-GB" sz="2400" dirty="0" smtClean="0"/>
              <a:t>  - Think</a:t>
            </a:r>
          </a:p>
          <a:p>
            <a:r>
              <a:rPr lang="en-GB" sz="2400" dirty="0" smtClean="0"/>
              <a:t>  - Reflect</a:t>
            </a:r>
          </a:p>
          <a:p>
            <a:r>
              <a:rPr lang="en-GB" sz="2400" dirty="0" smtClean="0"/>
              <a:t>You need to intervene in the following sequence</a:t>
            </a:r>
          </a:p>
        </p:txBody>
      </p:sp>
      <p:sp>
        <p:nvSpPr>
          <p:cNvPr id="5" name="Bent Arrow 4"/>
          <p:cNvSpPr/>
          <p:nvPr/>
        </p:nvSpPr>
        <p:spPr>
          <a:xfrm rot="10800000">
            <a:off x="5572729" y="3981980"/>
            <a:ext cx="2204720" cy="3352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6427" y="4365354"/>
            <a:ext cx="52055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Until a child is regulated, they are not likely to be able to relate to you</a:t>
            </a:r>
          </a:p>
          <a:p>
            <a:endParaRPr lang="en-GB" sz="800" dirty="0" smtClean="0"/>
          </a:p>
          <a:p>
            <a:r>
              <a:rPr lang="en-GB" sz="2400" dirty="0" smtClean="0"/>
              <a:t>Until a child is related, they are unlikely to have the mental capacity to relate to you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085" y="-1449"/>
            <a:ext cx="108052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3 R’s of how to respond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840" y="5253463"/>
            <a:ext cx="1013032" cy="387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291840" y="4072725"/>
            <a:ext cx="1013032" cy="387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291840" y="2344183"/>
            <a:ext cx="1013032" cy="387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2" b="2710"/>
          <a:stretch/>
        </p:blipFill>
        <p:spPr bwMode="auto">
          <a:xfrm>
            <a:off x="318873" y="2043853"/>
            <a:ext cx="11873127" cy="39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alking in another's sh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21">
            <a:off x="9283851" y="4988557"/>
            <a:ext cx="2857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06"/>
          <a:stretch/>
        </p:blipFill>
        <p:spPr bwMode="auto">
          <a:xfrm>
            <a:off x="318872" y="269190"/>
            <a:ext cx="11873127" cy="17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607" y="6386715"/>
            <a:ext cx="1003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www.cdd.unm.edu/ecln/PSN/common/pdfs/The%20Importance%20of%20Attunement.pdf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4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paren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20065"/>
          <a:stretch/>
        </p:blipFill>
        <p:spPr bwMode="auto">
          <a:xfrm>
            <a:off x="534614" y="1336276"/>
            <a:ext cx="5026771" cy="501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1536" y="1493764"/>
            <a:ext cx="6056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Use a warm soothing tone of voice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Acknowledge the child’s feelings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Make use of supportive silence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Extend an invitation to problem solve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Ask the question: what would be helpful right now?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1566681" y="135947"/>
            <a:ext cx="9208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art of co-regulation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2439" y="6350727"/>
            <a:ext cx="7059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www.cyc-net.org/cyc-online/cyconline-mar2010-bath.html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9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1879600"/>
            <a:ext cx="57505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Every time you connect and empathise with a child,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</a:t>
            </a:r>
            <a:r>
              <a:rPr lang="en-GB" sz="2800" dirty="0" smtClean="0"/>
              <a:t>is/her brain floods with feel-good hormones,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</a:t>
            </a:r>
            <a:r>
              <a:rPr lang="en-GB" sz="2800" dirty="0" smtClean="0"/>
              <a:t>uilding and strengthening millions of neuropathways, making it easier for him/her to: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    - regulate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    - empathise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    - create &amp; make good decisions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r="15889"/>
          <a:stretch/>
        </p:blipFill>
        <p:spPr>
          <a:xfrm>
            <a:off x="325120" y="2124402"/>
            <a:ext cx="5783362" cy="391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1317" y="394791"/>
            <a:ext cx="80959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Power of connection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2907" y="1965523"/>
            <a:ext cx="6522720" cy="4704080"/>
            <a:chOff x="0" y="0"/>
            <a:chExt cx="4981575" cy="3105150"/>
          </a:xfrm>
        </p:grpSpPr>
        <p:pic>
          <p:nvPicPr>
            <p:cNvPr id="4" name="Picture 3" descr="Related image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6" t="24429" r="5938" b="21394"/>
            <a:stretch/>
          </p:blipFill>
          <p:spPr bwMode="auto">
            <a:xfrm>
              <a:off x="0" y="0"/>
              <a:ext cx="4981575" cy="3105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439241" y="174029"/>
              <a:ext cx="2292350" cy="83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dirty="0">
                  <a:effectLst/>
                  <a:latin typeface="Blackadder ITC" panose="04020505051007020D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You cannot pour from an empty cup!</a:t>
              </a:r>
              <a:endPara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502742" y="1601934"/>
            <a:ext cx="526709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“Rest and self-care are so important. When you take time to replenish your spirit, it allows you to serve others from the overflow.”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dirty="0" smtClean="0"/>
              <a:t>- Eleanor Brown</a:t>
            </a:r>
            <a:endParaRPr kumimoji="0" lang="en-GB" altLang="en-US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907" y="219810"/>
            <a:ext cx="106803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importance of self-care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35" y="154546"/>
            <a:ext cx="4038815" cy="2704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846232"/>
          </a:xfrm>
        </p:spPr>
        <p:txBody>
          <a:bodyPr>
            <a:normAutofit/>
          </a:bodyPr>
          <a:lstStyle/>
          <a:p>
            <a:r>
              <a:rPr lang="en-GB" sz="1300" smtClean="0"/>
              <a:t>							</a:t>
            </a:r>
            <a:r>
              <a:rPr lang="en-GB" sz="1800" smtClean="0"/>
              <a:t>57 Albion Road, Edinburgh EH7 5QY</a:t>
            </a:r>
            <a:br>
              <a:rPr lang="en-GB" sz="1800" smtClean="0"/>
            </a:br>
            <a:r>
              <a:rPr lang="en-GB" sz="1800" smtClean="0"/>
              <a:t>							Tel: 0131 475 2416</a:t>
            </a:r>
            <a:br>
              <a:rPr lang="en-GB" sz="1800" smtClean="0"/>
            </a:br>
            <a:r>
              <a:rPr lang="en-GB" sz="1800" smtClean="0"/>
              <a:t>							Email: info@pasda.org.uk</a:t>
            </a:r>
            <a:br>
              <a:rPr lang="en-GB" sz="1800" smtClean="0"/>
            </a:br>
            <a:r>
              <a:rPr lang="en-GB" sz="1800" smtClean="0"/>
              <a:t>							Website: </a:t>
            </a:r>
            <a:r>
              <a:rPr lang="en-GB" sz="1800" smtClean="0">
                <a:hlinkClick r:id="rId3"/>
              </a:rPr>
              <a:t>www.pasda.org.uk</a:t>
            </a:r>
            <a:r>
              <a:rPr lang="en-GB" sz="1800" smtClean="0"/>
              <a:t> 									Scottish Charity Number: SC042678</a:t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19718"/>
            <a:ext cx="10515600" cy="31424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800" b="1" smtClean="0"/>
              <a:t>MAKE A DONATION TO SUPPORT Pasda’s WORK</a:t>
            </a:r>
          </a:p>
          <a:p>
            <a:pPr marL="0" indent="0">
              <a:buNone/>
            </a:pPr>
            <a:r>
              <a:rPr lang="en-GB" sz="1800" smtClean="0"/>
              <a:t>If you have benefitted from this presentation, please consider supporting Pasda's work. </a:t>
            </a:r>
          </a:p>
          <a:p>
            <a:pPr marL="0" indent="0">
              <a:buNone/>
            </a:pPr>
            <a:r>
              <a:rPr lang="en-GB" sz="1800" smtClean="0"/>
              <a:t>You can do this in one of four ways: 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on the Pasda website at: </a:t>
            </a:r>
            <a:r>
              <a:rPr lang="en-GB" sz="1800" smtClean="0">
                <a:hlinkClick r:id="rId4"/>
              </a:rPr>
              <a:t>https://www.pasda.org.uk </a:t>
            </a:r>
            <a:r>
              <a:rPr lang="en-GB" sz="1800" smtClean="0"/>
              <a:t>, at the top right of the Home Page.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at: </a:t>
            </a:r>
            <a:r>
              <a:rPr lang="en-GB" sz="1800" smtClean="0">
                <a:hlinkClick r:id="rId5"/>
              </a:rPr>
              <a:t>https://www.justgiving.com/pasdauk</a:t>
            </a:r>
            <a:endParaRPr lang="en-GB" sz="1800" smtClean="0"/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a bank transfer. To do this, please contact us by phone or email for the account details.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out a cheque payable to Pasda, and mail it to our office at the address above.  </a:t>
            </a:r>
          </a:p>
          <a:p>
            <a:pPr marL="0" indent="0" algn="ctr">
              <a:buNone/>
            </a:pPr>
            <a:endParaRPr lang="en-GB" sz="1800" smtClean="0"/>
          </a:p>
          <a:p>
            <a:pPr marL="0" indent="0" algn="ctr">
              <a:buNone/>
            </a:pPr>
            <a:r>
              <a:rPr lang="en-GB" sz="1800" smtClean="0"/>
              <a:t>Thank you very much.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9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" y="1"/>
            <a:ext cx="12167108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04" t="22007" r="40167" b="24288"/>
          <a:stretch/>
        </p:blipFill>
        <p:spPr>
          <a:xfrm>
            <a:off x="229448" y="641893"/>
            <a:ext cx="11490604" cy="6095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4559" y="3481538"/>
            <a:ext cx="5140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ZA" sz="36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 eighth sensory system</a:t>
            </a:r>
          </a:p>
        </p:txBody>
      </p:sp>
      <p:pic>
        <p:nvPicPr>
          <p:cNvPr id="1028" name="Picture 4" descr="The Inspired Treehouse - Having a basic understanding of interoception can help us support kids’ sensory processing need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3"/>
          <a:stretch/>
        </p:blipFill>
        <p:spPr bwMode="auto">
          <a:xfrm>
            <a:off x="8957923" y="9820"/>
            <a:ext cx="2920621" cy="3242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79773" y="5540271"/>
            <a:ext cx="4813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www.youtube.com/watch?v=A0zbCiakjaA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Image result for interocep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 b="11461"/>
          <a:stretch/>
        </p:blipFill>
        <p:spPr bwMode="auto">
          <a:xfrm>
            <a:off x="8849987" y="3229690"/>
            <a:ext cx="3136491" cy="8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5784" y="2477171"/>
            <a:ext cx="7746813" cy="293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Girls often </a:t>
            </a:r>
            <a:r>
              <a:rPr lang="en-ZA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 undiagnosed </a:t>
            </a:r>
            <a:r>
              <a:rPr lang="en-ZA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 are diagnosed much later in life than boys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Girls tend not fit </a:t>
            </a:r>
            <a:r>
              <a:rPr lang="en-ZA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autism stereotypes </a:t>
            </a:r>
            <a:endParaRPr lang="en-ZA" sz="32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Girls are generally able mask their difficulties in ways boys can’t</a:t>
            </a:r>
            <a:endParaRPr lang="en-Z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6432" y="405004"/>
            <a:ext cx="968787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000" b="1" dirty="0" smtClean="0"/>
              <a:t>Autism and Girls</a:t>
            </a:r>
          </a:p>
          <a:p>
            <a:pPr algn="r"/>
            <a:r>
              <a:rPr lang="en-ZA" sz="3600" dirty="0" smtClean="0"/>
              <a:t>Hiding in plain sight</a:t>
            </a:r>
            <a:endParaRPr lang="en-ZA" sz="3600" dirty="0"/>
          </a:p>
        </p:txBody>
      </p:sp>
      <p:pic>
        <p:nvPicPr>
          <p:cNvPr id="2052" name="Picture 4" descr="Image result for autism and gir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8" y="1913110"/>
            <a:ext cx="3284416" cy="443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3574" y="6347073"/>
            <a:ext cx="7675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https://childmind.org/article/autistic-girls-overlooked-undiagnosed-autism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4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13" y="1037647"/>
            <a:ext cx="10994905" cy="366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923822" y="4578790"/>
            <a:ext cx="10851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Often motivated by the desire to fit in and increase connection with others</a:t>
            </a:r>
          </a:p>
          <a:p>
            <a:pPr algn="just"/>
            <a:endParaRPr lang="en-ZA" sz="800" dirty="0" smtClea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Comprises a combination of masking and compensation techniques</a:t>
            </a:r>
          </a:p>
          <a:p>
            <a:pPr algn="just"/>
            <a:endParaRPr lang="en-ZA" sz="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1269" y="5656008"/>
            <a:ext cx="11313994" cy="52322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ZA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Camouflaging may impact diagnosis, quality of life and long-term outcomes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784" y="87117"/>
            <a:ext cx="100259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000" b="1" dirty="0" smtClean="0"/>
              <a:t>The costs of camouflaging </a:t>
            </a:r>
            <a:endParaRPr lang="en-ZA" sz="3600" dirty="0"/>
          </a:p>
        </p:txBody>
      </p:sp>
      <p:sp>
        <p:nvSpPr>
          <p:cNvPr id="2" name="Rectangle 1"/>
          <p:cNvSpPr/>
          <p:nvPr/>
        </p:nvSpPr>
        <p:spPr>
          <a:xfrm>
            <a:off x="4117618" y="6283372"/>
            <a:ext cx="8221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https://www.spectrumnews.org/features/deep-dive/costs-camouflaging-autism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2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2222" r="84335" b="15861"/>
          <a:stretch/>
        </p:blipFill>
        <p:spPr>
          <a:xfrm>
            <a:off x="1428014" y="939091"/>
            <a:ext cx="1236741" cy="5801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3391" y="5392271"/>
            <a:ext cx="3810000" cy="1143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Nervous system running on high idle, anxious and insecure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7872" y="4249271"/>
            <a:ext cx="38100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Easily overwhelmed!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3388" y="3106271"/>
            <a:ext cx="3810000" cy="1143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Sensory receptors give inadequate feedback. Individual unaware of the rapid build up of stress chemicals.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3388" y="1963271"/>
            <a:ext cx="3810000" cy="1143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SHUTDOWN  - brains attempt to minimize stimulation in order to avoid overload!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3388" y="820271"/>
            <a:ext cx="3810000" cy="1143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bg1"/>
                </a:solidFill>
              </a:rPr>
              <a:t>MELTDOWN – the brain’s ‘panic’ button has been set off!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13389" y="1963271"/>
            <a:ext cx="662940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7690" y="16260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no return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13389" y="3106271"/>
            <a:ext cx="6629403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7690" y="265398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Critical 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2797" y="745441"/>
            <a:ext cx="342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Z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fragile; vulnerable </a:t>
            </a: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stress and overload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8078" y="-14"/>
            <a:ext cx="5960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Autism and Anxiety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8462" y="136526"/>
            <a:ext cx="5233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nervous system</a:t>
            </a:r>
            <a:endParaRPr lang="en-Z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child having a meltdow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12209" r="42792" b="12874"/>
          <a:stretch/>
        </p:blipFill>
        <p:spPr bwMode="auto">
          <a:xfrm>
            <a:off x="6918682" y="3207981"/>
            <a:ext cx="3023675" cy="3225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6184" y="6511438"/>
            <a:ext cx="108351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</a:t>
            </a:r>
            <a:r>
              <a:rPr lang="en-GB" sz="1600" dirty="0" smtClean="0">
                <a:hlinkClick r:id="rId4"/>
              </a:rPr>
              <a:t>blog.autismtreatmentcenter.org/2016/11/understanding-the-difference-between-meltdowns-tantrums.html</a:t>
            </a:r>
            <a:endParaRPr lang="en-GB" sz="16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9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2490" y="6211669"/>
            <a:ext cx="4886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www.youtube.com/watch?v=F18FsiPMFhc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43" t="20861" r="40341" b="24235"/>
          <a:stretch/>
        </p:blipFill>
        <p:spPr>
          <a:xfrm>
            <a:off x="1017142" y="241297"/>
            <a:ext cx="10461696" cy="59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476" y="134392"/>
            <a:ext cx="8477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Hand Model of the Brain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2"/>
          <a:stretch/>
        </p:blipFill>
        <p:spPr>
          <a:xfrm>
            <a:off x="1623745" y="1228300"/>
            <a:ext cx="4411295" cy="4844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098" y="1004487"/>
            <a:ext cx="559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Dan Segal’s Hand Model of the brain: an explanation of what happens when we become distressed</a:t>
            </a:r>
            <a:endParaRPr lang="en-ZA" sz="2000" dirty="0"/>
          </a:p>
        </p:txBody>
      </p:sp>
      <p:sp>
        <p:nvSpPr>
          <p:cNvPr id="10" name="Oval 9"/>
          <p:cNvSpPr/>
          <p:nvPr/>
        </p:nvSpPr>
        <p:spPr>
          <a:xfrm>
            <a:off x="2993389" y="4390754"/>
            <a:ext cx="1376037" cy="12336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/>
          <p:cNvSpPr/>
          <p:nvPr/>
        </p:nvSpPr>
        <p:spPr>
          <a:xfrm rot="20492998">
            <a:off x="3884429" y="2970131"/>
            <a:ext cx="848713" cy="14208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/>
          <p:cNvSpPr/>
          <p:nvPr/>
        </p:nvSpPr>
        <p:spPr>
          <a:xfrm>
            <a:off x="2724224" y="1765505"/>
            <a:ext cx="1842868" cy="798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/>
          <p:cNvSpPr txBox="1"/>
          <p:nvPr/>
        </p:nvSpPr>
        <p:spPr>
          <a:xfrm>
            <a:off x="101563" y="5726652"/>
            <a:ext cx="282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Reptilian Brain</a:t>
            </a:r>
          </a:p>
          <a:p>
            <a:r>
              <a:rPr lang="en-ZA" dirty="0" smtClean="0"/>
              <a:t>Survival &amp; safety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1083211" y="3500200"/>
            <a:ext cx="282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Limbic Brain</a:t>
            </a:r>
          </a:p>
          <a:p>
            <a:r>
              <a:rPr lang="en-ZA" dirty="0" smtClean="0"/>
              <a:t>Processes emotions &amp; stores memories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272" y="1920080"/>
            <a:ext cx="2429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Neocortex</a:t>
            </a:r>
          </a:p>
          <a:p>
            <a:r>
              <a:rPr lang="en-GB" dirty="0"/>
              <a:t>gives us our ability to reason </a:t>
            </a:r>
            <a:r>
              <a:rPr lang="en-GB" dirty="0" smtClean="0"/>
              <a:t>&amp; communicate </a:t>
            </a:r>
            <a:r>
              <a:rPr lang="en-GB" dirty="0"/>
              <a:t>ideas via language</a:t>
            </a:r>
            <a:endParaRPr lang="en-ZA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52357" y="3798277"/>
            <a:ext cx="2217069" cy="562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35387" y="2161622"/>
            <a:ext cx="1092241" cy="358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516438" y="5101692"/>
            <a:ext cx="2046446" cy="830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the brain fight/f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44" y="2469204"/>
            <a:ext cx="56197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8" t="20563" r="4501"/>
          <a:stretch/>
        </p:blipFill>
        <p:spPr>
          <a:xfrm>
            <a:off x="6142347" y="1712373"/>
            <a:ext cx="4276587" cy="46926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99594" y="2469204"/>
            <a:ext cx="1377404" cy="2348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0341027" y="5255073"/>
            <a:ext cx="193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Feeling calm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73805" y="4941475"/>
            <a:ext cx="3016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Feeling distressed</a:t>
            </a:r>
          </a:p>
          <a:p>
            <a:r>
              <a:rPr lang="en-ZA" dirty="0" smtClean="0"/>
              <a:t>The Neocortex is offline</a:t>
            </a:r>
          </a:p>
          <a:p>
            <a:r>
              <a:rPr lang="en-ZA" dirty="0" smtClean="0"/>
              <a:t>Behaviour is now being controlled by the Limbic Brain</a:t>
            </a:r>
          </a:p>
          <a:p>
            <a:r>
              <a:rPr lang="en-ZA" dirty="0" smtClean="0"/>
              <a:t>Fight/Flight/Freeze mode has been activated</a:t>
            </a:r>
          </a:p>
          <a:p>
            <a:endParaRPr lang="en-ZA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9522403" y="5555781"/>
            <a:ext cx="3072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/>
              <a:t>The prefrontal </a:t>
            </a:r>
            <a:r>
              <a:rPr lang="en-ZA" dirty="0"/>
              <a:t>cortex </a:t>
            </a:r>
            <a:r>
              <a:rPr lang="en-GB" dirty="0"/>
              <a:t>is </a:t>
            </a:r>
            <a:r>
              <a:rPr lang="en-GB" dirty="0" smtClean="0"/>
              <a:t>monitoring &amp; regulating impulses </a:t>
            </a:r>
            <a:r>
              <a:rPr lang="en-GB" dirty="0"/>
              <a:t>coming from </a:t>
            </a:r>
            <a:r>
              <a:rPr lang="en-GB" dirty="0" smtClean="0"/>
              <a:t>the Reptilian &amp; Limbic Brains</a:t>
            </a:r>
            <a:endParaRPr lang="en-ZA" dirty="0"/>
          </a:p>
        </p:txBody>
      </p:sp>
      <p:sp>
        <p:nvSpPr>
          <p:cNvPr id="23" name="Rectangle 22"/>
          <p:cNvSpPr/>
          <p:nvPr/>
        </p:nvSpPr>
        <p:spPr>
          <a:xfrm>
            <a:off x="6575574" y="1712464"/>
            <a:ext cx="4976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www.youtube.com/watch?v=gm9CIJ74Oxw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4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  <p:bldP spid="4" grpId="0" animBg="1"/>
      <p:bldP spid="18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1" y="379793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Now we look at what happens when…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5836393" y="2243244"/>
            <a:ext cx="59538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Our </a:t>
            </a:r>
            <a:r>
              <a:rPr lang="en-GB" sz="3200" dirty="0">
                <a:solidFill>
                  <a:srgbClr val="FF0000"/>
                </a:solidFill>
              </a:rPr>
              <a:t>T</a:t>
            </a:r>
            <a:r>
              <a:rPr lang="en-GB" sz="3200" dirty="0" smtClean="0">
                <a:solidFill>
                  <a:srgbClr val="FF0000"/>
                </a:solidFill>
              </a:rPr>
              <a:t>hinking Brain </a:t>
            </a:r>
            <a:r>
              <a:rPr lang="en-GB" sz="3200" dirty="0" smtClean="0"/>
              <a:t>is now ‘offline’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Behaviour is now being controlled by the </a:t>
            </a:r>
            <a:r>
              <a:rPr lang="en-ZA" sz="3200" dirty="0" smtClean="0">
                <a:solidFill>
                  <a:srgbClr val="FF0000"/>
                </a:solidFill>
              </a:rPr>
              <a:t>Reptilian and Limbic Brains</a:t>
            </a:r>
          </a:p>
          <a:p>
            <a:endParaRPr lang="en-ZA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/>
              <a:t>Our</a:t>
            </a:r>
            <a:r>
              <a:rPr lang="en-ZA" sz="3200" dirty="0" smtClean="0">
                <a:solidFill>
                  <a:srgbClr val="FF0000"/>
                </a:solidFill>
              </a:rPr>
              <a:t> Fight/Flight/Freeze</a:t>
            </a:r>
            <a:r>
              <a:rPr lang="en-ZA" sz="3200" dirty="0" smtClean="0"/>
              <a:t> </a:t>
            </a:r>
            <a:r>
              <a:rPr lang="en-ZA" sz="3200" dirty="0"/>
              <a:t>mode has been </a:t>
            </a:r>
            <a:r>
              <a:rPr lang="en-ZA" sz="3200" dirty="0" smtClean="0"/>
              <a:t>activated</a:t>
            </a:r>
            <a:endParaRPr lang="en-ZA" sz="3200" dirty="0"/>
          </a:p>
        </p:txBody>
      </p:sp>
      <p:sp>
        <p:nvSpPr>
          <p:cNvPr id="3" name="Rectangle 2"/>
          <p:cNvSpPr/>
          <p:nvPr/>
        </p:nvSpPr>
        <p:spPr>
          <a:xfrm>
            <a:off x="5836393" y="1443746"/>
            <a:ext cx="5080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We get distressed and flip our lid!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4" y="1827900"/>
            <a:ext cx="5102456" cy="415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16308" y="6228229"/>
            <a:ext cx="11808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https://www.heysigmund.com/how-to-teach-kids-about-the-brain-laying-strong-foundations-for-emotional-intelligence-by-dr-hazel-harrison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2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9C1218DD93D47BF3445AE321C4C6E" ma:contentTypeVersion="10" ma:contentTypeDescription="Create a new document." ma:contentTypeScope="" ma:versionID="a470367d08abcda47bc563d5aa398ffa">
  <xsd:schema xmlns:xsd="http://www.w3.org/2001/XMLSchema" xmlns:xs="http://www.w3.org/2001/XMLSchema" xmlns:p="http://schemas.microsoft.com/office/2006/metadata/properties" xmlns:ns2="2fa0e45d-7aaf-4b91-ac37-34070b1c6d48" targetNamespace="http://schemas.microsoft.com/office/2006/metadata/properties" ma:root="true" ma:fieldsID="5b80c478280c377c3fd299365d8f60a7" ns2:_="">
    <xsd:import namespace="2fa0e45d-7aaf-4b91-ac37-34070b1c6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0e45d-7aaf-4b91-ac37-34070b1c6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A85EF9-E4CC-4780-9BC7-9E8B2872194E}"/>
</file>

<file path=customXml/itemProps2.xml><?xml version="1.0" encoding="utf-8"?>
<ds:datastoreItem xmlns:ds="http://schemas.openxmlformats.org/officeDocument/2006/customXml" ds:itemID="{4ABA33E4-96D5-43A0-A1CE-19A5E5368D99}"/>
</file>

<file path=customXml/itemProps3.xml><?xml version="1.0" encoding="utf-8"?>
<ds:datastoreItem xmlns:ds="http://schemas.openxmlformats.org/officeDocument/2006/customXml" ds:itemID="{685E45FF-E452-4F1A-8304-DEFF45A353C6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1297</Words>
  <Application>Microsoft Office PowerPoint</Application>
  <PresentationFormat>Widescreen</PresentationFormat>
  <Paragraphs>227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Blackadder ITC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we look at what happens when…</vt:lpstr>
      <vt:lpstr>If we flip our lid…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57 Albion Road, Edinburgh EH7 5QY        Tel: 0131 475 2416        Email: info@pasda.org.uk        Website: www.pasda.org.uk          Scottish Charity Number: SC042678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Barratt</dc:creator>
  <cp:lastModifiedBy>Chris Griffiths</cp:lastModifiedBy>
  <cp:revision>2</cp:revision>
  <dcterms:created xsi:type="dcterms:W3CDTF">2020-06-20T14:14:50Z</dcterms:created>
  <dcterms:modified xsi:type="dcterms:W3CDTF">2020-10-21T09:19:48Z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0x010100FA79C1218DD93D47BF3445AE321C4C6E</vt:lpwstr>
  </property>
</Properties>
</file>