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8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4" r:id="rId28"/>
    <p:sldId id="28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EE501-AF5F-417A-889F-C65F7E15F6AE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967E72-5AD9-48AD-976C-61CFB15123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800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20F28-FD44-42A0-8594-A714D06F993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294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D865C-7A67-46CE-A390-E9BA7F6396A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585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0A74E-C5B9-4C99-94B2-D66018538941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3229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D865C-7A67-46CE-A390-E9BA7F6396A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177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20F28-FD44-42A0-8594-A714D06F993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1878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72343-8293-4EDE-921C-81BDD2E84AA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487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72343-8293-4EDE-921C-81BDD2E84AA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694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2EEBD-4AA3-46AB-B03A-F446C757E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C6E7-31C8-4ED5-86EE-59C6A1AE5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669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2EEBD-4AA3-46AB-B03A-F446C757E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C6E7-31C8-4ED5-86EE-59C6A1AE5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678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2EEBD-4AA3-46AB-B03A-F446C757E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C6E7-31C8-4ED5-86EE-59C6A1AE5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626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2EEBD-4AA3-46AB-B03A-F446C757E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C6E7-31C8-4ED5-86EE-59C6A1AE5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217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2EEBD-4AA3-46AB-B03A-F446C757E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C6E7-31C8-4ED5-86EE-59C6A1AE5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12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2EEBD-4AA3-46AB-B03A-F446C757E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C6E7-31C8-4ED5-86EE-59C6A1AE5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182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2EEBD-4AA3-46AB-B03A-F446C757E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C6E7-31C8-4ED5-86EE-59C6A1AE5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621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2EEBD-4AA3-46AB-B03A-F446C757E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C6E7-31C8-4ED5-86EE-59C6A1AE5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588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2EEBD-4AA3-46AB-B03A-F446C757E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C6E7-31C8-4ED5-86EE-59C6A1AE5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922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2EEBD-4AA3-46AB-B03A-F446C757E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C6E7-31C8-4ED5-86EE-59C6A1AE5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422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2EEBD-4AA3-46AB-B03A-F446C757E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C6E7-31C8-4ED5-86EE-59C6A1AE5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9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2EEBD-4AA3-46AB-B03A-F446C757E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0C6E7-31C8-4ED5-86EE-59C6A1AE5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934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utismawarenesscentre.com/what-is-interoception-and-how-does-it-impact-autis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hyperlink" Target="https://www.youtube.com/watch?v=A0zbCiakjaA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hildmind.org/article/autistic-girls-overlooked-undiagnosed-autism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ectrumnews.org/features/deep-dive/costs-camouflaging-autism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log.autismtreatmentcenter.org/2016/11/understanding-the-difference-between-meltdowns-tantrums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youtube.com/watch?v=F18FsiPMFhc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gm9CIJ74Oxw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eysigmund.com/how-to-teach-kids-about-the-brain-laying-strong-foundations-for-emotional-intelligence-by-dr-hazel-harrison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tRrxNTnyh8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1KYC5SsJjx8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formationchildren.com/kids-do-well-if-they-can/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cdd.unm.edu/ecln/PSN/common/pdfs/The%20Importance%20of%20Attunement.pdf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yc-net.org/cyc-online/cyconline-mar2010-bath.html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sda.org.uk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justgiving.com/pasdauk" TargetMode="External"/><Relationship Id="rId4" Type="http://schemas.openxmlformats.org/officeDocument/2006/relationships/hyperlink" Target="https://www.pasda.org.uk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ainbow coloured swirl background Stock Photo - 742608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https://i.pinimg.com/originals/72/ca/e2/72cae21c4f6ab08246292c1d8312b78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577" y="1745266"/>
            <a:ext cx="3796096" cy="47205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60657" y="368145"/>
            <a:ext cx="1074364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Autism Spectrum Condition</a:t>
            </a:r>
            <a:endParaRPr lang="en-U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05746" y="5853374"/>
            <a:ext cx="37616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i="1" dirty="0" smtClean="0"/>
              <a:t>Sarah Barratt</a:t>
            </a:r>
          </a:p>
          <a:p>
            <a:r>
              <a:rPr lang="en-ZA" b="1" dirty="0" smtClean="0"/>
              <a:t>Educational Psychologist, </a:t>
            </a:r>
            <a:r>
              <a:rPr lang="en-ZA" b="1" i="1" dirty="0" smtClean="0"/>
              <a:t>PASDA</a:t>
            </a:r>
            <a:endParaRPr lang="en-ZA" b="1" dirty="0" smtClean="0"/>
          </a:p>
          <a:p>
            <a:r>
              <a:rPr lang="en-ZA" b="1" dirty="0"/>
              <a:t>s</a:t>
            </a:r>
            <a:r>
              <a:rPr lang="en-ZA" b="1" dirty="0" smtClean="0"/>
              <a:t>arahs_karma@yahoo.co.uk</a:t>
            </a:r>
            <a:endParaRPr lang="en-ZA" b="1" dirty="0"/>
          </a:p>
        </p:txBody>
      </p:sp>
      <p:pic>
        <p:nvPicPr>
          <p:cNvPr id="4" name="Cyndi_Lauper_-_True_Colors_Video-LPn0KFlbqX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87949" y="5650174"/>
            <a:ext cx="406400" cy="406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338761" y="1382827"/>
            <a:ext cx="23105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5400" b="1" dirty="0" smtClean="0"/>
              <a:t>PART 2</a:t>
            </a:r>
            <a:endParaRPr lang="en-ZA" sz="5400" b="1" dirty="0"/>
          </a:p>
        </p:txBody>
      </p:sp>
    </p:spTree>
    <p:extLst>
      <p:ext uri="{BB962C8B-B14F-4D97-AF65-F5344CB8AC3E}">
        <p14:creationId xmlns:p14="http://schemas.microsoft.com/office/powerpoint/2010/main" val="268954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pmdeadline.com/wp-content/uploads/2014/09/wal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6731">
            <a:off x="8345921" y="342519"/>
            <a:ext cx="3678887" cy="311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68733" y="405502"/>
            <a:ext cx="81780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ommunication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and Autism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3621" y="1315970"/>
            <a:ext cx="6905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 smtClean="0">
                <a:solidFill>
                  <a:srgbClr val="0070C0"/>
                </a:solidFill>
              </a:rPr>
              <a:t>Potential barriers to communication</a:t>
            </a:r>
            <a:endParaRPr lang="en-ZA" sz="32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1448" y="3441243"/>
            <a:ext cx="104901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4000" dirty="0" err="1" smtClean="0"/>
              <a:t>Interoception</a:t>
            </a:r>
            <a:r>
              <a:rPr lang="en-ZA" sz="4000" dirty="0" smtClean="0"/>
              <a:t>: the eighth sensory system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ZA" sz="800" dirty="0" smtClean="0"/>
          </a:p>
          <a:p>
            <a:r>
              <a:rPr lang="en-ZA" sz="2400" dirty="0"/>
              <a:t> </a:t>
            </a:r>
            <a:r>
              <a:rPr lang="en-ZA" sz="2400" dirty="0" smtClean="0"/>
              <a:t>       </a:t>
            </a:r>
            <a:r>
              <a:rPr lang="en-GB" sz="2800" i="1" dirty="0" smtClean="0"/>
              <a:t>“Could </a:t>
            </a:r>
            <a:r>
              <a:rPr lang="en-GB" sz="2800" i="1" dirty="0" err="1"/>
              <a:t>interoception</a:t>
            </a:r>
            <a:r>
              <a:rPr lang="en-GB" sz="2800" i="1" dirty="0"/>
              <a:t> be a missing link in the field of  </a:t>
            </a:r>
            <a:r>
              <a:rPr lang="en-GB" sz="2800" i="1" dirty="0" smtClean="0"/>
              <a:t>autism?”</a:t>
            </a:r>
          </a:p>
          <a:p>
            <a:pPr algn="r"/>
            <a:r>
              <a:rPr lang="en-ZA" i="1" dirty="0" smtClean="0"/>
              <a:t>Kelley Mahler</a:t>
            </a:r>
          </a:p>
          <a:p>
            <a:pPr algn="r"/>
            <a:r>
              <a:rPr lang="en-GB" dirty="0"/>
              <a:t>Occupational therapist and autism consultant </a:t>
            </a:r>
            <a:r>
              <a:rPr lang="en-ZA" i="1" dirty="0"/>
              <a:t> </a:t>
            </a:r>
          </a:p>
        </p:txBody>
      </p:sp>
      <p:sp>
        <p:nvSpPr>
          <p:cNvPr id="2" name="Rectangle 1"/>
          <p:cNvSpPr/>
          <p:nvPr/>
        </p:nvSpPr>
        <p:spPr>
          <a:xfrm>
            <a:off x="3011055" y="6006053"/>
            <a:ext cx="94580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>
                <a:hlinkClick r:id="rId3"/>
              </a:rPr>
              <a:t>https://autismawarenesscentre.com/what-is-interoception-and-how-does-it-impact-autism/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214741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5604" t="22007" r="40167" b="24288"/>
          <a:stretch/>
        </p:blipFill>
        <p:spPr>
          <a:xfrm>
            <a:off x="229448" y="641893"/>
            <a:ext cx="11490604" cy="60959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04559" y="3481538"/>
            <a:ext cx="5140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ZA" sz="36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Our eighth sensory system</a:t>
            </a:r>
          </a:p>
        </p:txBody>
      </p:sp>
      <p:pic>
        <p:nvPicPr>
          <p:cNvPr id="1028" name="Picture 4" descr="The Inspired Treehouse - Having a basic understanding of interoception can help us support kids’ sensory processing needs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73"/>
          <a:stretch/>
        </p:blipFill>
        <p:spPr bwMode="auto">
          <a:xfrm>
            <a:off x="8957923" y="9820"/>
            <a:ext cx="2920621" cy="3242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79773" y="5540271"/>
            <a:ext cx="48139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</a:t>
            </a:r>
            <a:r>
              <a:rPr lang="en-GB" dirty="0" smtClean="0">
                <a:hlinkClick r:id="rId4"/>
              </a:rPr>
              <a:t>www.youtube.com/watch?v=A0zbCiakjaA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1026" name="Picture 2" descr="Image result for interoception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79" b="11461"/>
          <a:stretch/>
        </p:blipFill>
        <p:spPr bwMode="auto">
          <a:xfrm>
            <a:off x="8849987" y="3229690"/>
            <a:ext cx="3136491" cy="89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53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45784" y="2477171"/>
            <a:ext cx="7746813" cy="293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ZA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Girls often </a:t>
            </a:r>
            <a:r>
              <a:rPr lang="en-ZA" sz="3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 undiagnosed </a:t>
            </a:r>
            <a:r>
              <a:rPr lang="en-ZA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 are diagnosed much later in life than boys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ZA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Girls tend not fit </a:t>
            </a:r>
            <a:r>
              <a:rPr lang="en-ZA" sz="3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autism stereotypes </a:t>
            </a:r>
            <a:endParaRPr lang="en-ZA" sz="3200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ZA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Girls are generally able mask their difficulties in ways boys can’t</a:t>
            </a:r>
            <a:endParaRPr lang="en-Z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96432" y="405004"/>
            <a:ext cx="9687877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7000" b="1" dirty="0" smtClean="0"/>
              <a:t>Autism and Girls</a:t>
            </a:r>
          </a:p>
          <a:p>
            <a:pPr algn="r"/>
            <a:r>
              <a:rPr lang="en-ZA" sz="3600" dirty="0" smtClean="0"/>
              <a:t>Hiding in plain sight</a:t>
            </a:r>
            <a:endParaRPr lang="en-ZA" sz="3600" dirty="0"/>
          </a:p>
        </p:txBody>
      </p:sp>
      <p:pic>
        <p:nvPicPr>
          <p:cNvPr id="2052" name="Picture 4" descr="Image result for autism and gir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578" y="1913110"/>
            <a:ext cx="3284416" cy="44339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93574" y="6347073"/>
            <a:ext cx="76756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https://childmind.org/article/autistic-girls-overlooked-undiagnosed-autism</a:t>
            </a:r>
            <a:r>
              <a:rPr lang="en-GB" dirty="0" smtClean="0">
                <a:hlinkClick r:id="rId3"/>
              </a:rPr>
              <a:t>/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743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13" y="1037647"/>
            <a:ext cx="10994905" cy="3667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923822" y="4578790"/>
            <a:ext cx="108514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ZA" sz="24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Often motivated by the desire to fit in and increase connection with others</a:t>
            </a:r>
          </a:p>
          <a:p>
            <a:pPr algn="just"/>
            <a:endParaRPr lang="en-ZA" sz="800" dirty="0" smtClean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ZA" sz="24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Comprises a combination of masking and compensation techniques</a:t>
            </a:r>
          </a:p>
          <a:p>
            <a:pPr algn="just"/>
            <a:endParaRPr lang="en-ZA" sz="8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1269" y="5656008"/>
            <a:ext cx="11313994" cy="523220"/>
          </a:xfrm>
          <a:prstGeom prst="rect">
            <a:avLst/>
          </a:prstGeo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/>
            <a:r>
              <a:rPr lang="en-ZA" sz="2800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Camouflaging may impact diagnosis, quality of life and long-term outcomes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278784" y="87117"/>
            <a:ext cx="1002599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7000" b="1" dirty="0" smtClean="0"/>
              <a:t>The costs of camouflaging </a:t>
            </a:r>
            <a:endParaRPr lang="en-ZA" sz="3600" dirty="0"/>
          </a:p>
        </p:txBody>
      </p:sp>
      <p:sp>
        <p:nvSpPr>
          <p:cNvPr id="2" name="Rectangle 1"/>
          <p:cNvSpPr/>
          <p:nvPr/>
        </p:nvSpPr>
        <p:spPr>
          <a:xfrm>
            <a:off x="4117618" y="6283372"/>
            <a:ext cx="82218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https://www.spectrumnews.org/features/deep-dive/costs-camouflaging-autism</a:t>
            </a:r>
            <a:r>
              <a:rPr lang="en-GB" dirty="0" smtClean="0">
                <a:hlinkClick r:id="rId3"/>
              </a:rPr>
              <a:t>/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025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t="12222" r="84335" b="15861"/>
          <a:stretch/>
        </p:blipFill>
        <p:spPr>
          <a:xfrm>
            <a:off x="1428014" y="939091"/>
            <a:ext cx="1236741" cy="58016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13391" y="5392271"/>
            <a:ext cx="3810000" cy="1143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>
                <a:solidFill>
                  <a:schemeClr val="tx1"/>
                </a:solidFill>
              </a:rPr>
              <a:t>Nervous system running on high idle, anxious and insecure</a:t>
            </a:r>
          </a:p>
        </p:txBody>
      </p:sp>
      <p:sp>
        <p:nvSpPr>
          <p:cNvPr id="6" name="Rectangle 5"/>
          <p:cNvSpPr/>
          <p:nvPr/>
        </p:nvSpPr>
        <p:spPr>
          <a:xfrm>
            <a:off x="2817872" y="4249271"/>
            <a:ext cx="3810000" cy="1143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>
                <a:solidFill>
                  <a:schemeClr val="tx1"/>
                </a:solidFill>
              </a:rPr>
              <a:t>Easily overwhelmed!</a:t>
            </a:r>
          </a:p>
        </p:txBody>
      </p:sp>
      <p:sp>
        <p:nvSpPr>
          <p:cNvPr id="7" name="Rectangle 6"/>
          <p:cNvSpPr/>
          <p:nvPr/>
        </p:nvSpPr>
        <p:spPr>
          <a:xfrm>
            <a:off x="2813388" y="3106271"/>
            <a:ext cx="3810000" cy="1143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>
                <a:solidFill>
                  <a:schemeClr val="tx1"/>
                </a:solidFill>
              </a:rPr>
              <a:t>Sensory receptors give inadequate feedback. Individual unaware of the rapid build up of stress chemicals.</a:t>
            </a:r>
          </a:p>
        </p:txBody>
      </p:sp>
      <p:sp>
        <p:nvSpPr>
          <p:cNvPr id="8" name="Rectangle 7"/>
          <p:cNvSpPr/>
          <p:nvPr/>
        </p:nvSpPr>
        <p:spPr>
          <a:xfrm>
            <a:off x="2813388" y="1963271"/>
            <a:ext cx="3810000" cy="1143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>
                <a:solidFill>
                  <a:schemeClr val="tx1"/>
                </a:solidFill>
              </a:rPr>
              <a:t>SHUTDOWN  - brains attempt to minimize stimulation in order to avoid overload!</a:t>
            </a:r>
          </a:p>
        </p:txBody>
      </p:sp>
      <p:sp>
        <p:nvSpPr>
          <p:cNvPr id="9" name="Rectangle 8"/>
          <p:cNvSpPr/>
          <p:nvPr/>
        </p:nvSpPr>
        <p:spPr>
          <a:xfrm>
            <a:off x="2813388" y="820271"/>
            <a:ext cx="3810000" cy="1143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>
                <a:solidFill>
                  <a:schemeClr val="bg1"/>
                </a:solidFill>
              </a:rPr>
              <a:t>MELTDOWN – the brain’s ‘panic’ button has been set off!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2813389" y="1963271"/>
            <a:ext cx="6629403" cy="0"/>
          </a:xfrm>
          <a:prstGeom prst="line">
            <a:avLst/>
          </a:prstGeom>
          <a:ln w="47625">
            <a:solidFill>
              <a:srgbClr val="FF000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737690" y="1626087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of no return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2813389" y="3106271"/>
            <a:ext cx="6629403" cy="0"/>
          </a:xfrm>
          <a:prstGeom prst="line">
            <a:avLst/>
          </a:prstGeom>
          <a:ln w="47625">
            <a:solidFill>
              <a:srgbClr val="FF000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7690" y="2653983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/>
              <a:t>Critical point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62797" y="745441"/>
            <a:ext cx="3429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fragile; vulnerable </a:t>
            </a: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stress and overload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68078" y="-14"/>
            <a:ext cx="59600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Autism and Anxiety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58462" y="136526"/>
            <a:ext cx="52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nervous system</a:t>
            </a:r>
            <a:endParaRPr lang="en-Z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Image result for child having a meltdow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8" t="12209" r="42792" b="12874"/>
          <a:stretch/>
        </p:blipFill>
        <p:spPr bwMode="auto">
          <a:xfrm>
            <a:off x="6918682" y="3207981"/>
            <a:ext cx="3023675" cy="32255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26184" y="6511438"/>
            <a:ext cx="1083514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hlinkClick r:id="rId4"/>
              </a:rPr>
              <a:t>https://</a:t>
            </a:r>
            <a:r>
              <a:rPr lang="en-GB" sz="1600" dirty="0" smtClean="0">
                <a:hlinkClick r:id="rId4"/>
              </a:rPr>
              <a:t>blog.autismtreatmentcenter.org/2016/11/understanding-the-difference-between-meltdowns-tantrums.html</a:t>
            </a:r>
            <a:endParaRPr lang="en-GB" sz="16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997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172490" y="6211669"/>
            <a:ext cx="48869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www.youtube.com/watch?v=F18FsiPMFhc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543" t="20861" r="40341" b="24235"/>
          <a:stretch/>
        </p:blipFill>
        <p:spPr>
          <a:xfrm>
            <a:off x="1017142" y="241297"/>
            <a:ext cx="10461696" cy="597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34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0476" y="134392"/>
            <a:ext cx="84778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The Hand Model of the Brain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" name="Picture Placeholder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92"/>
          <a:stretch/>
        </p:blipFill>
        <p:spPr>
          <a:xfrm>
            <a:off x="1623745" y="1228300"/>
            <a:ext cx="4411295" cy="48449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4098" y="1004487"/>
            <a:ext cx="5595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dirty="0" smtClean="0"/>
              <a:t>Dan Segal’s Hand Model of the brain: an explanation of what happens when we become distressed</a:t>
            </a:r>
            <a:endParaRPr lang="en-ZA" sz="2000" dirty="0"/>
          </a:p>
        </p:txBody>
      </p:sp>
      <p:sp>
        <p:nvSpPr>
          <p:cNvPr id="10" name="Oval 9"/>
          <p:cNvSpPr/>
          <p:nvPr/>
        </p:nvSpPr>
        <p:spPr>
          <a:xfrm>
            <a:off x="2993389" y="4390754"/>
            <a:ext cx="1376037" cy="123365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Oval 10"/>
          <p:cNvSpPr/>
          <p:nvPr/>
        </p:nvSpPr>
        <p:spPr>
          <a:xfrm rot="20492998">
            <a:off x="3884429" y="2970131"/>
            <a:ext cx="848713" cy="1420837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Oval 11"/>
          <p:cNvSpPr/>
          <p:nvPr/>
        </p:nvSpPr>
        <p:spPr>
          <a:xfrm>
            <a:off x="2724224" y="1765505"/>
            <a:ext cx="1842868" cy="7986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TextBox 12"/>
          <p:cNvSpPr txBox="1"/>
          <p:nvPr/>
        </p:nvSpPr>
        <p:spPr>
          <a:xfrm>
            <a:off x="101563" y="5726652"/>
            <a:ext cx="2829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/>
              <a:t>Reptilian Brain</a:t>
            </a:r>
          </a:p>
          <a:p>
            <a:r>
              <a:rPr lang="en-ZA" dirty="0" smtClean="0"/>
              <a:t>Survival &amp; safety</a:t>
            </a:r>
            <a:endParaRPr lang="en-ZA" dirty="0"/>
          </a:p>
        </p:txBody>
      </p:sp>
      <p:sp>
        <p:nvSpPr>
          <p:cNvPr id="14" name="TextBox 13"/>
          <p:cNvSpPr txBox="1"/>
          <p:nvPr/>
        </p:nvSpPr>
        <p:spPr>
          <a:xfrm>
            <a:off x="1083211" y="3500200"/>
            <a:ext cx="2829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/>
              <a:t>Limbic Brain</a:t>
            </a:r>
          </a:p>
          <a:p>
            <a:r>
              <a:rPr lang="en-ZA" dirty="0" smtClean="0"/>
              <a:t>Processes emotions &amp; stores memories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9272" y="1920080"/>
            <a:ext cx="2429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/>
              <a:t>Neocortex</a:t>
            </a:r>
          </a:p>
          <a:p>
            <a:r>
              <a:rPr lang="en-GB" dirty="0"/>
              <a:t>gives us our ability to reason </a:t>
            </a:r>
            <a:r>
              <a:rPr lang="en-GB" dirty="0" smtClean="0"/>
              <a:t>&amp; communicate </a:t>
            </a:r>
            <a:r>
              <a:rPr lang="en-GB" dirty="0"/>
              <a:t>ideas via language</a:t>
            </a:r>
            <a:endParaRPr lang="en-ZA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152357" y="3798277"/>
            <a:ext cx="2217069" cy="56271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2735387" y="2161622"/>
            <a:ext cx="1092241" cy="3586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1516438" y="5101692"/>
            <a:ext cx="2046446" cy="8304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Image result for the brain fight/fligh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144" y="2469204"/>
            <a:ext cx="5619750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Placeholder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58" t="20563" r="4501"/>
          <a:stretch/>
        </p:blipFill>
        <p:spPr>
          <a:xfrm>
            <a:off x="6142347" y="1712373"/>
            <a:ext cx="4276587" cy="46926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399594" y="2469204"/>
            <a:ext cx="1377404" cy="2348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10341027" y="5255073"/>
            <a:ext cx="1937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/>
              <a:t>Feeling calm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73805" y="4941475"/>
            <a:ext cx="30166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/>
              <a:t>Feeling distressed</a:t>
            </a:r>
          </a:p>
          <a:p>
            <a:r>
              <a:rPr lang="en-ZA" dirty="0" smtClean="0"/>
              <a:t>The Neocortex is offline</a:t>
            </a:r>
          </a:p>
          <a:p>
            <a:r>
              <a:rPr lang="en-ZA" dirty="0" smtClean="0"/>
              <a:t>Behaviour is now being controlled by the Limbic Brain</a:t>
            </a:r>
          </a:p>
          <a:p>
            <a:r>
              <a:rPr lang="en-ZA" dirty="0" smtClean="0"/>
              <a:t>Fight/Flight/Freeze mode has been activated</a:t>
            </a:r>
          </a:p>
          <a:p>
            <a:endParaRPr lang="en-ZA" dirty="0" smtClean="0"/>
          </a:p>
        </p:txBody>
      </p:sp>
      <p:sp>
        <p:nvSpPr>
          <p:cNvPr id="22" name="Rectangle 21"/>
          <p:cNvSpPr/>
          <p:nvPr/>
        </p:nvSpPr>
        <p:spPr>
          <a:xfrm>
            <a:off x="9522403" y="5555781"/>
            <a:ext cx="30720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dirty="0" smtClean="0"/>
              <a:t>The prefrontal </a:t>
            </a:r>
            <a:r>
              <a:rPr lang="en-ZA" dirty="0"/>
              <a:t>cortex </a:t>
            </a:r>
            <a:r>
              <a:rPr lang="en-GB" dirty="0"/>
              <a:t>is </a:t>
            </a:r>
            <a:r>
              <a:rPr lang="en-GB" dirty="0" smtClean="0"/>
              <a:t>monitoring &amp; regulating impulses </a:t>
            </a:r>
            <a:r>
              <a:rPr lang="en-GB" dirty="0"/>
              <a:t>coming from </a:t>
            </a:r>
            <a:r>
              <a:rPr lang="en-GB" dirty="0" smtClean="0"/>
              <a:t>the Reptilian &amp; Limbic Brains</a:t>
            </a:r>
            <a:endParaRPr lang="en-ZA" dirty="0"/>
          </a:p>
        </p:txBody>
      </p:sp>
      <p:sp>
        <p:nvSpPr>
          <p:cNvPr id="23" name="Rectangle 22"/>
          <p:cNvSpPr/>
          <p:nvPr/>
        </p:nvSpPr>
        <p:spPr>
          <a:xfrm>
            <a:off x="6575574" y="1712464"/>
            <a:ext cx="49761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</a:t>
            </a:r>
            <a:r>
              <a:rPr lang="en-GB" dirty="0" smtClean="0">
                <a:hlinkClick r:id="rId4"/>
              </a:rPr>
              <a:t>www.youtube.com/watch?v=gm9CIJ74Oxw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949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/>
      <p:bldP spid="14" grpId="0"/>
      <p:bldP spid="15" grpId="0"/>
      <p:bldP spid="4" grpId="0" animBg="1"/>
      <p:bldP spid="18" grpId="0"/>
      <p:bldP spid="20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91" y="379793"/>
            <a:ext cx="10515600" cy="1325563"/>
          </a:xfrm>
        </p:spPr>
        <p:txBody>
          <a:bodyPr/>
          <a:lstStyle/>
          <a:p>
            <a:r>
              <a:rPr lang="en-GB" b="1" dirty="0">
                <a:latin typeface="+mn-lt"/>
              </a:rPr>
              <a:t>Now we look at what happens when…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5836393" y="2243244"/>
            <a:ext cx="5953825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Our </a:t>
            </a:r>
            <a:r>
              <a:rPr lang="en-GB" sz="3200" dirty="0">
                <a:solidFill>
                  <a:srgbClr val="FF0000"/>
                </a:solidFill>
              </a:rPr>
              <a:t>T</a:t>
            </a:r>
            <a:r>
              <a:rPr lang="en-GB" sz="3200" dirty="0" smtClean="0">
                <a:solidFill>
                  <a:srgbClr val="FF0000"/>
                </a:solidFill>
              </a:rPr>
              <a:t>hinking Brain </a:t>
            </a:r>
            <a:r>
              <a:rPr lang="en-GB" sz="3200" dirty="0" smtClean="0"/>
              <a:t>is now ‘offline’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3200" dirty="0"/>
              <a:t>Behaviour is now being controlled by the </a:t>
            </a:r>
            <a:r>
              <a:rPr lang="en-ZA" sz="3200" dirty="0" smtClean="0">
                <a:solidFill>
                  <a:srgbClr val="FF0000"/>
                </a:solidFill>
              </a:rPr>
              <a:t>Reptilian and Limbic Brains</a:t>
            </a:r>
          </a:p>
          <a:p>
            <a:endParaRPr lang="en-ZA" sz="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3200" dirty="0" smtClean="0"/>
              <a:t>Our</a:t>
            </a:r>
            <a:r>
              <a:rPr lang="en-ZA" sz="3200" dirty="0" smtClean="0">
                <a:solidFill>
                  <a:srgbClr val="FF0000"/>
                </a:solidFill>
              </a:rPr>
              <a:t> Fight/Flight/Freeze</a:t>
            </a:r>
            <a:r>
              <a:rPr lang="en-ZA" sz="3200" dirty="0" smtClean="0"/>
              <a:t> </a:t>
            </a:r>
            <a:r>
              <a:rPr lang="en-ZA" sz="3200" dirty="0"/>
              <a:t>mode has been </a:t>
            </a:r>
            <a:r>
              <a:rPr lang="en-ZA" sz="3200" dirty="0" smtClean="0"/>
              <a:t>activated</a:t>
            </a:r>
            <a:endParaRPr lang="en-ZA" sz="3200" dirty="0"/>
          </a:p>
        </p:txBody>
      </p:sp>
      <p:sp>
        <p:nvSpPr>
          <p:cNvPr id="3" name="Rectangle 2"/>
          <p:cNvSpPr/>
          <p:nvPr/>
        </p:nvSpPr>
        <p:spPr>
          <a:xfrm>
            <a:off x="5836393" y="1443746"/>
            <a:ext cx="50806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/>
              <a:t>We get distressed and flip our lid!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84" y="1827900"/>
            <a:ext cx="5102456" cy="4157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216308" y="6228229"/>
            <a:ext cx="118085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https://www.heysigmund.com/how-to-teach-kids-about-the-brain-laying-strong-foundations-for-emotional-intelligence-by-dr-hazel-harrison</a:t>
            </a:r>
            <a:r>
              <a:rPr lang="en-GB" dirty="0" smtClean="0">
                <a:hlinkClick r:id="rId4"/>
              </a:rPr>
              <a:t>/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026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33353" y="207159"/>
            <a:ext cx="7416800" cy="1008062"/>
          </a:xfrm>
        </p:spPr>
        <p:txBody>
          <a:bodyPr/>
          <a:lstStyle/>
          <a:p>
            <a:r>
              <a:rPr lang="en-GB" b="1" dirty="0" smtClean="0">
                <a:latin typeface="+mn-lt"/>
              </a:rPr>
              <a:t>If we flip our lid…</a:t>
            </a:r>
            <a:endParaRPr lang="en-GB" b="1" dirty="0">
              <a:latin typeface="+mn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584791" y="1374443"/>
            <a:ext cx="9739080" cy="469265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3100" b="1" dirty="0" smtClean="0"/>
              <a:t>                     … </a:t>
            </a:r>
            <a:r>
              <a:rPr lang="en-GB" sz="3100" b="1" dirty="0"/>
              <a:t>the </a:t>
            </a:r>
            <a:r>
              <a:rPr lang="en-GB" sz="3100" b="1" dirty="0" smtClean="0"/>
              <a:t>Reptilian Brain and the Limbic Brain</a:t>
            </a:r>
            <a:endParaRPr lang="en-GB" sz="3100" b="1" dirty="0"/>
          </a:p>
          <a:p>
            <a:pPr marL="0" indent="0">
              <a:buNone/>
            </a:pPr>
            <a:r>
              <a:rPr lang="en-GB" sz="3100" i="1" dirty="0" smtClean="0"/>
              <a:t>- instantaneous, automatic response</a:t>
            </a:r>
            <a:endParaRPr lang="en-GB" sz="3100" i="1" dirty="0"/>
          </a:p>
          <a:p>
            <a:r>
              <a:rPr lang="en-GB" sz="3100" b="1" u="sng" dirty="0">
                <a:solidFill>
                  <a:srgbClr val="FF0000"/>
                </a:solidFill>
              </a:rPr>
              <a:t>Fight</a:t>
            </a:r>
          </a:p>
          <a:p>
            <a:pPr lvl="1"/>
            <a:r>
              <a:rPr lang="en-GB" sz="3100" b="1" dirty="0">
                <a:solidFill>
                  <a:srgbClr val="FF0000"/>
                </a:solidFill>
              </a:rPr>
              <a:t>Remove the threat</a:t>
            </a:r>
          </a:p>
          <a:p>
            <a:endParaRPr lang="en-GB" sz="3100" b="1" u="sng" dirty="0" smtClean="0"/>
          </a:p>
          <a:p>
            <a:r>
              <a:rPr lang="en-GB" sz="3100" b="1" u="sng" dirty="0" smtClean="0">
                <a:solidFill>
                  <a:srgbClr val="00B0F0"/>
                </a:solidFill>
              </a:rPr>
              <a:t>Flight</a:t>
            </a:r>
            <a:endParaRPr lang="en-GB" sz="3100" b="1" u="sng" dirty="0">
              <a:solidFill>
                <a:srgbClr val="00B0F0"/>
              </a:solidFill>
            </a:endParaRPr>
          </a:p>
          <a:p>
            <a:pPr lvl="1"/>
            <a:r>
              <a:rPr lang="en-GB" sz="3100" b="1" dirty="0">
                <a:solidFill>
                  <a:srgbClr val="00B0F0"/>
                </a:solidFill>
              </a:rPr>
              <a:t>Remove self!</a:t>
            </a:r>
          </a:p>
          <a:p>
            <a:endParaRPr lang="en-GB" sz="3100" b="1" u="sng" dirty="0" smtClean="0"/>
          </a:p>
          <a:p>
            <a:pPr marL="0" indent="0">
              <a:buNone/>
            </a:pPr>
            <a:r>
              <a:rPr lang="en-GB" sz="3100" b="1" u="sng" dirty="0" smtClean="0">
                <a:solidFill>
                  <a:srgbClr val="FFC000"/>
                </a:solidFill>
              </a:rPr>
              <a:t>Freeze</a:t>
            </a:r>
            <a:endParaRPr lang="en-GB" sz="3100" b="1" u="sng" dirty="0">
              <a:solidFill>
                <a:srgbClr val="FFC000"/>
              </a:solidFill>
            </a:endParaRPr>
          </a:p>
          <a:p>
            <a:pPr lvl="1"/>
            <a:r>
              <a:rPr lang="en-GB" sz="3100" b="1" dirty="0">
                <a:solidFill>
                  <a:srgbClr val="FFC000"/>
                </a:solidFill>
              </a:rPr>
              <a:t>Infantilise to attract adult help</a:t>
            </a:r>
          </a:p>
          <a:p>
            <a:pPr lvl="1"/>
            <a:r>
              <a:rPr lang="en-GB" sz="3100" b="1" dirty="0">
                <a:solidFill>
                  <a:srgbClr val="FFC000"/>
                </a:solidFill>
              </a:rPr>
              <a:t>Immobility, big eyes, smiles, </a:t>
            </a:r>
            <a:endParaRPr lang="en-GB" sz="3100" b="1" dirty="0" smtClean="0">
              <a:solidFill>
                <a:srgbClr val="FFC000"/>
              </a:solidFill>
            </a:endParaRPr>
          </a:p>
          <a:p>
            <a:pPr marL="457200" lvl="1" indent="0">
              <a:buNone/>
            </a:pPr>
            <a:r>
              <a:rPr lang="en-GB" sz="3100" b="1" dirty="0">
                <a:solidFill>
                  <a:srgbClr val="FFC000"/>
                </a:solidFill>
              </a:rPr>
              <a:t> </a:t>
            </a:r>
            <a:r>
              <a:rPr lang="en-GB" sz="3100" b="1" dirty="0" smtClean="0">
                <a:solidFill>
                  <a:srgbClr val="FFC000"/>
                </a:solidFill>
              </a:rPr>
              <a:t>  perhaps </a:t>
            </a:r>
            <a:r>
              <a:rPr lang="en-GB" sz="3100" b="1" dirty="0">
                <a:solidFill>
                  <a:srgbClr val="FFC000"/>
                </a:solidFill>
              </a:rPr>
              <a:t>incontinence</a:t>
            </a:r>
          </a:p>
          <a:p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6464155" y="1259628"/>
            <a:ext cx="5280025" cy="528597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i="1" dirty="0" smtClean="0"/>
          </a:p>
          <a:p>
            <a:pPr marL="0" indent="0">
              <a:buNone/>
            </a:pPr>
            <a:r>
              <a:rPr lang="en-GB" sz="2400" i="1" dirty="0" smtClean="0"/>
              <a:t>- behaviours</a:t>
            </a:r>
            <a:endParaRPr lang="en-GB" sz="2400" i="1" dirty="0"/>
          </a:p>
          <a:p>
            <a:r>
              <a:rPr lang="en-GB" sz="2400" b="1" u="sng" dirty="0">
                <a:solidFill>
                  <a:srgbClr val="FF0000"/>
                </a:solidFill>
              </a:rPr>
              <a:t>Aggression</a:t>
            </a:r>
          </a:p>
          <a:p>
            <a:pPr lvl="1"/>
            <a:r>
              <a:rPr lang="en-GB" sz="2400" b="1" dirty="0">
                <a:solidFill>
                  <a:srgbClr val="FF0000"/>
                </a:solidFill>
              </a:rPr>
              <a:t>Safety through </a:t>
            </a:r>
            <a:r>
              <a:rPr lang="en-GB" sz="2400" b="1" dirty="0" smtClean="0">
                <a:solidFill>
                  <a:srgbClr val="FF0000"/>
                </a:solidFill>
              </a:rPr>
              <a:t>dominance, lashing out</a:t>
            </a:r>
          </a:p>
          <a:p>
            <a:pPr lvl="1"/>
            <a:endParaRPr lang="en-GB" sz="2400" b="1" u="sng" dirty="0" smtClean="0"/>
          </a:p>
          <a:p>
            <a:pPr marL="0" indent="0">
              <a:buNone/>
            </a:pPr>
            <a:r>
              <a:rPr lang="en-GB" sz="2400" b="1" u="sng" dirty="0" smtClean="0">
                <a:solidFill>
                  <a:srgbClr val="00B0F0"/>
                </a:solidFill>
              </a:rPr>
              <a:t>Absence</a:t>
            </a:r>
            <a:endParaRPr lang="en-GB" sz="2400" b="1" u="sng" dirty="0">
              <a:solidFill>
                <a:srgbClr val="00B0F0"/>
              </a:solidFill>
            </a:endParaRPr>
          </a:p>
          <a:p>
            <a:pPr lvl="1"/>
            <a:r>
              <a:rPr lang="en-GB" sz="2400" b="1" dirty="0">
                <a:solidFill>
                  <a:srgbClr val="00B0F0"/>
                </a:solidFill>
              </a:rPr>
              <a:t>Safety through </a:t>
            </a:r>
            <a:r>
              <a:rPr lang="en-GB" sz="2400" b="1" dirty="0" smtClean="0">
                <a:solidFill>
                  <a:srgbClr val="00B0F0"/>
                </a:solidFill>
              </a:rPr>
              <a:t>concealment</a:t>
            </a:r>
          </a:p>
          <a:p>
            <a:pPr lvl="1"/>
            <a:r>
              <a:rPr lang="en-GB" sz="2400" b="1" dirty="0" smtClean="0">
                <a:solidFill>
                  <a:srgbClr val="00B0F0"/>
                </a:solidFill>
              </a:rPr>
              <a:t>Running away</a:t>
            </a:r>
            <a:endParaRPr lang="en-GB" sz="24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GB" sz="2400" b="1" u="sng" dirty="0" smtClean="0">
                <a:solidFill>
                  <a:srgbClr val="FFC000"/>
                </a:solidFill>
              </a:rPr>
              <a:t>Appeasement</a:t>
            </a:r>
            <a:endParaRPr lang="en-GB" sz="2400" b="1" u="sng" dirty="0">
              <a:solidFill>
                <a:srgbClr val="FFC000"/>
              </a:solidFill>
            </a:endParaRPr>
          </a:p>
          <a:p>
            <a:pPr lvl="1"/>
            <a:r>
              <a:rPr lang="en-GB" sz="2400" b="1" dirty="0">
                <a:solidFill>
                  <a:srgbClr val="FFC000"/>
                </a:solidFill>
              </a:rPr>
              <a:t>Safety through </a:t>
            </a:r>
            <a:r>
              <a:rPr lang="en-GB" sz="2400" b="1" dirty="0" smtClean="0">
                <a:solidFill>
                  <a:srgbClr val="FFC000"/>
                </a:solidFill>
              </a:rPr>
              <a:t>‘manipulation’</a:t>
            </a:r>
          </a:p>
          <a:p>
            <a:pPr marL="457200" lvl="1" indent="0">
              <a:buNone/>
            </a:pPr>
            <a:endParaRPr lang="en-GB" sz="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2400" b="1" dirty="0"/>
              <a:t>… SURVIVING not </a:t>
            </a:r>
            <a:r>
              <a:rPr lang="en-GB" sz="2400" b="1" dirty="0" smtClean="0"/>
              <a:t>thriving!</a:t>
            </a:r>
            <a:endParaRPr lang="en-GB" sz="2400" b="1" dirty="0"/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074" y="434171"/>
            <a:ext cx="2933700" cy="1562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537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5712" t="21661" r="40355" b="17036"/>
          <a:stretch/>
        </p:blipFill>
        <p:spPr>
          <a:xfrm>
            <a:off x="1115559" y="242631"/>
            <a:ext cx="10181706" cy="650988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825136" y="6211669"/>
            <a:ext cx="49326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www.youtube.com/watch?v=mtRrxNTnyh8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4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HS Conflict Resolution - ppt video online download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6" b="23199"/>
          <a:stretch/>
        </p:blipFill>
        <p:spPr bwMode="auto">
          <a:xfrm>
            <a:off x="695459" y="238415"/>
            <a:ext cx="10483403" cy="614950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965915" y="476518"/>
            <a:ext cx="10496282" cy="1302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123816" y="366176"/>
            <a:ext cx="5090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The arousal cycle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05725" y="1070635"/>
            <a:ext cx="5936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 smtClean="0"/>
              <a:t>of distressed behaviour</a:t>
            </a:r>
            <a:endParaRPr lang="en-ZA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3438103" y="2575774"/>
            <a:ext cx="461665" cy="235683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ZA" b="1" dirty="0" smtClean="0"/>
              <a:t>Y Axis: Arousal State</a:t>
            </a:r>
            <a:endParaRPr lang="en-GB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615189" y="5589431"/>
            <a:ext cx="3058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/>
              <a:t>X Axis: Time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73889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50126" y="40940"/>
          <a:ext cx="11709779" cy="6590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11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886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06517">
                <a:tc gridSpan="2">
                  <a:txBody>
                    <a:bodyPr/>
                    <a:lstStyle/>
                    <a:p>
                      <a:pPr algn="ctr"/>
                      <a:r>
                        <a:rPr lang="en-ZA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Common interpretations of observable</a:t>
                      </a:r>
                      <a:r>
                        <a:rPr lang="en-ZA" sz="28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ZA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behaviours; the tip of the iceberg</a:t>
                      </a:r>
                      <a:endParaRPr lang="en-ZA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r>
                        <a:rPr lang="en-ZA" sz="2400" b="1" dirty="0" smtClean="0"/>
                        <a:t>Behaviour</a:t>
                      </a:r>
                      <a:endParaRPr lang="en-Z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b="1" dirty="0" smtClean="0"/>
                        <a:t>Interpretation</a:t>
                      </a:r>
                      <a:endParaRPr lang="en-ZA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r>
                        <a:rPr lang="en-ZA" dirty="0" smtClean="0"/>
                        <a:t>Oppositional/ non-compliant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Wilful, attention seeking, stubborn, defiant, disrespectful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r>
                        <a:rPr lang="en-ZA" dirty="0" smtClean="0"/>
                        <a:t>Verbally and/or physically aggressive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Bully, manipulative, immature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r>
                        <a:rPr lang="en-ZA" dirty="0" smtClean="0"/>
                        <a:t>Self-harming and/or</a:t>
                      </a:r>
                      <a:r>
                        <a:rPr lang="en-ZA" baseline="0" dirty="0" smtClean="0"/>
                        <a:t> threatening suicide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Manipulative, attention seeking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r>
                        <a:rPr lang="en-ZA" dirty="0" smtClean="0"/>
                        <a:t>Repeatedly making the same mistakes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Wilful, careless, lack of motivation, manipulative, inattentive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r>
                        <a:rPr lang="en-ZA" dirty="0" smtClean="0"/>
                        <a:t>Disruptive and hyperactive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Disobedient, attention seeking, deliberately annoying, trouble maker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r>
                        <a:rPr lang="en-ZA" dirty="0" smtClean="0"/>
                        <a:t>Unable to secure and/or maintain a job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Lazy, slow, dependent, immature,</a:t>
                      </a:r>
                      <a:r>
                        <a:rPr lang="en-ZA" baseline="0" dirty="0" smtClean="0"/>
                        <a:t> </a:t>
                      </a:r>
                      <a:r>
                        <a:rPr lang="en-ZA" dirty="0" smtClean="0"/>
                        <a:t>lacks motivation</a:t>
                      </a:r>
                      <a:r>
                        <a:rPr lang="en-ZA" baseline="0" dirty="0" smtClean="0"/>
                        <a:t> and/or ambition 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r>
                        <a:rPr lang="en-ZA" dirty="0" smtClean="0"/>
                        <a:t>Often late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Disrespectful, poor parenting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916341">
                <a:tc>
                  <a:txBody>
                    <a:bodyPr/>
                    <a:lstStyle/>
                    <a:p>
                      <a:r>
                        <a:rPr lang="en-ZA" dirty="0" smtClean="0"/>
                        <a:t>Anti-social behaviour e.g. spitting,</a:t>
                      </a:r>
                      <a:r>
                        <a:rPr lang="en-ZA" baseline="0" dirty="0" smtClean="0"/>
                        <a:t> swearing, destruction of property and/or  lashing out at others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Bad parenting, absence of positive role models growing up, anti-social personality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r>
                        <a:rPr lang="en-ZA" dirty="0" smtClean="0"/>
                        <a:t>Socially inappropriate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Bossy, controlling, demanding, self-centred, lacking in empathy, selfish, rude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919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Poor social judgment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Wilful, absence of positive role models, abused as a child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0126" y="40940"/>
            <a:ext cx="11709779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</a:t>
            </a:r>
            <a:r>
              <a:rPr lang="en-ZA" sz="2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</a:t>
            </a:r>
            <a:r>
              <a:rPr lang="en-Z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interpretations of observable behaviours; the tip of the iceberg</a:t>
            </a:r>
            <a:endParaRPr lang="en-Z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422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pbs.twimg.com/media/Dqg8_1HXcAAxQNc.jpg:large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57"/>
          <a:stretch/>
        </p:blipFill>
        <p:spPr bwMode="auto">
          <a:xfrm>
            <a:off x="818865" y="1252025"/>
            <a:ext cx="10304059" cy="5605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7427742" y="1072179"/>
            <a:ext cx="4332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The Iceberg Analogy</a:t>
            </a:r>
            <a:endParaRPr lang="en-ZA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 descr="https://pbs.twimg.com/media/Dqg8_1HXcAAxQNc.jpg:large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3" t="3932" r="7169" b="80889"/>
          <a:stretch/>
        </p:blipFill>
        <p:spPr bwMode="auto">
          <a:xfrm>
            <a:off x="323556" y="211015"/>
            <a:ext cx="8510954" cy="1041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067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97777" y="472598"/>
            <a:ext cx="82925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Becoming a stress detective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5780" y="1323624"/>
            <a:ext cx="8504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 smtClean="0"/>
              <a:t>Reframe distressed behaviour as a stress behaviour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421222" y="2091891"/>
            <a:ext cx="3378060" cy="3606308"/>
            <a:chOff x="6755199" y="2819320"/>
            <a:chExt cx="3378060" cy="360630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55199" y="2819320"/>
              <a:ext cx="3378060" cy="3606308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7980219" y="4495248"/>
              <a:ext cx="1579418" cy="4401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Stress Bucket</a:t>
              </a:r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8491732" y="4464731"/>
            <a:ext cx="32013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Vulnerability = size of the bucket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Functionality of the tap = capacity to cope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777" y="1902585"/>
            <a:ext cx="5901509" cy="4502057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Fight or flight response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Stress &amp; d</a:t>
            </a:r>
            <a:r>
              <a:rPr lang="en-GB" dirty="0" smtClean="0"/>
              <a:t>ifficulties coping</a:t>
            </a: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Additional Support Needs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Developmental Stage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Reinforcement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Trauma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A primary physiological need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To </a:t>
            </a:r>
            <a:r>
              <a:rPr lang="en-GB" dirty="0" smtClean="0"/>
              <a:t>get </a:t>
            </a:r>
            <a:r>
              <a:rPr lang="en-GB" dirty="0"/>
              <a:t>needs met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To </a:t>
            </a:r>
            <a:r>
              <a:rPr lang="en-GB" dirty="0" smtClean="0"/>
              <a:t>gain </a:t>
            </a:r>
            <a:r>
              <a:rPr lang="en-GB" dirty="0"/>
              <a:t>control</a:t>
            </a:r>
          </a:p>
          <a:p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6201424" y="6073995"/>
            <a:ext cx="47839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</a:t>
            </a:r>
            <a:r>
              <a:rPr lang="en-GB" dirty="0" smtClean="0">
                <a:hlinkClick r:id="rId4"/>
              </a:rPr>
              <a:t>www.youtube.com/watch?v=1KYC5SsJjx8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88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266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ectangle 13"/>
          <p:cNvSpPr/>
          <p:nvPr/>
        </p:nvSpPr>
        <p:spPr>
          <a:xfrm>
            <a:off x="896203" y="487409"/>
            <a:ext cx="103995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6000" b="1" dirty="0" smtClean="0"/>
              <a:t>All behaviour is Communication</a:t>
            </a:r>
            <a:endParaRPr lang="en-ZA" sz="6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3054">
            <a:off x="10072139" y="3170616"/>
            <a:ext cx="1985838" cy="26477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7427" y="2724793"/>
            <a:ext cx="1144137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Always ask yourself</a:t>
            </a:r>
            <a:r>
              <a:rPr lang="en-US" sz="3200" dirty="0" smtClean="0">
                <a:solidFill>
                  <a:schemeClr val="bg1"/>
                </a:solidFill>
              </a:rPr>
              <a:t>: 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   - What need does this behavior meet for this individual?</a:t>
            </a:r>
          </a:p>
          <a:p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  - Will my intervention/ response make things better or worse?</a:t>
            </a:r>
          </a:p>
          <a:p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  - Am I in control of myself?</a:t>
            </a:r>
          </a:p>
          <a:p>
            <a:endParaRPr lang="en-US" sz="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</a:rPr>
              <a:t>The correct answers enable you to: 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  </a:t>
            </a:r>
            <a:r>
              <a:rPr lang="en-US" sz="2800" dirty="0" smtClean="0">
                <a:solidFill>
                  <a:schemeClr val="bg1"/>
                </a:solidFill>
              </a:rPr>
              <a:t>- respond </a:t>
            </a:r>
            <a:r>
              <a:rPr lang="en-US" sz="2800" dirty="0">
                <a:solidFill>
                  <a:schemeClr val="bg1"/>
                </a:solidFill>
              </a:rPr>
              <a:t>in </a:t>
            </a:r>
            <a:r>
              <a:rPr lang="en-US" sz="2800" dirty="0" smtClean="0">
                <a:solidFill>
                  <a:schemeClr val="bg1"/>
                </a:solidFill>
              </a:rPr>
              <a:t>a firm, but understanding way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     </a:t>
            </a:r>
            <a:r>
              <a:rPr lang="en-US" sz="2800" dirty="0" smtClean="0">
                <a:solidFill>
                  <a:schemeClr val="bg1"/>
                </a:solidFill>
              </a:rPr>
              <a:t>- support your child to the </a:t>
            </a:r>
            <a:r>
              <a:rPr lang="en-US" sz="2800" dirty="0">
                <a:solidFill>
                  <a:schemeClr val="bg1"/>
                </a:solidFill>
              </a:rPr>
              <a:t>link </a:t>
            </a:r>
            <a:r>
              <a:rPr lang="en-US" sz="2800" dirty="0" smtClean="0">
                <a:solidFill>
                  <a:schemeClr val="bg1"/>
                </a:solidFill>
              </a:rPr>
              <a:t>his/her external and internal worlds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61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0" y="0"/>
          <a:ext cx="12192000" cy="6939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32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887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3081">
                <a:tc gridSpan="2">
                  <a:txBody>
                    <a:bodyPr/>
                    <a:lstStyle/>
                    <a:p>
                      <a:pPr algn="ctr"/>
                      <a:r>
                        <a:rPr lang="en-ZA" sz="3000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Likely</a:t>
                      </a:r>
                      <a:r>
                        <a:rPr lang="en-ZA" sz="3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interpretations of observable behaviours; the tip of the iceberg</a:t>
                      </a:r>
                      <a:endParaRPr lang="en-ZA" sz="3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r>
                        <a:rPr lang="en-ZA" sz="2400" b="1" dirty="0" smtClean="0"/>
                        <a:t>Behaviour</a:t>
                      </a:r>
                      <a:endParaRPr lang="en-ZA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b="1" dirty="0" smtClean="0"/>
                        <a:t>Interpretation</a:t>
                      </a:r>
                      <a:endParaRPr lang="en-ZA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5480">
                <a:tc>
                  <a:txBody>
                    <a:bodyPr/>
                    <a:lstStyle/>
                    <a:p>
                      <a:r>
                        <a:rPr lang="en-ZA" dirty="0" smtClean="0"/>
                        <a:t>Oppositional/ non-compliant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Fearful,</a:t>
                      </a:r>
                      <a:r>
                        <a:rPr lang="en-ZA" baseline="0" dirty="0" smtClean="0"/>
                        <a:t> anxious, struggles to transition, difficulty processing verbal information, difficulty dealing with the demands of others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r>
                        <a:rPr lang="en-ZA" dirty="0" smtClean="0"/>
                        <a:t>Verbally and/or physically aggressive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Distressed due to sensory overload, frustrated, difficulty regulating emotions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r>
                        <a:rPr lang="en-ZA" dirty="0" smtClean="0"/>
                        <a:t>Self-harming and/or</a:t>
                      </a:r>
                      <a:r>
                        <a:rPr lang="en-ZA" baseline="0" dirty="0" smtClean="0"/>
                        <a:t> threatening suicide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Overwhelmed, depressed, highly anxious, aware of difference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3793">
                <a:tc>
                  <a:txBody>
                    <a:bodyPr/>
                    <a:lstStyle/>
                    <a:p>
                      <a:r>
                        <a:rPr lang="en-ZA" dirty="0" smtClean="0"/>
                        <a:t>Repeatedly making the same mistakes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Executive functioning difficulties i.e. difficulty generalising from one context to another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r>
                        <a:rPr lang="en-ZA" dirty="0" smtClean="0"/>
                        <a:t>Disruptive and hyperactive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Sensory overload;</a:t>
                      </a:r>
                      <a:r>
                        <a:rPr lang="en-ZA" baseline="0" dirty="0" smtClean="0"/>
                        <a:t> neurological need to move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r>
                        <a:rPr lang="en-ZA" dirty="0" smtClean="0"/>
                        <a:t>Unable to secure and/or maintain a job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Anxious, social communication difficulties,</a:t>
                      </a:r>
                      <a:r>
                        <a:rPr lang="en-ZA" baseline="0" dirty="0" smtClean="0"/>
                        <a:t> difficulties managing and dealing with the demands of others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r>
                        <a:rPr lang="en-ZA" dirty="0" smtClean="0"/>
                        <a:t>Often late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Time blindness i.e. difficulty appreciating the passing of time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905419">
                <a:tc>
                  <a:txBody>
                    <a:bodyPr/>
                    <a:lstStyle/>
                    <a:p>
                      <a:r>
                        <a:rPr lang="en-ZA" dirty="0" smtClean="0"/>
                        <a:t>Anti-social behaviour e.g. spitting,</a:t>
                      </a:r>
                      <a:r>
                        <a:rPr lang="en-ZA" baseline="0" dirty="0" smtClean="0"/>
                        <a:t> swearing, destruction of property and/or  lashing out at others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Potential skills deficit i.e. does not</a:t>
                      </a:r>
                      <a:r>
                        <a:rPr lang="en-ZA" baseline="0" dirty="0" smtClean="0"/>
                        <a:t> possess an alternative repertoire in terms of responding when frustrated and/or stressed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633793">
                <a:tc>
                  <a:txBody>
                    <a:bodyPr/>
                    <a:lstStyle/>
                    <a:p>
                      <a:r>
                        <a:rPr lang="en-ZA" dirty="0" smtClean="0"/>
                        <a:t>Socially inappropriate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Anxious, difficulty</a:t>
                      </a:r>
                      <a:r>
                        <a:rPr lang="en-ZA" baseline="0" dirty="0" smtClean="0"/>
                        <a:t> reading, making sense of and responding appropriately to social cues, context blindness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871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Poor social judgment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Lonely,</a:t>
                      </a:r>
                      <a:r>
                        <a:rPr lang="en-ZA" baseline="0" dirty="0" smtClean="0"/>
                        <a:t> </a:t>
                      </a:r>
                      <a:r>
                        <a:rPr lang="en-ZA" dirty="0" smtClean="0"/>
                        <a:t>difficulty reading social cues, </a:t>
                      </a:r>
                      <a:r>
                        <a:rPr lang="en-ZA" baseline="0" dirty="0" smtClean="0"/>
                        <a:t>context blindness</a:t>
                      </a:r>
                      <a:endParaRPr lang="en-ZA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054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user\Desktop\Sarah\Reducing challenging behaviour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72" y="224832"/>
            <a:ext cx="10183091" cy="6345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793673" y="1631676"/>
            <a:ext cx="563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AND DISTRESSED</a:t>
            </a:r>
            <a:endParaRPr lang="en-GB" sz="32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89364" y="3854723"/>
            <a:ext cx="4454236" cy="107721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37000">
                <a:schemeClr val="bg1">
                  <a:lumMod val="65000"/>
                </a:schemeClr>
              </a:gs>
              <a:gs pos="62000">
                <a:schemeClr val="tx1"/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FIND SKILLS THAT NEED DEVELOPING</a:t>
            </a:r>
            <a:endParaRPr lang="en-GB" sz="32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43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/>
          <p:cNvSpPr/>
          <p:nvPr/>
        </p:nvSpPr>
        <p:spPr>
          <a:xfrm>
            <a:off x="6761020" y="3742007"/>
            <a:ext cx="1159092" cy="604912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960907" y="405443"/>
            <a:ext cx="820538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Reframing behaviour</a:t>
            </a:r>
            <a:endParaRPr lang="en-US" sz="7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6" name="Picture 2" descr="https://pbs.twimg.com/media/C6K7qSgUYAA8G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7" t="13797" r="16339" b="69535"/>
          <a:stretch/>
        </p:blipFill>
        <p:spPr bwMode="auto">
          <a:xfrm>
            <a:off x="734291" y="2142685"/>
            <a:ext cx="10365958" cy="3198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44644" y="5435433"/>
            <a:ext cx="844591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ZA" sz="2800" dirty="0" smtClean="0"/>
              <a:t>“Kids do well if they can.”</a:t>
            </a:r>
          </a:p>
          <a:p>
            <a:r>
              <a:rPr lang="en-ZA" sz="2000" dirty="0">
                <a:hlinkClick r:id="rId3"/>
              </a:rPr>
              <a:t>https://www.informationchildren.com/kids-do-well-if-they-can</a:t>
            </a:r>
            <a:r>
              <a:rPr lang="en-ZA" sz="2000" dirty="0" smtClean="0">
                <a:hlinkClick r:id="rId3"/>
              </a:rPr>
              <a:t>/</a:t>
            </a:r>
            <a:endParaRPr lang="en-ZA" sz="2000" dirty="0" smtClean="0"/>
          </a:p>
          <a:p>
            <a:endParaRPr lang="en-ZA" sz="800" dirty="0" smtClean="0"/>
          </a:p>
          <a:p>
            <a:pPr algn="r"/>
            <a:r>
              <a:rPr lang="en-ZA" sz="2400" dirty="0" err="1" smtClean="0"/>
              <a:t>Dr.</a:t>
            </a:r>
            <a:r>
              <a:rPr lang="en-ZA" sz="2400" dirty="0" smtClean="0"/>
              <a:t> Ross Greene</a:t>
            </a:r>
            <a:endParaRPr lang="en-ZA" sz="2400" dirty="0"/>
          </a:p>
        </p:txBody>
      </p:sp>
      <p:sp>
        <p:nvSpPr>
          <p:cNvPr id="2" name="Rectangle 1"/>
          <p:cNvSpPr/>
          <p:nvPr/>
        </p:nvSpPr>
        <p:spPr>
          <a:xfrm rot="20560968">
            <a:off x="9765734" y="3259632"/>
            <a:ext cx="198483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YET</a:t>
            </a:r>
            <a:endParaRPr lang="en-US" sz="9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323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364" y="712495"/>
            <a:ext cx="11798104" cy="16927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ZA" sz="4800" dirty="0" smtClean="0">
                <a:latin typeface="Comic Sans MS" panose="030F0702030302020204" pitchFamily="66" charset="0"/>
              </a:rPr>
              <a:t>“See a chid differently; you see a </a:t>
            </a:r>
          </a:p>
          <a:p>
            <a:pPr algn="ctr"/>
            <a:r>
              <a:rPr lang="en-ZA" sz="4800" dirty="0" smtClean="0">
                <a:latin typeface="Comic Sans MS" panose="030F0702030302020204" pitchFamily="66" charset="0"/>
              </a:rPr>
              <a:t>different child.”                                     </a:t>
            </a:r>
          </a:p>
          <a:p>
            <a:endParaRPr lang="en-ZA" sz="800" dirty="0">
              <a:latin typeface="Comic Sans MS" panose="030F0702030302020204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426856" y="2220600"/>
            <a:ext cx="2222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dirty="0">
                <a:latin typeface="Comic Sans MS" panose="030F0702030302020204" pitchFamily="66" charset="0"/>
              </a:rPr>
              <a:t>Dr Stuart </a:t>
            </a:r>
            <a:r>
              <a:rPr lang="en-ZA" dirty="0" err="1">
                <a:latin typeface="Comic Sans MS" panose="030F0702030302020204" pitchFamily="66" charset="0"/>
              </a:rPr>
              <a:t>Shanker</a:t>
            </a:r>
            <a:endParaRPr lang="en-ZA" dirty="0">
              <a:latin typeface="Comic Sans MS" panose="030F0702030302020204" pitchFamily="66" charset="0"/>
            </a:endParaRPr>
          </a:p>
        </p:txBody>
      </p:sp>
      <p:pic>
        <p:nvPicPr>
          <p:cNvPr id="4" name="Picture 2" descr="https://upload.wikimedia.org/wikipedia/commons/thumb/4/4b/Two_silhouette_profile_or_a_white_vase.jpg/800px-Two_silhouette_profile_or_a_white_va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189" y="2530271"/>
            <a:ext cx="6127757" cy="43277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73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960" y="252405"/>
            <a:ext cx="2286000" cy="637953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691177" y="0"/>
            <a:ext cx="9301943" cy="6932898"/>
            <a:chOff x="1691177" y="0"/>
            <a:chExt cx="9301943" cy="6932898"/>
          </a:xfrm>
        </p:grpSpPr>
        <p:pic>
          <p:nvPicPr>
            <p:cNvPr id="22" name="Picture 2" descr="https://pbs.twimg.com/media/C6K7qSgUYAA8G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3" t="29808" r="8204" b="21147"/>
            <a:stretch/>
          </p:blipFill>
          <p:spPr bwMode="auto">
            <a:xfrm>
              <a:off x="1691177" y="0"/>
              <a:ext cx="9217035" cy="6932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7366000" y="0"/>
              <a:ext cx="362712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294880" y="2123440"/>
              <a:ext cx="2245360" cy="955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/>
            <p:cNvSpPr/>
            <p:nvPr/>
          </p:nvSpPr>
          <p:spPr>
            <a:xfrm rot="1033107">
              <a:off x="7304251" y="3233400"/>
              <a:ext cx="449082" cy="955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/>
            <p:cNvSpPr/>
            <p:nvPr/>
          </p:nvSpPr>
          <p:spPr>
            <a:xfrm rot="1033107">
              <a:off x="7148487" y="3680291"/>
              <a:ext cx="449082" cy="42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6" name="Picture 2" descr="https://pbs.twimg.com/media/C6K7qSgUYAA8GG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3" t="29808" r="8204" b="21147"/>
          <a:stretch/>
        </p:blipFill>
        <p:spPr bwMode="auto">
          <a:xfrm>
            <a:off x="1776085" y="-24277"/>
            <a:ext cx="9217035" cy="69328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3809" y="252405"/>
            <a:ext cx="1061316" cy="6272373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GB" sz="4800" b="1" dirty="0" smtClean="0"/>
              <a:t>REFRAME</a:t>
            </a:r>
            <a:endParaRPr lang="en-GB" sz="4800" b="1" dirty="0"/>
          </a:p>
        </p:txBody>
      </p:sp>
      <p:sp>
        <p:nvSpPr>
          <p:cNvPr id="6" name="Rectangle 5"/>
          <p:cNvSpPr/>
          <p:nvPr/>
        </p:nvSpPr>
        <p:spPr>
          <a:xfrm>
            <a:off x="10828032" y="164386"/>
            <a:ext cx="915122" cy="6610039"/>
          </a:xfrm>
          <a:prstGeom prst="rect">
            <a:avLst/>
          </a:prstGeom>
        </p:spPr>
        <p:txBody>
          <a:bodyPr vert="wordArtVert" wrap="square">
            <a:spAutoFit/>
          </a:bodyPr>
          <a:lstStyle/>
          <a:p>
            <a:r>
              <a:rPr lang="en-GB" sz="4000" b="1" dirty="0"/>
              <a:t>BEHAVIOUR</a:t>
            </a:r>
          </a:p>
        </p:txBody>
      </p:sp>
    </p:spTree>
    <p:extLst>
      <p:ext uri="{BB962C8B-B14F-4D97-AF65-F5344CB8AC3E}">
        <p14:creationId xmlns:p14="http://schemas.microsoft.com/office/powerpoint/2010/main" val="368508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4" t="17195" r="19776" b="12879"/>
          <a:stretch/>
        </p:blipFill>
        <p:spPr>
          <a:xfrm rot="20529981">
            <a:off x="6171656" y="4299659"/>
            <a:ext cx="1006867" cy="965771"/>
          </a:xfrm>
          <a:prstGeom prst="rect">
            <a:avLst/>
          </a:prstGeom>
        </p:spPr>
      </p:pic>
      <p:pic>
        <p:nvPicPr>
          <p:cNvPr id="2" name="Picture 1" descr="C:\Users\user\Desktop\Sarah\The three R's-reaching the learning brain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38" b="12072"/>
          <a:stretch/>
        </p:blipFill>
        <p:spPr bwMode="auto">
          <a:xfrm>
            <a:off x="426085" y="1198880"/>
            <a:ext cx="5731510" cy="5039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360160" y="1198880"/>
            <a:ext cx="55368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Appropriately to children </a:t>
            </a:r>
            <a:r>
              <a:rPr lang="en-GB" sz="2400" dirty="0"/>
              <a:t>who exhibit </a:t>
            </a:r>
            <a:r>
              <a:rPr lang="en-GB" sz="2400" dirty="0" smtClean="0"/>
              <a:t>distressed </a:t>
            </a:r>
            <a:r>
              <a:rPr lang="en-GB" sz="2400" dirty="0"/>
              <a:t>and challenging behaviour so that </a:t>
            </a:r>
            <a:r>
              <a:rPr lang="en-GB" sz="2400" dirty="0" smtClean="0"/>
              <a:t>they can be supported to:</a:t>
            </a:r>
          </a:p>
          <a:p>
            <a:r>
              <a:rPr lang="en-GB" sz="2400" dirty="0" smtClean="0"/>
              <a:t>  - Learn</a:t>
            </a:r>
          </a:p>
          <a:p>
            <a:r>
              <a:rPr lang="en-GB" sz="2400" dirty="0" smtClean="0"/>
              <a:t>  - Think</a:t>
            </a:r>
          </a:p>
          <a:p>
            <a:r>
              <a:rPr lang="en-GB" sz="2400" dirty="0" smtClean="0"/>
              <a:t>  - Reflect</a:t>
            </a:r>
          </a:p>
          <a:p>
            <a:r>
              <a:rPr lang="en-GB" sz="2400" dirty="0" smtClean="0"/>
              <a:t>You need to intervene in the following sequence</a:t>
            </a:r>
          </a:p>
        </p:txBody>
      </p:sp>
      <p:sp>
        <p:nvSpPr>
          <p:cNvPr id="5" name="Bent Arrow 4"/>
          <p:cNvSpPr/>
          <p:nvPr/>
        </p:nvSpPr>
        <p:spPr>
          <a:xfrm rot="10800000">
            <a:off x="5572729" y="3981980"/>
            <a:ext cx="2204720" cy="3352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86427" y="4365354"/>
            <a:ext cx="52055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Until a child is regulated, they are not likely to be able to relate to you</a:t>
            </a:r>
          </a:p>
          <a:p>
            <a:endParaRPr lang="en-GB" sz="800" dirty="0" smtClean="0"/>
          </a:p>
          <a:p>
            <a:r>
              <a:rPr lang="en-GB" sz="2400" dirty="0" smtClean="0"/>
              <a:t>Until a child is related, they are unlikely to have the mental capacity to relate to you</a:t>
            </a:r>
          </a:p>
        </p:txBody>
      </p:sp>
      <p:sp>
        <p:nvSpPr>
          <p:cNvPr id="7" name="Rectangle 6"/>
          <p:cNvSpPr/>
          <p:nvPr/>
        </p:nvSpPr>
        <p:spPr>
          <a:xfrm>
            <a:off x="426085" y="-1449"/>
            <a:ext cx="1080520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The 3 R’s of how to respond</a:t>
            </a:r>
            <a:endParaRPr lang="en-US" sz="7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" name="Oval 7"/>
          <p:cNvSpPr/>
          <p:nvPr/>
        </p:nvSpPr>
        <p:spPr>
          <a:xfrm>
            <a:off x="3291840" y="5253463"/>
            <a:ext cx="1013032" cy="38704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3291840" y="4072725"/>
            <a:ext cx="1013032" cy="38704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3291840" y="2344183"/>
            <a:ext cx="1013032" cy="38704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57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42" b="2710"/>
          <a:stretch/>
        </p:blipFill>
        <p:spPr bwMode="auto">
          <a:xfrm>
            <a:off x="318873" y="2043853"/>
            <a:ext cx="11873127" cy="390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walking in another's sho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121">
            <a:off x="9283851" y="4988557"/>
            <a:ext cx="2857500" cy="162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106"/>
          <a:stretch/>
        </p:blipFill>
        <p:spPr bwMode="auto">
          <a:xfrm>
            <a:off x="318872" y="269190"/>
            <a:ext cx="11873127" cy="177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50607" y="6386715"/>
            <a:ext cx="10038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https://</a:t>
            </a:r>
            <a:r>
              <a:rPr lang="en-GB" dirty="0" smtClean="0">
                <a:hlinkClick r:id="rId4"/>
              </a:rPr>
              <a:t>www.cdd.unm.edu/ecln/PSN/common/pdfs/The%20Importance%20of%20Attunement.pdf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441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ent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2" r="20065"/>
          <a:stretch/>
        </p:blipFill>
        <p:spPr bwMode="auto">
          <a:xfrm>
            <a:off x="534614" y="1336276"/>
            <a:ext cx="5026771" cy="5014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71536" y="1493764"/>
            <a:ext cx="605667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/>
              <a:t>Use a warm soothing tone of voice</a:t>
            </a:r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/>
              <a:t>Acknowledge the child’s feelings</a:t>
            </a:r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/>
              <a:t>Make use of supportive silence</a:t>
            </a:r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/>
              <a:t>Extend an invitation to problem solve</a:t>
            </a:r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/>
              <a:t>Ask the question: what would be helpful right now?</a:t>
            </a:r>
            <a:endParaRPr lang="en-GB" sz="3200" dirty="0"/>
          </a:p>
        </p:txBody>
      </p:sp>
      <p:sp>
        <p:nvSpPr>
          <p:cNvPr id="5" name="Rectangle 4"/>
          <p:cNvSpPr/>
          <p:nvPr/>
        </p:nvSpPr>
        <p:spPr>
          <a:xfrm>
            <a:off x="1566681" y="135947"/>
            <a:ext cx="920854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The art of co-regulation</a:t>
            </a:r>
            <a:endParaRPr lang="en-US" sz="7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32439" y="6350727"/>
            <a:ext cx="70595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www.cyc-net.org/cyc-online/cyconline-mar2010-bath.html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692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248400" y="1879600"/>
            <a:ext cx="57505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Every time you connect and empathise with a child,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H</a:t>
            </a:r>
            <a:r>
              <a:rPr lang="en-GB" sz="2800" dirty="0" smtClean="0"/>
              <a:t>is/her brain floods with feel-good hormones,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B</a:t>
            </a:r>
            <a:r>
              <a:rPr lang="en-GB" sz="2800" dirty="0" smtClean="0"/>
              <a:t>uilding and strengthening millions of neuropathways, making it easier for him/her to:</a:t>
            </a:r>
          </a:p>
          <a:p>
            <a:r>
              <a:rPr lang="en-GB" sz="2800" dirty="0"/>
              <a:t> </a:t>
            </a:r>
            <a:r>
              <a:rPr lang="en-GB" sz="2800" dirty="0" smtClean="0"/>
              <a:t>       - regulate</a:t>
            </a:r>
          </a:p>
          <a:p>
            <a:r>
              <a:rPr lang="en-GB" sz="2800" dirty="0"/>
              <a:t> </a:t>
            </a:r>
            <a:r>
              <a:rPr lang="en-GB" sz="2800" dirty="0" smtClean="0"/>
              <a:t>       - empathise</a:t>
            </a:r>
          </a:p>
          <a:p>
            <a:r>
              <a:rPr lang="en-GB" sz="2800" dirty="0"/>
              <a:t> </a:t>
            </a:r>
            <a:r>
              <a:rPr lang="en-GB" sz="2800" dirty="0" smtClean="0"/>
              <a:t>       - create &amp; make good decisions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48" r="15889"/>
          <a:stretch/>
        </p:blipFill>
        <p:spPr>
          <a:xfrm>
            <a:off x="325120" y="2124402"/>
            <a:ext cx="5783362" cy="391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741317" y="394791"/>
            <a:ext cx="809593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Power of connection</a:t>
            </a:r>
            <a:endParaRPr lang="en-US" sz="7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60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62907" y="1965523"/>
            <a:ext cx="6522720" cy="4704080"/>
            <a:chOff x="0" y="0"/>
            <a:chExt cx="4981575" cy="3105150"/>
          </a:xfrm>
        </p:grpSpPr>
        <p:pic>
          <p:nvPicPr>
            <p:cNvPr id="4" name="Picture 3" descr="Related image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6" t="24429" r="5938" b="21394"/>
            <a:stretch/>
          </p:blipFill>
          <p:spPr bwMode="auto">
            <a:xfrm>
              <a:off x="0" y="0"/>
              <a:ext cx="4981575" cy="310515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5" name="Text Box 2"/>
            <p:cNvSpPr txBox="1">
              <a:spLocks noChangeArrowheads="1"/>
            </p:cNvSpPr>
            <p:nvPr/>
          </p:nvSpPr>
          <p:spPr bwMode="auto">
            <a:xfrm>
              <a:off x="1439241" y="174029"/>
              <a:ext cx="2292350" cy="832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2800" dirty="0">
                  <a:effectLst/>
                  <a:latin typeface="Blackadder ITC" panose="04020505051007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You cannot pour from an empty cup!</a:t>
              </a:r>
              <a:endPara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502742" y="1601934"/>
            <a:ext cx="5267099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“Rest and self-care are so important. When you take time to replenish your spirit, it allows you to serve others from the overflow.”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400" dirty="0" smtClean="0"/>
              <a:t>- Eleanor Brown</a:t>
            </a:r>
            <a:endParaRPr kumimoji="0" lang="en-GB" altLang="en-US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2907" y="219810"/>
            <a:ext cx="1068036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The importance of self-care</a:t>
            </a:r>
            <a:endParaRPr lang="en-US" sz="7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173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735" y="154546"/>
            <a:ext cx="4038815" cy="27045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546"/>
            <a:ext cx="10515600" cy="2846232"/>
          </a:xfrm>
        </p:spPr>
        <p:txBody>
          <a:bodyPr>
            <a:normAutofit/>
          </a:bodyPr>
          <a:lstStyle/>
          <a:p>
            <a:r>
              <a:rPr lang="en-GB" sz="1300" smtClean="0"/>
              <a:t>							</a:t>
            </a:r>
            <a:r>
              <a:rPr lang="en-GB" sz="1800" smtClean="0"/>
              <a:t>57 Albion Road, Edinburgh EH7 5QY</a:t>
            </a:r>
            <a:br>
              <a:rPr lang="en-GB" sz="1800" smtClean="0"/>
            </a:br>
            <a:r>
              <a:rPr lang="en-GB" sz="1800" smtClean="0"/>
              <a:t>							Tel: 0131 475 2416</a:t>
            </a:r>
            <a:br>
              <a:rPr lang="en-GB" sz="1800" smtClean="0"/>
            </a:br>
            <a:r>
              <a:rPr lang="en-GB" sz="1800" smtClean="0"/>
              <a:t>							Email: info@pasda.org.uk</a:t>
            </a:r>
            <a:br>
              <a:rPr lang="en-GB" sz="1800" smtClean="0"/>
            </a:br>
            <a:r>
              <a:rPr lang="en-GB" sz="1800" smtClean="0"/>
              <a:t>							Website: </a:t>
            </a:r>
            <a:r>
              <a:rPr lang="en-GB" sz="1800" smtClean="0">
                <a:hlinkClick r:id="rId3"/>
              </a:rPr>
              <a:t>www.pasda.org.uk</a:t>
            </a:r>
            <a:r>
              <a:rPr lang="en-GB" sz="1800" smtClean="0"/>
              <a:t> 									Scottish Charity Number: SC042678</a:t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endParaRPr lang="en-GB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19718"/>
            <a:ext cx="10515600" cy="314244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1800" b="1" smtClean="0"/>
              <a:t>MAKE A DONATION TO SUPPORT Pasda’s WORK</a:t>
            </a:r>
          </a:p>
          <a:p>
            <a:pPr marL="0" indent="0">
              <a:buNone/>
            </a:pPr>
            <a:r>
              <a:rPr lang="en-GB" sz="1800" smtClean="0"/>
              <a:t>If you have benefitted from this presentation, please consider supporting Pasda's work. </a:t>
            </a:r>
          </a:p>
          <a:p>
            <a:pPr marL="0" indent="0">
              <a:buNone/>
            </a:pPr>
            <a:r>
              <a:rPr lang="en-GB" sz="1800" smtClean="0"/>
              <a:t>You can do this in one of four ways:  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Donate via JustGiving on the Pasda website at: </a:t>
            </a:r>
            <a:r>
              <a:rPr lang="en-GB" sz="1800" smtClean="0">
                <a:hlinkClick r:id="rId4"/>
              </a:rPr>
              <a:t>https://www.pasda.org.uk </a:t>
            </a:r>
            <a:r>
              <a:rPr lang="en-GB" sz="1800" smtClean="0"/>
              <a:t>, at the top right of the Home Page.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Donate via JustGiving at: </a:t>
            </a:r>
            <a:r>
              <a:rPr lang="en-GB" sz="1800" smtClean="0">
                <a:hlinkClick r:id="rId5"/>
              </a:rPr>
              <a:t>https://www.justgiving.com/pasdauk</a:t>
            </a:r>
            <a:endParaRPr lang="en-GB" sz="1800" smtClean="0"/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Make a bank transfer. To do this, please contact us by phone or email for the account details.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Make out a cheque payable to Pasda, and mail it to our office at the address above.  </a:t>
            </a:r>
          </a:p>
          <a:p>
            <a:pPr marL="0" indent="0" algn="ctr">
              <a:buNone/>
            </a:pPr>
            <a:endParaRPr lang="en-GB" sz="1800" smtClean="0"/>
          </a:p>
          <a:p>
            <a:pPr marL="0" indent="0" algn="ctr">
              <a:buNone/>
            </a:pPr>
            <a:r>
              <a:rPr lang="en-GB" sz="1800" smtClean="0"/>
              <a:t>Thank you very much.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495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2" y="1"/>
            <a:ext cx="12167108" cy="707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85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79C1218DD93D47BF3445AE321C4C6E" ma:contentTypeVersion="10" ma:contentTypeDescription="Create a new document." ma:contentTypeScope="" ma:versionID="a470367d08abcda47bc563d5aa398ffa">
  <xsd:schema xmlns:xsd="http://www.w3.org/2001/XMLSchema" xmlns:xs="http://www.w3.org/2001/XMLSchema" xmlns:p="http://schemas.microsoft.com/office/2006/metadata/properties" xmlns:ns2="2fa0e45d-7aaf-4b91-ac37-34070b1c6d48" targetNamespace="http://schemas.microsoft.com/office/2006/metadata/properties" ma:root="true" ma:fieldsID="5b80c478280c377c3fd299365d8f60a7" ns2:_="">
    <xsd:import namespace="2fa0e45d-7aaf-4b91-ac37-34070b1c6d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a0e45d-7aaf-4b91-ac37-34070b1c6d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9A85EF9-E4CC-4780-9BC7-9E8B2872194E}"/>
</file>

<file path=customXml/itemProps2.xml><?xml version="1.0" encoding="utf-8"?>
<ds:datastoreItem xmlns:ds="http://schemas.openxmlformats.org/officeDocument/2006/customXml" ds:itemID="{4ABA33E4-96D5-43A0-A1CE-19A5E5368D99}"/>
</file>

<file path=customXml/itemProps3.xml><?xml version="1.0" encoding="utf-8"?>
<ds:datastoreItem xmlns:ds="http://schemas.openxmlformats.org/officeDocument/2006/customXml" ds:itemID="{685E45FF-E452-4F1A-8304-DEFF45A353C6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1297</Words>
  <Application>Microsoft Office PowerPoint</Application>
  <PresentationFormat>Widescreen</PresentationFormat>
  <Paragraphs>227</Paragraphs>
  <Slides>28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Blackadder ITC</vt:lpstr>
      <vt:lpstr>Calibri</vt:lpstr>
      <vt:lpstr>Calibri Light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Now we look at what happens when…</vt:lpstr>
      <vt:lpstr>If we flip our lid…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57 Albion Road, Edinburgh EH7 5QY        Tel: 0131 475 2416        Email: info@pasda.org.uk        Website: www.pasda.org.uk          Scottish Charity Number: SC042678  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Barratt</dc:creator>
  <cp:lastModifiedBy>Chris Griffiths</cp:lastModifiedBy>
  <cp:revision>2</cp:revision>
  <dcterms:created xsi:type="dcterms:W3CDTF">2020-06-20T14:14:50Z</dcterms:created>
  <dcterms:modified xsi:type="dcterms:W3CDTF">2020-10-21T09:19:48Z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0x010100FA79C1218DD93D47BF3445AE321C4C6E</vt:lpwstr>
  </property>
</Properties>
</file>