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08" r:id="rId3"/>
    <p:sldId id="267" r:id="rId4"/>
    <p:sldId id="310" r:id="rId5"/>
    <p:sldId id="311" r:id="rId6"/>
    <p:sldId id="258" r:id="rId7"/>
    <p:sldId id="325" r:id="rId8"/>
    <p:sldId id="259" r:id="rId9"/>
    <p:sldId id="291" r:id="rId10"/>
    <p:sldId id="316" r:id="rId11"/>
    <p:sldId id="318" r:id="rId12"/>
    <p:sldId id="303" r:id="rId13"/>
    <p:sldId id="305" r:id="rId14"/>
    <p:sldId id="278" r:id="rId15"/>
    <p:sldId id="274" r:id="rId16"/>
    <p:sldId id="281" r:id="rId17"/>
    <p:sldId id="296" r:id="rId18"/>
    <p:sldId id="270" r:id="rId19"/>
    <p:sldId id="271" r:id="rId20"/>
    <p:sldId id="269" r:id="rId21"/>
    <p:sldId id="322" r:id="rId22"/>
    <p:sldId id="276" r:id="rId23"/>
    <p:sldId id="32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00F"/>
    <a:srgbClr val="78B5B8"/>
    <a:srgbClr val="CC99FF"/>
    <a:srgbClr val="379F84"/>
    <a:srgbClr val="71BF8F"/>
    <a:srgbClr val="2F8150"/>
    <a:srgbClr val="3E7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0220E-D030-4190-8BB9-9D747E06CA87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229C9-5191-43FC-AA05-B2CF9645EA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8938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AB2E7-1E5C-422F-8C4C-E4ACF8B692C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0864D-8ED3-45B8-9CAE-1E49F1E2AB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2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The demand avoidance for those with a PDA profile differs from that which others on the autism spectrum experience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0864D-8ED3-45B8-9CAE-1E49F1E2AB4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863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Whether PDA is viewed as a particular </a:t>
            </a:r>
            <a:r>
              <a:rPr lang="en-GB" dirty="0" err="1" smtClean="0"/>
              <a:t>neurotype</a:t>
            </a:r>
            <a:r>
              <a:rPr lang="en-GB" dirty="0" smtClean="0"/>
              <a:t> where the overriding feature is the</a:t>
            </a:r>
            <a:r>
              <a:rPr lang="en-GB" baseline="0" dirty="0" smtClean="0"/>
              <a:t> intense and pervasive need for personal freedom and self-determination, any demand that interferes with this need provokes anxiety and subsequent pathological demand avoidance or as an </a:t>
            </a:r>
            <a:r>
              <a:rPr lang="en-GB" sz="1200" dirty="0" smtClean="0"/>
              <a:t>anxiety-driven need to be in control and therefore pathologically avoid other people’s demands and expectations is still an ongoing</a:t>
            </a:r>
            <a:r>
              <a:rPr lang="en-GB" sz="1200" baseline="0" dirty="0" smtClean="0"/>
              <a:t> debate.</a:t>
            </a:r>
          </a:p>
          <a:p>
            <a:r>
              <a:rPr lang="en-GB" sz="1200" baseline="0" dirty="0" smtClean="0"/>
              <a:t>Many adult </a:t>
            </a:r>
            <a:r>
              <a:rPr lang="en-GB" sz="1200" baseline="0" dirty="0" err="1" smtClean="0"/>
              <a:t>PDAers</a:t>
            </a:r>
            <a:r>
              <a:rPr lang="en-GB" sz="1200" baseline="0" dirty="0" smtClean="0"/>
              <a:t> disagree with professionals who describe anxiety as the driving force of PDA.  These adults feel that what presents as the need for control is essentially the fundamental neurology of PDA; the intense need for freedom</a:t>
            </a:r>
          </a:p>
          <a:p>
            <a:r>
              <a:rPr lang="en-GB" sz="1200" baseline="0" dirty="0" smtClean="0"/>
              <a:t>Essentially though individuals with the PDA profile of Autism exhibit various behaviours distinct from individuals with ASD.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0864D-8ED3-45B8-9CAE-1E49F1E2AB4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6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48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5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42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5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15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375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22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72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10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33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3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8ED3E-A0B7-413F-8B77-0D54FD1450DF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0ED2B-829E-47C3-9818-E955B8D25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47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lycatpda.co.uk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patholog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erriam-webster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CCsfKxyuH1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9exqlS1gsS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ephstwogirls.co.uk/2018/06/ten-things-you-need-to-know-about.html" TargetMode="External"/><Relationship Id="rId3" Type="http://schemas.openxmlformats.org/officeDocument/2006/relationships/hyperlink" Target="https://dictionary.cambridge.org/dictionary/english/ask" TargetMode="External"/><Relationship Id="rId7" Type="http://schemas.openxmlformats.org/officeDocument/2006/relationships/hyperlink" Target="https://dictionary.cambridge.org/dictionary/english/refuse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ictionary.cambridge.org/dictionary/english/expect" TargetMode="External"/><Relationship Id="rId5" Type="http://schemas.openxmlformats.org/officeDocument/2006/relationships/hyperlink" Target="https://dictionary.cambridge.org/dictionary/english/show" TargetMode="External"/><Relationship Id="rId4" Type="http://schemas.openxmlformats.org/officeDocument/2006/relationships/hyperlink" Target="https://dictionary.cambridge.org/dictionary/english/forcefull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myselfandpda.com/2017/05/09/its-been-a-long-time-coming-aka-discombobulated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CCsfKxyuH1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xleyvoice.org.uk/uploads/3/9/0/4/3904704/pda-awareness-matters.pdf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4psychology.co.uk/blog/our-current-thinking-on-pda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asociety.org.uk/resources/pda-society-statement-about-diagnostic-terminology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hyperlink" Target="https://hedgecraftherbals.ca/blogs/hedgecraft-herbals/reframing-pda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hangingTheNarrativeAboutAutismAndPDA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ism.org.uk/about/what-is/pda.aspx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lated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33"/>
            <a:ext cx="12192000" cy="679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291718" y="549450"/>
            <a:ext cx="7960257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Pathological </a:t>
            </a:r>
          </a:p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Demand </a:t>
            </a:r>
          </a:p>
          <a:p>
            <a:pPr algn="ctr"/>
            <a:r>
              <a:rPr lang="en-US" sz="9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Avoidance</a:t>
            </a:r>
            <a:endParaRPr lang="en-US" sz="9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34659" y="5745104"/>
            <a:ext cx="3782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Sarah Barratt</a:t>
            </a:r>
          </a:p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Educational Psychologist, PASDA</a:t>
            </a:r>
          </a:p>
          <a:p>
            <a:r>
              <a:rPr lang="en-ZA" dirty="0" smtClean="0">
                <a:solidFill>
                  <a:schemeClr val="bg1">
                    <a:lumMod val="95000"/>
                  </a:schemeClr>
                </a:solidFill>
              </a:rPr>
              <a:t>Sarahs_karma@yahoo.co.uk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8408" y="4983086"/>
            <a:ext cx="8046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misunderstood profile of Autism </a:t>
            </a:r>
            <a:endParaRPr lang="en-GB" sz="3600" b="1" i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84124" y="5605777"/>
            <a:ext cx="29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</a:t>
            </a:r>
            <a:endParaRPr lang="en-GB" sz="3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819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7500" t="21524" r="37346" b="17112"/>
          <a:stretch/>
        </p:blipFill>
        <p:spPr>
          <a:xfrm>
            <a:off x="168814" y="15158"/>
            <a:ext cx="5443980" cy="68428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13793" y="2034878"/>
            <a:ext cx="57703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Which Blob best describes how you are feeling at this moment?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Reflect on what may have contributed to how you are currently feeling.</a:t>
            </a:r>
            <a:endParaRPr lang="en-GB" sz="3200" dirty="0"/>
          </a:p>
        </p:txBody>
      </p:sp>
      <p:sp>
        <p:nvSpPr>
          <p:cNvPr id="7" name="Rectangle 6"/>
          <p:cNvSpPr/>
          <p:nvPr/>
        </p:nvSpPr>
        <p:spPr>
          <a:xfrm>
            <a:off x="6013793" y="660276"/>
            <a:ext cx="52447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Meet the Blobs</a:t>
            </a:r>
            <a:endParaRPr lang="en-US" sz="60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2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3292" y="659121"/>
            <a:ext cx="53944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Module outline</a:t>
            </a:r>
            <a:r>
              <a:rPr lang="en-US" sz="6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3074" name="Picture 2" descr="https://www.pdasociety.org.uk/files/thumb/e6f4a8f1f854f0a/4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8" t="2158" r="4162"/>
          <a:stretch/>
        </p:blipFill>
        <p:spPr bwMode="auto">
          <a:xfrm>
            <a:off x="7383439" y="1"/>
            <a:ext cx="455835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www.pdasociety.org.uk/files/thumb/e6f4a8f1f854f0a/4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5" t="33118" r="40514" b="-389"/>
          <a:stretch/>
        </p:blipFill>
        <p:spPr bwMode="auto">
          <a:xfrm>
            <a:off x="6987654" y="2142699"/>
            <a:ext cx="1459996" cy="4715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60165" y="2027943"/>
            <a:ext cx="846161" cy="783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2" descr="https://www.pdasociety.org.uk/files/thumb/e6f4a8f1f854f0a/4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t="22629" r="51578"/>
          <a:stretch/>
        </p:blipFill>
        <p:spPr bwMode="auto">
          <a:xfrm>
            <a:off x="696324" y="182622"/>
            <a:ext cx="2546872" cy="4294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71690" y="3693128"/>
            <a:ext cx="846161" cy="783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/>
          <p:cNvSpPr/>
          <p:nvPr/>
        </p:nvSpPr>
        <p:spPr>
          <a:xfrm>
            <a:off x="2785403" y="3693128"/>
            <a:ext cx="708110" cy="92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Box 2"/>
          <p:cNvSpPr txBox="1"/>
          <p:nvPr/>
        </p:nvSpPr>
        <p:spPr>
          <a:xfrm>
            <a:off x="2683150" y="1730385"/>
            <a:ext cx="66319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What is Pathological Demand Avoidance (PDA)?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 </a:t>
            </a:r>
            <a:r>
              <a:rPr lang="en-GB" sz="2000" dirty="0" smtClean="0"/>
              <a:t>origins </a:t>
            </a:r>
            <a:r>
              <a:rPr lang="en-GB" sz="2000" dirty="0"/>
              <a:t>of </a:t>
            </a:r>
            <a:r>
              <a:rPr lang="en-GB" sz="2000" dirty="0" smtClean="0"/>
              <a:t>PDA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 current situation </a:t>
            </a: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Autism and PDA</a:t>
            </a:r>
            <a:endParaRPr lang="en-GB" sz="2000" dirty="0"/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The main features of PDA</a:t>
            </a:r>
            <a:endParaRPr lang="en-GB" sz="2000" dirty="0"/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Highly </a:t>
            </a:r>
            <a:r>
              <a:rPr lang="en-GB" sz="2000" dirty="0"/>
              <a:t>sensitive </a:t>
            </a:r>
            <a:r>
              <a:rPr lang="en-GB" sz="2000" dirty="0" err="1" smtClean="0"/>
              <a:t>neuroception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Family experiences of PDA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Life as an adult ‘</a:t>
            </a:r>
            <a:r>
              <a:rPr lang="en-GB" sz="2000" dirty="0" err="1"/>
              <a:t>PDAer</a:t>
            </a:r>
            <a:r>
              <a:rPr lang="en-GB" sz="2000" dirty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Coping strategies for </a:t>
            </a:r>
            <a:r>
              <a:rPr lang="en-GB" sz="2000" dirty="0" smtClean="0"/>
              <a:t>adult ‘</a:t>
            </a:r>
            <a:r>
              <a:rPr lang="en-GB" sz="2000" dirty="0" err="1" smtClean="0"/>
              <a:t>PDAers</a:t>
            </a:r>
            <a:r>
              <a:rPr lang="en-GB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Towards family resilience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</a:t>
            </a:r>
            <a:r>
              <a:rPr lang="en-GB" sz="2000" dirty="0" smtClean="0"/>
              <a:t>esources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768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7768913" y="928958"/>
            <a:ext cx="3870960" cy="2108882"/>
          </a:xfrm>
          <a:prstGeom prst="rect">
            <a:avLst/>
          </a:prstGeom>
          <a:solidFill>
            <a:srgbClr val="2F815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7768913" y="938170"/>
            <a:ext cx="3870960" cy="2108882"/>
          </a:xfrm>
          <a:prstGeom prst="rect">
            <a:avLst/>
          </a:prstGeom>
          <a:solidFill>
            <a:srgbClr val="2F815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Jot down on a piece of paper, the very first thing that comes to mind when you hear this word </a:t>
            </a:r>
            <a:endParaRPr lang="en-GB" sz="2800" dirty="0"/>
          </a:p>
        </p:txBody>
      </p:sp>
      <p:sp>
        <p:nvSpPr>
          <p:cNvPr id="5" name="U-Turn Arrow 4"/>
          <p:cNvSpPr/>
          <p:nvPr/>
        </p:nvSpPr>
        <p:spPr>
          <a:xfrm rot="10800000">
            <a:off x="4462362" y="2851094"/>
            <a:ext cx="4561841" cy="640080"/>
          </a:xfrm>
          <a:prstGeom prst="uturnArrow">
            <a:avLst/>
          </a:prstGeom>
          <a:solidFill>
            <a:srgbClr val="2F81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How_to_Pronounce_Pathological[Youtubetomp3.sc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9808" y="9943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06178" y="560560"/>
            <a:ext cx="705032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Synonyms for </a:t>
            </a:r>
            <a:r>
              <a:rPr lang="en-US" sz="32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‘pathological’ </a:t>
            </a:r>
            <a:endParaRPr lang="en-US" sz="32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181550" y="1513369"/>
            <a:ext cx="1692751" cy="4621021"/>
            <a:chOff x="4181550" y="1513369"/>
            <a:chExt cx="1692751" cy="4621021"/>
          </a:xfrm>
        </p:grpSpPr>
        <p:sp>
          <p:nvSpPr>
            <p:cNvPr id="11" name="Rectangle 10"/>
            <p:cNvSpPr/>
            <p:nvPr/>
          </p:nvSpPr>
          <p:spPr>
            <a:xfrm>
              <a:off x="4181550" y="4998212"/>
              <a:ext cx="1692751" cy="1136178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Hardened</a:t>
              </a:r>
              <a:endParaRPr lang="en-ZA" sz="28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181550" y="1513369"/>
              <a:ext cx="1677463" cy="11529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400" b="1" dirty="0" smtClean="0"/>
                <a:t>Confirmed</a:t>
              </a:r>
              <a:endParaRPr lang="en-ZA" sz="24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96159" y="2693446"/>
              <a:ext cx="1662854" cy="113284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000" b="1" dirty="0" smtClean="0"/>
                <a:t>Unreasonable</a:t>
              </a:r>
              <a:endParaRPr lang="en-ZA" sz="20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6840" y="3853431"/>
              <a:ext cx="1662174" cy="113617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Diseased</a:t>
              </a:r>
              <a:endParaRPr lang="en-ZA" sz="28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16431" y="1513370"/>
            <a:ext cx="1747850" cy="4604106"/>
            <a:chOff x="474980" y="1513370"/>
            <a:chExt cx="1747850" cy="4604106"/>
          </a:xfrm>
        </p:grpSpPr>
        <p:sp>
          <p:nvSpPr>
            <p:cNvPr id="2" name="Rectangle 1"/>
            <p:cNvSpPr/>
            <p:nvPr/>
          </p:nvSpPr>
          <p:spPr>
            <a:xfrm>
              <a:off x="503212" y="4986724"/>
              <a:ext cx="1719618" cy="113075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Obsessive</a:t>
              </a:r>
              <a:endParaRPr lang="en-ZA" sz="28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74980" y="1513370"/>
              <a:ext cx="1719618" cy="1136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Chronic</a:t>
              </a:r>
              <a:endParaRPr lang="en-ZA" sz="28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3212" y="2681958"/>
              <a:ext cx="1708043" cy="1136178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Morbid</a:t>
              </a:r>
              <a:endParaRPr lang="en-ZA" sz="28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3212" y="3850546"/>
              <a:ext cx="1708043" cy="1136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400" b="1" dirty="0" smtClean="0"/>
                <a:t>Hardwired</a:t>
              </a:r>
              <a:endParaRPr lang="en-ZA" sz="2400" b="1" dirty="0"/>
            </a:p>
          </p:txBody>
        </p:sp>
      </p:grpSp>
      <p:pic>
        <p:nvPicPr>
          <p:cNvPr id="17" name="Picture 2" descr="Image result for Sally Cat P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858" y="560560"/>
            <a:ext cx="5688125" cy="5688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453389" y="1502486"/>
            <a:ext cx="1731194" cy="4620416"/>
            <a:chOff x="2453389" y="1502486"/>
            <a:chExt cx="1731194" cy="4620416"/>
          </a:xfrm>
        </p:grpSpPr>
        <p:sp>
          <p:nvSpPr>
            <p:cNvPr id="7" name="Rectangle 6"/>
            <p:cNvSpPr/>
            <p:nvPr/>
          </p:nvSpPr>
          <p:spPr>
            <a:xfrm>
              <a:off x="2453390" y="1502486"/>
              <a:ext cx="1731193" cy="1147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400" b="1" dirty="0" smtClean="0"/>
                <a:t>Compulsive</a:t>
              </a:r>
              <a:endParaRPr lang="en-ZA" sz="24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464965" y="4954314"/>
              <a:ext cx="1719618" cy="116858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Irrational</a:t>
              </a:r>
              <a:endParaRPr lang="en-ZA" sz="28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53389" y="3818136"/>
              <a:ext cx="1731194" cy="1136178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Persistent</a:t>
              </a:r>
              <a:endParaRPr lang="en-ZA" sz="28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64965" y="2681958"/>
              <a:ext cx="1719618" cy="11800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 smtClean="0"/>
                <a:t>Illogical</a:t>
              </a:r>
              <a:endParaRPr lang="en-ZA" sz="2800" b="1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8929350" y="6248687"/>
            <a:ext cx="3156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://www.sallycatpda.co.uk/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13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erriam webster diction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1334">
            <a:off x="9418600" y="3344175"/>
            <a:ext cx="2457795" cy="267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9440" y="2798875"/>
            <a:ext cx="9875520" cy="324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650"/>
              </a:lnSpc>
              <a:spcAft>
                <a:spcPts val="800"/>
              </a:spcAft>
            </a:pPr>
            <a:endParaRPr lang="en-GB" sz="1200" spc="15" dirty="0" smtClean="0">
              <a:solidFill>
                <a:srgbClr val="30333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GB" sz="2800" spc="15" dirty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 relating to </a:t>
            </a:r>
            <a:r>
              <a:rPr lang="en-GB" sz="2800" u="sng" spc="15" dirty="0" smtClean="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pathology</a:t>
            </a:r>
            <a:r>
              <a:rPr lang="en-GB" sz="2800" spc="15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GB" sz="2800" i="1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research; A </a:t>
            </a:r>
            <a:r>
              <a:rPr lang="en-GB" sz="2800" i="1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examination led to the 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diagnosis </a:t>
            </a:r>
          </a:p>
          <a:p>
            <a:pPr marL="228600" indent="-228600" fontAlgn="base">
              <a:buFont typeface="+mj-lt"/>
              <a:buAutoNum type="arabicPeriod"/>
            </a:pPr>
            <a:endParaRPr lang="en-GB" sz="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altered </a:t>
            </a:r>
            <a:r>
              <a:rPr lang="en-GB" sz="2800" spc="15" dirty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 caused by </a:t>
            </a: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disease:  </a:t>
            </a:r>
            <a:r>
              <a:rPr lang="en-GB" sz="2800" i="1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changes in the 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body</a:t>
            </a:r>
            <a:r>
              <a:rPr lang="en-GB" sz="2800" spc="15" dirty="0" smtClean="0">
                <a:solidFill>
                  <a:srgbClr val="225F7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i="1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en-GB" sz="2800" b="1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spc="15" dirty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indicative of </a:t>
            </a: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disease: </a:t>
            </a:r>
            <a:r>
              <a:rPr lang="en-GB" sz="2800" i="1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symptoms </a:t>
            </a:r>
            <a:endParaRPr lang="en-GB" sz="2800" spc="15" dirty="0" smtClean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fontAlgn="base">
              <a:buFont typeface="+mj-lt"/>
              <a:buAutoNum type="arabicPeriod"/>
            </a:pPr>
            <a:endParaRPr lang="en-GB" sz="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GB" sz="2800" b="1" spc="15" dirty="0" smtClean="0">
                <a:solidFill>
                  <a:srgbClr val="3033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being </a:t>
            </a:r>
            <a:r>
              <a:rPr lang="en-GB" sz="2800" b="1" spc="15" dirty="0">
                <a:solidFill>
                  <a:srgbClr val="3033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such to a degree that is extreme, excessive, or markedly </a:t>
            </a:r>
            <a:r>
              <a:rPr lang="en-GB" sz="2800" b="1" spc="15" dirty="0" smtClean="0">
                <a:solidFill>
                  <a:srgbClr val="3033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abnormal</a:t>
            </a:r>
            <a:r>
              <a:rPr lang="en-GB" sz="2800" spc="15" dirty="0" smtClean="0">
                <a:solidFill>
                  <a:srgbClr val="30333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800" i="1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i="1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spc="15" dirty="0" smtClean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liar; </a:t>
            </a:r>
            <a:r>
              <a:rPr lang="en-GB" sz="2800" i="1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800" spc="15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fear</a:t>
            </a:r>
            <a:endParaRPr lang="en-GB" sz="2800" dirty="0">
              <a:solidFill>
                <a:srgbClr val="00B05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7143" y="1105936"/>
            <a:ext cx="3358606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ts val="375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3600" b="1" kern="0" spc="90" dirty="0" smtClean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an adjective</a:t>
            </a:r>
            <a:endParaRPr lang="en-GB" sz="3600" b="1" kern="0" dirty="0" smtClean="0">
              <a:solidFill>
                <a:srgbClr val="00B05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64808" y="566187"/>
            <a:ext cx="36443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pathological</a:t>
            </a:r>
            <a:endParaRPr lang="en-US" sz="4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98130" y="6163615"/>
            <a:ext cx="3647281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50"/>
              </a:lnSpc>
              <a:spcAft>
                <a:spcPts val="1125"/>
              </a:spcAft>
            </a:pPr>
            <a:r>
              <a:rPr lang="en-GB" u="sng" dirty="0">
                <a:solidFill>
                  <a:srgbClr val="0563C1"/>
                </a:solidFill>
                <a:latin typeface="&amp;quot"/>
                <a:ea typeface="Times New Roman" panose="02020603050405020304" pitchFamily="18" charset="0"/>
                <a:hlinkClick r:id="rId4"/>
              </a:rPr>
              <a:t>https://www.merriam-webster.com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8998" y="1942061"/>
            <a:ext cx="7756404" cy="830997"/>
          </a:xfrm>
          <a:prstGeom prst="rect">
            <a:avLst/>
          </a:prstGeom>
          <a:solidFill>
            <a:srgbClr val="2F81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GB" sz="2400" i="1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en-GB" sz="2400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comes from a Greek word, </a:t>
            </a:r>
            <a:r>
              <a:rPr lang="en-GB" sz="2400" i="1" dirty="0" err="1" smtClean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pathologikos</a:t>
            </a:r>
            <a:endParaRPr lang="en-GB" sz="2400" dirty="0">
              <a:solidFill>
                <a:srgbClr val="44444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400" dirty="0" smtClean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GB" sz="2400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means </a:t>
            </a:r>
            <a:r>
              <a:rPr lang="en-GB" sz="2400" dirty="0" smtClean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‘treating </a:t>
            </a:r>
            <a:r>
              <a:rPr lang="en-GB" sz="2400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GB" sz="2400" dirty="0" smtClean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diseases’ </a:t>
            </a:r>
            <a:r>
              <a:rPr lang="en-GB" sz="2400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en-GB" sz="2400" i="1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pathos</a:t>
            </a:r>
            <a:r>
              <a:rPr lang="en-GB" sz="2400" dirty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means </a:t>
            </a:r>
            <a:r>
              <a:rPr lang="en-GB" sz="2400" dirty="0" smtClean="0">
                <a:solidFill>
                  <a:srgbClr val="44444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‘suffering’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1546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484" y="551663"/>
            <a:ext cx="111659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Pathological Demand Avoidance?</a:t>
            </a:r>
            <a:endParaRPr lang="en-US" sz="54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2113542">
            <a:off x="3596428" y="5177402"/>
            <a:ext cx="341289" cy="209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932670" y="1819032"/>
            <a:ext cx="10555797" cy="2288976"/>
            <a:chOff x="1065033" y="2009704"/>
            <a:chExt cx="10555797" cy="2288976"/>
          </a:xfrm>
        </p:grpSpPr>
        <p:sp>
          <p:nvSpPr>
            <p:cNvPr id="3" name="TextBox 2"/>
            <p:cNvSpPr txBox="1"/>
            <p:nvPr/>
          </p:nvSpPr>
          <p:spPr>
            <a:xfrm>
              <a:off x="2809933" y="2082689"/>
              <a:ext cx="881089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 smtClean="0"/>
                <a:t>Excessive, extreme; it is not won’t, but instead is I can’t help it</a:t>
              </a:r>
            </a:p>
            <a:p>
              <a:endParaRPr lang="en-ZA" sz="2000" dirty="0" smtClean="0"/>
            </a:p>
            <a:p>
              <a:r>
                <a:rPr lang="en-ZA" sz="2000" dirty="0" smtClean="0"/>
                <a:t>Request to act as well as any internal thought or feeling that ‘I ought to’</a:t>
              </a:r>
            </a:p>
            <a:p>
              <a:endParaRPr lang="en-ZA" sz="2000" dirty="0" smtClean="0"/>
            </a:p>
            <a:p>
              <a:r>
                <a:rPr lang="en-ZA" sz="2000" dirty="0" smtClean="0"/>
                <a:t>Response to avoid negates giving in, which equals staying in control and reducing anxiety</a:t>
              </a:r>
            </a:p>
            <a:p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065033" y="2009704"/>
              <a:ext cx="1744900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 smtClean="0">
                  <a:ln w="0">
                    <a:solidFill>
                      <a:schemeClr val="tx1"/>
                    </a:solidFill>
                  </a:ln>
                  <a:solidFill>
                    <a:schemeClr val="accent1"/>
                  </a:solidFill>
                </a:rPr>
                <a:t>Pathological</a:t>
              </a:r>
              <a:endParaRPr lang="en-US" sz="2400" b="1" cap="none" spc="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04139" y="2637531"/>
              <a:ext cx="126669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 smtClean="0">
                  <a:ln w="0">
                    <a:solidFill>
                      <a:schemeClr val="tx1"/>
                    </a:solidFill>
                  </a:ln>
                  <a:solidFill>
                    <a:schemeClr val="accent1"/>
                  </a:solidFill>
                </a:rPr>
                <a:t>Demand</a:t>
              </a:r>
              <a:endParaRPr lang="en-US" sz="2400" b="1" cap="none" spc="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81093" y="3267042"/>
              <a:ext cx="151278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 smtClean="0">
                  <a:ln w="0">
                    <a:solidFill>
                      <a:schemeClr val="tx1"/>
                    </a:solidFill>
                  </a:ln>
                  <a:solidFill>
                    <a:schemeClr val="accent1"/>
                  </a:solidFill>
                </a:rPr>
                <a:t>Avoidance</a:t>
              </a:r>
              <a:endParaRPr lang="en-US" sz="2400" b="1" cap="none" spc="0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962793" y="3704197"/>
            <a:ext cx="7885364" cy="2525675"/>
            <a:chOff x="1670759" y="4019488"/>
            <a:chExt cx="7885364" cy="2525675"/>
          </a:xfrm>
        </p:grpSpPr>
        <p:grpSp>
          <p:nvGrpSpPr>
            <p:cNvPr id="7" name="Group 6"/>
            <p:cNvGrpSpPr/>
            <p:nvPr/>
          </p:nvGrpSpPr>
          <p:grpSpPr>
            <a:xfrm>
              <a:off x="1670759" y="4019488"/>
              <a:ext cx="7885364" cy="2525675"/>
              <a:chOff x="1902578" y="4030611"/>
              <a:chExt cx="7885364" cy="2525675"/>
            </a:xfrm>
          </p:grpSpPr>
          <p:pic>
            <p:nvPicPr>
              <p:cNvPr id="1028" name="Picture 4" descr="Demand Avoidance of the PDA kind - YouTube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360" b="48114"/>
              <a:stretch/>
            </p:blipFill>
            <p:spPr bwMode="auto">
              <a:xfrm rot="20839314">
                <a:off x="1902578" y="4030611"/>
                <a:ext cx="827743" cy="7884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Picture 2" descr="Help for children with Pathological Demand Avoidance - ReachoutASC ...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6649" y="4654908"/>
                <a:ext cx="7301293" cy="19013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4" descr="Demand Avoidance of the PDA kind - YouTube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18" r="2141" b="43876"/>
              <a:stretch/>
            </p:blipFill>
            <p:spPr bwMode="auto">
              <a:xfrm>
                <a:off x="3335630" y="4424838"/>
                <a:ext cx="862884" cy="852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096657" y="5100500"/>
              <a:ext cx="206060" cy="1132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 rot="2330612">
              <a:off x="3353817" y="5164847"/>
              <a:ext cx="268937" cy="234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6183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avoid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992" y="81280"/>
            <a:ext cx="3994098" cy="6776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80680" y="339135"/>
            <a:ext cx="73619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Pathological Demand Avoidance</a:t>
            </a:r>
            <a:endParaRPr lang="en-US" sz="54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3643" y="2351316"/>
            <a:ext cx="790835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The central difficulty for people with PDA is their “anxiety-driven need to be in control and avoid other people’s </a:t>
            </a:r>
            <a:r>
              <a:rPr lang="en-GB" sz="3200" dirty="0" smtClean="0"/>
              <a:t>demands </a:t>
            </a:r>
            <a:r>
              <a:rPr lang="en-GB" sz="3200" dirty="0"/>
              <a:t>and </a:t>
            </a:r>
            <a:r>
              <a:rPr lang="en-GB" sz="3200" dirty="0" smtClean="0"/>
              <a:t>expectations”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                                                     (</a:t>
            </a:r>
            <a:r>
              <a:rPr lang="en-GB" dirty="0"/>
              <a:t>Christie, Duncan, </a:t>
            </a:r>
            <a:r>
              <a:rPr lang="en-GB" dirty="0" err="1"/>
              <a:t>Fidler</a:t>
            </a:r>
            <a:r>
              <a:rPr lang="en-GB" dirty="0"/>
              <a:t> &amp; Healy, 2011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This often </a:t>
            </a:r>
            <a:r>
              <a:rPr lang="en-GB" sz="3200" dirty="0" smtClean="0"/>
              <a:t>also includes </a:t>
            </a:r>
            <a:r>
              <a:rPr lang="en-GB" sz="3200" dirty="0"/>
              <a:t>the demands and expectations they place </a:t>
            </a:r>
            <a:r>
              <a:rPr lang="en-GB" sz="3200" dirty="0" smtClean="0"/>
              <a:t>upon </a:t>
            </a:r>
            <a:r>
              <a:rPr lang="en-GB" sz="3200" dirty="0"/>
              <a:t>themselves</a:t>
            </a:r>
          </a:p>
        </p:txBody>
      </p:sp>
    </p:spTree>
    <p:extLst>
      <p:ext uri="{BB962C8B-B14F-4D97-AF65-F5344CB8AC3E}">
        <p14:creationId xmlns:p14="http://schemas.microsoft.com/office/powerpoint/2010/main" val="348168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0268" y="548640"/>
            <a:ext cx="64464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What is Demand </a:t>
            </a:r>
            <a:r>
              <a:rPr lang="en-US" sz="40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</a:t>
            </a:r>
            <a:r>
              <a:rPr lang="en-US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voidance?</a:t>
            </a:r>
            <a:endParaRPr lang="en-US" sz="40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6209" y="6221382"/>
            <a:ext cx="483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https://www.youtube.com/watch?v=CCsfKxyuH1I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346" t="25218" r="42654" b="23269"/>
          <a:stretch/>
        </p:blipFill>
        <p:spPr>
          <a:xfrm>
            <a:off x="2110154" y="1474166"/>
            <a:ext cx="7976382" cy="45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PDA Panda – PDA Societ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7" r="10479"/>
          <a:stretch/>
        </p:blipFill>
        <p:spPr bwMode="auto">
          <a:xfrm>
            <a:off x="4843976" y="3179299"/>
            <a:ext cx="2502737" cy="240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30129" y="898039"/>
            <a:ext cx="67618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Meet Harry Thompson</a:t>
            </a:r>
            <a:endParaRPr lang="en-US" sz="54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98942" y="5541362"/>
            <a:ext cx="480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https://www.youtube.com/watch?v=9exqlS1gsS4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846" r="28808"/>
          <a:stretch/>
        </p:blipFill>
        <p:spPr>
          <a:xfrm>
            <a:off x="499845" y="166518"/>
            <a:ext cx="4761471" cy="6321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▷ Film &amp; Video Cameras: Animated Images, Gifs, Pictures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775">
            <a:off x="10276276" y="5287392"/>
            <a:ext cx="178117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66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s or tha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74"/>
          <a:stretch/>
        </p:blipFill>
        <p:spPr bwMode="auto">
          <a:xfrm>
            <a:off x="5126441" y="292480"/>
            <a:ext cx="5715000" cy="1538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8476" y="710223"/>
            <a:ext cx="51679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Demand: this or that</a:t>
            </a:r>
            <a:endParaRPr lang="en-US" sz="4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9104" y="1651234"/>
            <a:ext cx="9494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A. 1. </a:t>
            </a:r>
            <a:r>
              <a:rPr lang="en-GB" sz="2800" dirty="0" smtClean="0">
                <a:solidFill>
                  <a:srgbClr val="0070C0"/>
                </a:solidFill>
              </a:rPr>
              <a:t>Maintaining friendships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Being generally sociable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809104" y="2722417"/>
            <a:ext cx="896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C. 1. </a:t>
            </a:r>
            <a:r>
              <a:rPr lang="en-GB" sz="2800" dirty="0" smtClean="0">
                <a:solidFill>
                  <a:srgbClr val="0070C0"/>
                </a:solidFill>
              </a:rPr>
              <a:t>Looking good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Being viewed by others as good</a:t>
            </a:r>
          </a:p>
        </p:txBody>
      </p:sp>
      <p:sp>
        <p:nvSpPr>
          <p:cNvPr id="5" name="Rectangle 4"/>
          <p:cNvSpPr/>
          <p:nvPr/>
        </p:nvSpPr>
        <p:spPr>
          <a:xfrm>
            <a:off x="809104" y="3258228"/>
            <a:ext cx="7952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D. 1. </a:t>
            </a:r>
            <a:r>
              <a:rPr lang="en-GB" sz="2800" dirty="0" smtClean="0">
                <a:solidFill>
                  <a:srgbClr val="0070C0"/>
                </a:solidFill>
              </a:rPr>
              <a:t>Being punctual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Being reliable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09103" y="3794039"/>
            <a:ext cx="7229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E. 1. </a:t>
            </a:r>
            <a:r>
              <a:rPr lang="en-GB" sz="2800" dirty="0" smtClean="0">
                <a:solidFill>
                  <a:srgbClr val="0070C0"/>
                </a:solidFill>
              </a:rPr>
              <a:t>Housework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Keeping the house tidy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103" y="4329850"/>
            <a:ext cx="7952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F. 1. </a:t>
            </a:r>
            <a:r>
              <a:rPr lang="en-GB" sz="2800" dirty="0" smtClean="0">
                <a:solidFill>
                  <a:srgbClr val="0070C0"/>
                </a:solidFill>
              </a:rPr>
              <a:t>Walking the dog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Going to the gym</a:t>
            </a:r>
          </a:p>
        </p:txBody>
      </p:sp>
      <p:sp>
        <p:nvSpPr>
          <p:cNvPr id="8" name="Rectangle 7"/>
          <p:cNvSpPr/>
          <p:nvPr/>
        </p:nvSpPr>
        <p:spPr>
          <a:xfrm>
            <a:off x="809103" y="4894029"/>
            <a:ext cx="11009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G. 1. </a:t>
            </a:r>
            <a:r>
              <a:rPr lang="en-GB" sz="2800" dirty="0" smtClean="0">
                <a:solidFill>
                  <a:srgbClr val="0070C0"/>
                </a:solidFill>
              </a:rPr>
              <a:t> Debating your point of view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Acceptance of the majority 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809104" y="5470799"/>
            <a:ext cx="75023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H. 1. </a:t>
            </a:r>
            <a:r>
              <a:rPr lang="en-GB" sz="2800" dirty="0" smtClean="0">
                <a:solidFill>
                  <a:srgbClr val="0070C0"/>
                </a:solidFill>
              </a:rPr>
              <a:t>Supporting a family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Earning a living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104" y="6006610"/>
            <a:ext cx="10750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I. 1. </a:t>
            </a:r>
            <a:r>
              <a:rPr lang="en-GB" sz="2800" dirty="0" smtClean="0">
                <a:solidFill>
                  <a:srgbClr val="0070C0"/>
                </a:solidFill>
              </a:rPr>
              <a:t>Preparing to leave the house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Left alone with your thoughts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103" y="2179377"/>
            <a:ext cx="8962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B. 1. </a:t>
            </a:r>
            <a:r>
              <a:rPr lang="en-GB" sz="2800" dirty="0" smtClean="0">
                <a:solidFill>
                  <a:srgbClr val="0070C0"/>
                </a:solidFill>
              </a:rPr>
              <a:t>Brushing your teeth </a:t>
            </a:r>
            <a:r>
              <a:rPr lang="en-GB" sz="2800" dirty="0" smtClean="0"/>
              <a:t>or 2. </a:t>
            </a:r>
            <a:r>
              <a:rPr lang="en-GB" sz="2800" dirty="0" smtClean="0">
                <a:solidFill>
                  <a:srgbClr val="00B050"/>
                </a:solidFill>
              </a:rPr>
              <a:t>Taking a shower</a:t>
            </a:r>
          </a:p>
        </p:txBody>
      </p:sp>
    </p:spTree>
    <p:extLst>
      <p:ext uri="{BB962C8B-B14F-4D97-AF65-F5344CB8AC3E}">
        <p14:creationId xmlns:p14="http://schemas.microsoft.com/office/powerpoint/2010/main" val="217843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ema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30512" b="22607"/>
          <a:stretch/>
        </p:blipFill>
        <p:spPr bwMode="auto">
          <a:xfrm>
            <a:off x="4729758" y="785707"/>
            <a:ext cx="6574981" cy="192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1280" y="799227"/>
            <a:ext cx="38084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What is a</a:t>
            </a:r>
            <a:endParaRPr lang="en-US" sz="7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4682" y="1980963"/>
            <a:ext cx="105699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/>
              <a:t>Consider your life currently: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Jot down all the things you experience as a demand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What is it about these things/situations that make them  feel ‘demanding’? </a:t>
            </a:r>
          </a:p>
          <a:p>
            <a:endParaRPr lang="en-GB" sz="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21280" y="5199485"/>
            <a:ext cx="10276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292929"/>
                </a:solidFill>
                <a:latin typeface="Arial" panose="020B0604020202020204" pitchFamily="34" charset="0"/>
              </a:rPr>
              <a:t>DEMAND (noun)</a:t>
            </a:r>
          </a:p>
          <a:p>
            <a:pPr algn="r"/>
            <a:r>
              <a:rPr lang="en-GB" b="1" dirty="0" smtClean="0">
                <a:solidFill>
                  <a:srgbClr val="292929"/>
                </a:solidFill>
                <a:latin typeface="Arial" panose="020B0604020202020204" pitchFamily="34" charset="0"/>
              </a:rPr>
              <a:t>to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</a:rPr>
              <a:t> 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  <a:hlinkClick r:id="rId3" tooltip="ask"/>
              </a:rPr>
              <a:t>ask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</a:rPr>
              <a:t> for something 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  <a:hlinkClick r:id="rId4" tooltip="forcefully"/>
              </a:rPr>
              <a:t>forcefully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</a:rPr>
              <a:t>, in a way that 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  <a:hlinkClick r:id="rId5" tooltip="shows"/>
              </a:rPr>
              <a:t>shows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</a:rPr>
              <a:t> that you do not </a:t>
            </a:r>
            <a:r>
              <a:rPr lang="en-GB" b="1" dirty="0" smtClean="0">
                <a:solidFill>
                  <a:srgbClr val="292929"/>
                </a:solidFill>
                <a:latin typeface="Arial" panose="020B0604020202020204" pitchFamily="34" charset="0"/>
                <a:hlinkClick r:id="rId6" tooltip="expect"/>
              </a:rPr>
              <a:t>expect</a:t>
            </a:r>
            <a:r>
              <a:rPr lang="en-GB" b="1" dirty="0" smtClean="0">
                <a:solidFill>
                  <a:srgbClr val="292929"/>
                </a:solidFill>
                <a:latin typeface="Arial" panose="020B0604020202020204" pitchFamily="34" charset="0"/>
              </a:rPr>
              <a:t> to 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</a:rPr>
              <a:t>be </a:t>
            </a:r>
            <a:r>
              <a:rPr lang="en-GB" b="1" dirty="0">
                <a:solidFill>
                  <a:srgbClr val="292929"/>
                </a:solidFill>
                <a:latin typeface="Arial" panose="020B0604020202020204" pitchFamily="34" charset="0"/>
                <a:hlinkClick r:id="rId7" tooltip="refused"/>
              </a:rPr>
              <a:t>refused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6790360" y="785707"/>
            <a:ext cx="6671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?</a:t>
            </a:r>
            <a:endParaRPr lang="en-US" sz="80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81838" y="4473953"/>
            <a:ext cx="8989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8"/>
              </a:rPr>
              <a:t>https://www.stephstwogirls.co.uk/2018/06/ten-things-you-need-to-know-about.html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20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mage result for demand avoidance of the pda ki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17" y="64800"/>
            <a:ext cx="10822603" cy="6423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66353" y="6467354"/>
            <a:ext cx="9717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https://memyselfandpda.com/2017/05/09/its-been-a-long-time-coming-aka-discombobulated/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1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7718" y="118966"/>
            <a:ext cx="103844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</a:t>
            </a:r>
            <a:r>
              <a:rPr lang="en-US" sz="4400" b="1" spc="50" dirty="0" err="1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PDAers</a:t>
            </a:r>
            <a:r>
              <a:rPr lang="en-US" sz="4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’ experience of demands</a:t>
            </a:r>
            <a:endParaRPr lang="en-US" sz="4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6209" y="6221382"/>
            <a:ext cx="483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https://www.youtube.com/watch?v=CCsfKxyuH1I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346" t="25218" r="42654" b="23269"/>
          <a:stretch/>
        </p:blipFill>
        <p:spPr>
          <a:xfrm>
            <a:off x="2110154" y="1474166"/>
            <a:ext cx="7976382" cy="45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PDA Panda – PDA Societ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7" r="10479"/>
          <a:stretch/>
        </p:blipFill>
        <p:spPr bwMode="auto">
          <a:xfrm>
            <a:off x="4843976" y="3179299"/>
            <a:ext cx="2502737" cy="240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4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5319" y="955861"/>
            <a:ext cx="5665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Origins of PDA</a:t>
            </a:r>
            <a:endParaRPr lang="en-US" sz="5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0103" y="2129542"/>
            <a:ext cx="8365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Originally called PDA Syndrome by Professor Elizabeth Newson in the 1980’s</a:t>
            </a:r>
          </a:p>
          <a:p>
            <a:endParaRPr lang="en-GB" sz="800" dirty="0" smtClean="0"/>
          </a:p>
        </p:txBody>
      </p:sp>
      <p:pic>
        <p:nvPicPr>
          <p:cNvPr id="4" name="Picture 3" descr="Elisabeth Newson, developmental psychologist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r="7551"/>
          <a:stretch/>
        </p:blipFill>
        <p:spPr bwMode="auto">
          <a:xfrm>
            <a:off x="8598089" y="450377"/>
            <a:ext cx="2880004" cy="2233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67257" y="2834282"/>
            <a:ext cx="3323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April 1929 – February 2014</a:t>
            </a:r>
          </a:p>
          <a:p>
            <a:pPr algn="ctr"/>
            <a:r>
              <a:rPr lang="en-GB" dirty="0" smtClean="0"/>
              <a:t>A developmental psychologist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80103" y="3631354"/>
            <a:ext cx="11257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Viewed at the time as a separate condition</a:t>
            </a:r>
          </a:p>
          <a:p>
            <a:endParaRPr lang="en-GB" sz="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Described individuals suspected of being Autistic, but whose presentation differed in fundamental ways from those with ‘typical’ Autism</a:t>
            </a:r>
          </a:p>
        </p:txBody>
      </p:sp>
      <p:sp>
        <p:nvSpPr>
          <p:cNvPr id="7" name="Rectangle 6"/>
          <p:cNvSpPr/>
          <p:nvPr/>
        </p:nvSpPr>
        <p:spPr>
          <a:xfrm>
            <a:off x="3161265" y="6056495"/>
            <a:ext cx="83583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https://www.bexleyvoice.org.uk/uploads/3/9/0/4/3904704/pda-awareness-matters.pdf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79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urrent situ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8" t="21832" r="15587" b="17860"/>
          <a:stretch/>
        </p:blipFill>
        <p:spPr bwMode="auto">
          <a:xfrm>
            <a:off x="7074065" y="3086275"/>
            <a:ext cx="4937760" cy="275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8076"/>
            <a:ext cx="758447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current situation</a:t>
            </a:r>
            <a:endParaRPr lang="en-US" sz="60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7321" y="1406177"/>
            <a:ext cx="113934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u="none" strike="noStrike" dirty="0" smtClean="0">
                <a:effectLst/>
              </a:rPr>
              <a:t>Now widely recognised as a distinct profile of autism</a:t>
            </a:r>
          </a:p>
          <a:p>
            <a:endParaRPr lang="en-GB" sz="800" b="0" i="0" u="none" strike="noStrike" dirty="0" smtClean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However: the recognition of PDA as a valid diagnosis remains contentious amongst professionals in the health, education and care sectors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It is not currently included in </a:t>
            </a:r>
            <a:r>
              <a:rPr lang="en-GB" sz="3200" dirty="0" smtClean="0"/>
              <a:t>either </a:t>
            </a:r>
          </a:p>
          <a:p>
            <a:r>
              <a:rPr lang="en-GB" sz="3200" dirty="0"/>
              <a:t> </a:t>
            </a:r>
            <a:r>
              <a:rPr lang="en-GB" sz="3200" dirty="0" smtClean="0"/>
              <a:t>    of </a:t>
            </a:r>
            <a:r>
              <a:rPr lang="en-GB" sz="3200" dirty="0"/>
              <a:t>the diagnostic </a:t>
            </a:r>
            <a:r>
              <a:rPr lang="en-GB" sz="3200" dirty="0" smtClean="0"/>
              <a:t>manuals: the DSM V</a:t>
            </a:r>
          </a:p>
          <a:p>
            <a:r>
              <a:rPr lang="en-GB" sz="3200" dirty="0"/>
              <a:t> </a:t>
            </a:r>
            <a:r>
              <a:rPr lang="en-GB" sz="3200" dirty="0" smtClean="0"/>
              <a:t>    or  the ICD 10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The recognition of PDA and the skill </a:t>
            </a:r>
            <a:endParaRPr lang="en-GB" sz="3200" dirty="0" smtClean="0"/>
          </a:p>
          <a:p>
            <a:r>
              <a:rPr lang="en-GB" sz="3200" dirty="0" smtClean="0"/>
              <a:t>     to assess and make a diagnosis varies </a:t>
            </a:r>
            <a:r>
              <a:rPr lang="en-GB" sz="3200" dirty="0"/>
              <a:t>regionally across the </a:t>
            </a:r>
            <a:r>
              <a:rPr lang="en-GB" sz="3200" dirty="0" smtClean="0"/>
              <a:t>UK</a:t>
            </a:r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5055226" y="1032190"/>
            <a:ext cx="6675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https://help4psychology.co.uk/blog/our-current-thinking-on-pda/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911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0161" y="2228040"/>
            <a:ext cx="1127305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When PDA is recognised and a diagnosis given, there is great variability </a:t>
            </a:r>
            <a:r>
              <a:rPr lang="en-GB" sz="3200" dirty="0"/>
              <a:t>in the wording </a:t>
            </a:r>
            <a:r>
              <a:rPr lang="en-GB" sz="3200" dirty="0" smtClean="0"/>
              <a:t>used:</a:t>
            </a:r>
            <a:endParaRPr lang="en-GB" sz="3200" dirty="0"/>
          </a:p>
          <a:p>
            <a:r>
              <a:rPr lang="en-GB" sz="3200" dirty="0"/>
              <a:t>      - ASD with Extreme Demand Avoidance</a:t>
            </a:r>
          </a:p>
          <a:p>
            <a:r>
              <a:rPr lang="en-GB" sz="3200" dirty="0"/>
              <a:t>      - PDA: A profile of Autism</a:t>
            </a:r>
          </a:p>
          <a:p>
            <a:r>
              <a:rPr lang="en-GB" sz="3200" dirty="0"/>
              <a:t>      - PDA </a:t>
            </a:r>
            <a:r>
              <a:rPr lang="en-GB" sz="3200" dirty="0" smtClean="0"/>
              <a:t>Syndrome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PDA </a:t>
            </a:r>
            <a:r>
              <a:rPr lang="en-GB" sz="3200" dirty="0"/>
              <a:t>continues to gain </a:t>
            </a:r>
            <a:r>
              <a:rPr lang="en-GB" sz="3200" dirty="0" smtClean="0"/>
              <a:t>interest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O</a:t>
            </a:r>
            <a:r>
              <a:rPr lang="en-GB" sz="3200" dirty="0" smtClean="0"/>
              <a:t>ngoing</a:t>
            </a:r>
            <a:r>
              <a:rPr lang="en-GB" sz="3200" dirty="0"/>
              <a:t> research is </a:t>
            </a:r>
            <a:r>
              <a:rPr lang="en-GB" sz="3200" dirty="0" smtClean="0"/>
              <a:t>increasing awareness </a:t>
            </a:r>
            <a:r>
              <a:rPr lang="en-GB" sz="3200" dirty="0"/>
              <a:t>and understanding </a:t>
            </a:r>
            <a:r>
              <a:rPr lang="en-GB" sz="3200" dirty="0" smtClean="0"/>
              <a:t>of PDA</a:t>
            </a:r>
            <a:endParaRPr lang="en-GB" sz="3200" dirty="0"/>
          </a:p>
        </p:txBody>
      </p:sp>
      <p:sp>
        <p:nvSpPr>
          <p:cNvPr id="5" name="Rectangle 4"/>
          <p:cNvSpPr/>
          <p:nvPr/>
        </p:nvSpPr>
        <p:spPr>
          <a:xfrm>
            <a:off x="1399753" y="571753"/>
            <a:ext cx="80673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current situation</a:t>
            </a:r>
            <a:endParaRPr lang="en-US" sz="60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16386" name="Picture 2" descr="Image result for we are he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23"/>
          <a:stretch/>
        </p:blipFill>
        <p:spPr bwMode="auto">
          <a:xfrm rot="1102953">
            <a:off x="8302927" y="409315"/>
            <a:ext cx="2328326" cy="14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we are he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0" t="61714" r="27550"/>
          <a:stretch/>
        </p:blipFill>
        <p:spPr bwMode="auto">
          <a:xfrm rot="1102953">
            <a:off x="9886311" y="573845"/>
            <a:ext cx="919230" cy="89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56079" y="1803040"/>
            <a:ext cx="93071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https://www.pdasociety.org.uk/resources/pda-society-statement-about-diagnostic-terminology/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0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9"/>
          <a:stretch/>
        </p:blipFill>
        <p:spPr bwMode="auto">
          <a:xfrm>
            <a:off x="0" y="-24856"/>
            <a:ext cx="12192000" cy="2113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0608" y="809017"/>
            <a:ext cx="8038423" cy="1209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87441" y="977154"/>
            <a:ext cx="138050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spc="50" dirty="0" smtClean="0">
                <a:ln w="0"/>
                <a:solidFill>
                  <a:srgbClr val="CC99F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and</a:t>
            </a:r>
            <a:endParaRPr lang="en-US" sz="6000" cap="none" spc="50" dirty="0" smtClean="0">
              <a:ln w="0"/>
              <a:solidFill>
                <a:srgbClr val="CC99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122" name="Picture 2" descr="https://2.bp.blogspot.com/-r8Q7cScj2IA/Wl08hvr8_QI/AAAAAAAANvM/_5ZjZR3bib4qiVbJCimOXMKmlXGycRDVACLcBGAs/s320/Classic%2BAutism%2B%25285%252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7" t="32427" r="21552" b="58031"/>
          <a:stretch/>
        </p:blipFill>
        <p:spPr bwMode="auto">
          <a:xfrm>
            <a:off x="1871071" y="1204515"/>
            <a:ext cx="4445392" cy="739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2.bp.blogspot.com/-r8Q7cScj2IA/Wl08hvr8_QI/AAAAAAAANvM/_5ZjZR3bib4qiVbJCimOXMKmlXGycRDVACLcBGAs/s320/Classic%2BAutism%2B%25285%252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2" t="74985" r="40627" b="11582"/>
          <a:stretch/>
        </p:blipFill>
        <p:spPr bwMode="auto">
          <a:xfrm>
            <a:off x="7386672" y="992460"/>
            <a:ext cx="2099043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9201" y="2159643"/>
            <a:ext cx="11994524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u="none" strike="noStrike" dirty="0" smtClean="0">
                <a:effectLst/>
              </a:rPr>
              <a:t>PDA is distinct profile of autism</a:t>
            </a:r>
          </a:p>
          <a:p>
            <a:endParaRPr lang="en-GB" sz="800" b="0" i="0" u="none" strike="noStrike" dirty="0" smtClean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i="0" u="none" strike="noStrike" dirty="0" smtClean="0">
                <a:effectLst/>
              </a:rPr>
              <a:t>Individuals with a PDA profile share traits similar to Autistic individuals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These traits</a:t>
            </a:r>
            <a:r>
              <a:rPr lang="en-GB" sz="3200" b="0" i="0" u="none" strike="noStrike" dirty="0" smtClean="0">
                <a:effectLst/>
              </a:rPr>
              <a:t> encompass the following differences:</a:t>
            </a:r>
          </a:p>
          <a:p>
            <a:endParaRPr lang="en-GB" sz="300" b="0" i="0" u="none" strike="noStrike" dirty="0" smtClean="0">
              <a:effectLst/>
            </a:endParaRPr>
          </a:p>
          <a:p>
            <a:r>
              <a:rPr lang="en-GB" sz="3200" dirty="0"/>
              <a:t> </a:t>
            </a:r>
            <a:r>
              <a:rPr lang="en-GB" sz="3200" dirty="0" smtClean="0"/>
              <a:t>    - </a:t>
            </a:r>
            <a:r>
              <a:rPr lang="en-GB" sz="3200" b="0" i="0" u="none" strike="noStrike" dirty="0" smtClean="0">
                <a:effectLst/>
              </a:rPr>
              <a:t>Social Communication</a:t>
            </a:r>
          </a:p>
          <a:p>
            <a:pPr fontAlgn="base"/>
            <a:r>
              <a:rPr lang="en-GB" sz="3200" b="0" i="0" u="none" strike="noStrike" dirty="0" smtClean="0">
                <a:effectLst/>
              </a:rPr>
              <a:t>     - Social Interaction</a:t>
            </a:r>
          </a:p>
          <a:p>
            <a:pPr fontAlgn="base"/>
            <a:r>
              <a:rPr lang="en-GB" sz="3200" b="0" i="0" u="none" strike="noStrike" dirty="0" smtClean="0">
                <a:effectLst/>
              </a:rPr>
              <a:t>     - Restrictive and Repetitive patterns of  behaviour</a:t>
            </a:r>
            <a:endParaRPr lang="en-GB" sz="3200" dirty="0"/>
          </a:p>
          <a:p>
            <a:pPr fontAlgn="base"/>
            <a:r>
              <a:rPr lang="en-GB" sz="3200" dirty="0" smtClean="0"/>
              <a:t>     - Demand Avoidance</a:t>
            </a:r>
          </a:p>
        </p:txBody>
      </p:sp>
    </p:spTree>
    <p:extLst>
      <p:ext uri="{BB962C8B-B14F-4D97-AF65-F5344CB8AC3E}">
        <p14:creationId xmlns:p14="http://schemas.microsoft.com/office/powerpoint/2010/main" val="97489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demand avoidance of the pda ki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" r="51457"/>
          <a:stretch/>
        </p:blipFill>
        <p:spPr bwMode="auto">
          <a:xfrm rot="153957">
            <a:off x="8890780" y="3864823"/>
            <a:ext cx="2180493" cy="26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demand avoidance of the pda ki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8"/>
          <a:stretch/>
        </p:blipFill>
        <p:spPr bwMode="auto">
          <a:xfrm rot="211718">
            <a:off x="604909" y="438012"/>
            <a:ext cx="2204769" cy="26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07294" y="1804797"/>
            <a:ext cx="98141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 smtClean="0"/>
              <a:t>However, the demand avoidance of PDA differs in its: </a:t>
            </a:r>
          </a:p>
          <a:p>
            <a:pPr fontAlgn="base"/>
            <a:r>
              <a:rPr lang="en-GB" sz="3200" b="1" dirty="0">
                <a:solidFill>
                  <a:srgbClr val="00B050"/>
                </a:solidFill>
              </a:rPr>
              <a:t> </a:t>
            </a:r>
            <a:r>
              <a:rPr lang="en-GB" sz="3200" b="1" dirty="0" smtClean="0">
                <a:solidFill>
                  <a:srgbClr val="00B050"/>
                </a:solidFill>
              </a:rPr>
              <a:t>    </a:t>
            </a:r>
            <a:r>
              <a:rPr lang="en-GB" sz="3200" dirty="0" smtClean="0">
                <a:solidFill>
                  <a:srgbClr val="00B050"/>
                </a:solidFill>
              </a:rPr>
              <a:t> </a:t>
            </a:r>
            <a:r>
              <a:rPr lang="en-GB" sz="3200" dirty="0" smtClean="0"/>
              <a:t>- </a:t>
            </a:r>
            <a:r>
              <a:rPr lang="en-GB" sz="3200" b="1" dirty="0" smtClean="0">
                <a:solidFill>
                  <a:srgbClr val="00B050"/>
                </a:solidFill>
              </a:rPr>
              <a:t>extreme</a:t>
            </a:r>
            <a:r>
              <a:rPr lang="en-GB" sz="3200" dirty="0" smtClean="0"/>
              <a:t> nature </a:t>
            </a:r>
          </a:p>
          <a:p>
            <a:pPr fontAlgn="base"/>
            <a:r>
              <a:rPr lang="en-GB" sz="3200" dirty="0"/>
              <a:t> </a:t>
            </a:r>
            <a:r>
              <a:rPr lang="en-GB" sz="3200" dirty="0" smtClean="0"/>
              <a:t>     - and </a:t>
            </a:r>
            <a:r>
              <a:rPr lang="en-GB" sz="3200" b="1" dirty="0" smtClean="0">
                <a:solidFill>
                  <a:srgbClr val="00B050"/>
                </a:solidFill>
              </a:rPr>
              <a:t>obsessive</a:t>
            </a:r>
            <a:r>
              <a:rPr lang="en-GB" sz="3200" dirty="0" smtClean="0"/>
              <a:t> quality 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 smtClean="0"/>
              <a:t>This demand avoidance extends to the most basic</a:t>
            </a:r>
          </a:p>
          <a:p>
            <a:pPr fontAlgn="base"/>
            <a:r>
              <a:rPr lang="en-GB" sz="3200" dirty="0"/>
              <a:t> </a:t>
            </a:r>
            <a:r>
              <a:rPr lang="en-GB" sz="3200" dirty="0" smtClean="0"/>
              <a:t>     demands of everyday living 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3200" dirty="0" smtClean="0"/>
              <a:t>It also includes difficulty complying with:</a:t>
            </a:r>
          </a:p>
          <a:p>
            <a:pPr fontAlgn="base"/>
            <a:r>
              <a:rPr lang="en-GB" sz="3200" dirty="0"/>
              <a:t> </a:t>
            </a:r>
            <a:r>
              <a:rPr lang="en-GB" sz="3200" dirty="0" smtClean="0"/>
              <a:t>    - self-imposed expectations</a:t>
            </a:r>
          </a:p>
          <a:p>
            <a:pPr fontAlgn="base"/>
            <a:r>
              <a:rPr lang="en-GB" sz="3200" dirty="0"/>
              <a:t> </a:t>
            </a:r>
            <a:r>
              <a:rPr lang="en-GB" sz="3200" dirty="0" smtClean="0"/>
              <a:t>    - doing things that one would really like to do</a:t>
            </a:r>
            <a:endParaRPr lang="en-GB" sz="3200" b="0" i="0" u="none" strike="noStrike" dirty="0">
              <a:solidFill>
                <a:srgbClr val="404040"/>
              </a:solidFill>
              <a:effectLst/>
              <a:latin typeface="&amp;quo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42393" y="321592"/>
            <a:ext cx="7208910" cy="16286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Autism and the PDA </a:t>
            </a:r>
          </a:p>
          <a:p>
            <a:pPr algn="ctr"/>
            <a:r>
              <a:rPr lang="en-US" sz="48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Profile of Autism</a:t>
            </a:r>
            <a:r>
              <a:rPr lang="en-US" sz="4800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 </a:t>
            </a:r>
            <a:endParaRPr lang="en-US" sz="48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86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what 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6604">
            <a:off x="489772" y="140471"/>
            <a:ext cx="1346499" cy="1676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3661" y="1471582"/>
            <a:ext cx="810348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dirty="0"/>
              <a:t>“Pathological Demand Avoidance (PDA) is </a:t>
            </a:r>
            <a:r>
              <a:rPr lang="en-GB" sz="3200" dirty="0" smtClean="0"/>
              <a:t>an Autism </a:t>
            </a:r>
            <a:r>
              <a:rPr lang="en-GB" sz="3200" dirty="0"/>
              <a:t>Spectrum </a:t>
            </a:r>
            <a:r>
              <a:rPr lang="en-GB" sz="3200" dirty="0" err="1">
                <a:solidFill>
                  <a:srgbClr val="00B050"/>
                </a:solidFill>
              </a:rPr>
              <a:t>neurotype</a:t>
            </a:r>
            <a:r>
              <a:rPr lang="en-GB" sz="3200" dirty="0"/>
              <a:t> characterized by an intense need for </a:t>
            </a:r>
            <a:r>
              <a:rPr lang="en-GB" sz="3200" dirty="0">
                <a:solidFill>
                  <a:srgbClr val="00B050"/>
                </a:solidFill>
              </a:rPr>
              <a:t>freedom</a:t>
            </a:r>
            <a:r>
              <a:rPr lang="en-GB" sz="3200" dirty="0"/>
              <a:t> </a:t>
            </a:r>
            <a:r>
              <a:rPr lang="en-GB" sz="3200" dirty="0" smtClean="0"/>
              <a:t>and </a:t>
            </a:r>
            <a:r>
              <a:rPr lang="en-GB" sz="3200" dirty="0" smtClean="0">
                <a:solidFill>
                  <a:srgbClr val="00B050"/>
                </a:solidFill>
              </a:rPr>
              <a:t>self-determination, </a:t>
            </a:r>
            <a:r>
              <a:rPr lang="en-GB" sz="3200" dirty="0"/>
              <a:t>such that, </a:t>
            </a:r>
            <a:r>
              <a:rPr lang="en-GB" sz="3200" b="1" u="sng" dirty="0">
                <a:solidFill>
                  <a:srgbClr val="00B050"/>
                </a:solidFill>
              </a:rPr>
              <a:t>ANY</a:t>
            </a:r>
            <a:r>
              <a:rPr lang="en-GB" sz="3200" dirty="0"/>
              <a:t> demands which may impede this need, provoke significant anxiety and so are </a:t>
            </a:r>
            <a:r>
              <a:rPr lang="en-GB" sz="3200" dirty="0" smtClean="0"/>
              <a:t>pathologically avoided</a:t>
            </a:r>
            <a:r>
              <a:rPr lang="en-GB" sz="3200" dirty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974652" y="5541825"/>
            <a:ext cx="6885283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3C4049"/>
                </a:solidFill>
              </a:rPr>
              <a:t>                                                      Sarah </a:t>
            </a:r>
            <a:r>
              <a:rPr lang="en-GB" b="1" dirty="0" err="1" smtClean="0">
                <a:solidFill>
                  <a:srgbClr val="3C4049"/>
                </a:solidFill>
              </a:rPr>
              <a:t>Stogryn</a:t>
            </a:r>
            <a:r>
              <a:rPr lang="en-GB" dirty="0" smtClean="0">
                <a:solidFill>
                  <a:srgbClr val="3C4049"/>
                </a:solidFill>
              </a:rPr>
              <a:t>, an adult with PDA, </a:t>
            </a:r>
            <a:r>
              <a:rPr lang="en-GB" dirty="0" smtClean="0"/>
              <a:t>2019</a:t>
            </a:r>
          </a:p>
          <a:p>
            <a:pPr algn="r"/>
            <a:endParaRPr lang="en-GB" sz="300" dirty="0" smtClean="0"/>
          </a:p>
          <a:p>
            <a:r>
              <a:rPr lang="en-ZA" dirty="0">
                <a:hlinkClick r:id="rId4"/>
              </a:rPr>
              <a:t>https://</a:t>
            </a:r>
            <a:r>
              <a:rPr lang="en-ZA" dirty="0" smtClean="0">
                <a:hlinkClick r:id="rId4"/>
              </a:rPr>
              <a:t>hedgecraftherbals.ca/blogs/hedgecraft-herbals/reframing-pda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1725493" y="317103"/>
            <a:ext cx="64983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Reframing PDA</a:t>
            </a:r>
            <a:endParaRPr lang="en-US" sz="80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7" name="Picture 6" descr="Image result for pathological demand avoidanc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75" y="1236390"/>
            <a:ext cx="2857500" cy="28575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63432" y="4918996"/>
            <a:ext cx="11051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You </a:t>
            </a:r>
            <a:r>
              <a:rPr lang="en-GB" sz="3200" dirty="0"/>
              <a:t>don’t have to agree with a </a:t>
            </a:r>
            <a:r>
              <a:rPr lang="en-GB" sz="3200" dirty="0" err="1"/>
              <a:t>neurodiverse</a:t>
            </a:r>
            <a:r>
              <a:rPr lang="en-GB" sz="3200" dirty="0"/>
              <a:t> approach. It’s the perspective I prefer.” 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54709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11" y="540912"/>
            <a:ext cx="4322517" cy="589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141927" y="6439348"/>
            <a:ext cx="7422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https://www.facebook.com/ChangingTheNarrativeAboutAutismAndPDA/</a:t>
            </a:r>
            <a:endParaRPr lang="en-GB" dirty="0"/>
          </a:p>
        </p:txBody>
      </p:sp>
      <p:pic>
        <p:nvPicPr>
          <p:cNvPr id="1028" name="Picture 4" descr="https://positivepda.com/wp-content/uploads/2020/06/Changing-Narrativ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683" y="1585130"/>
            <a:ext cx="3810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67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142" y="469042"/>
            <a:ext cx="979441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Rounded MT Bold" panose="020F0704030504030204" pitchFamily="34" charset="0"/>
              </a:rPr>
              <a:t>The main features of PDA</a:t>
            </a:r>
            <a:endParaRPr lang="en-US" sz="6000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9645" y="1657259"/>
            <a:ext cx="1042219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Resists and avoids the demands of everyday life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Uses social strategies to avoid demands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Appears sociable on the surface, but lacks depth in understanding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E</a:t>
            </a:r>
            <a:r>
              <a:rPr lang="en-GB" sz="3200" dirty="0" smtClean="0"/>
              <a:t>xcessive mood lability and impulsivity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Comfortable to role play and pretend; sometimes to an extreme extent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Obsessive behaviour that is often focused on other people</a:t>
            </a:r>
          </a:p>
        </p:txBody>
      </p:sp>
      <p:pic>
        <p:nvPicPr>
          <p:cNvPr id="6148" name="Picture 4" descr="Image result for autism and P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7" t="12791" r="14580" b="11475"/>
          <a:stretch/>
        </p:blipFill>
        <p:spPr bwMode="auto">
          <a:xfrm rot="360454">
            <a:off x="9441601" y="264558"/>
            <a:ext cx="1955409" cy="2785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39452" y="6292573"/>
            <a:ext cx="5065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https://www.autism.org.uk/about/what-is/pda.aspx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7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8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2D5F4C-26E7-4737-B5A8-4DC2C9CE04C4}"/>
</file>

<file path=customXml/itemProps2.xml><?xml version="1.0" encoding="utf-8"?>
<ds:datastoreItem xmlns:ds="http://schemas.openxmlformats.org/officeDocument/2006/customXml" ds:itemID="{BD195CDD-798B-4B84-8B55-386DB2CF2982}"/>
</file>

<file path=customXml/itemProps3.xml><?xml version="1.0" encoding="utf-8"?>
<ds:datastoreItem xmlns:ds="http://schemas.openxmlformats.org/officeDocument/2006/customXml" ds:itemID="{C1DCE9D6-80C0-4FEC-999B-554B1E243485}"/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1184</Words>
  <Application>Microsoft Office PowerPoint</Application>
  <PresentationFormat>Widescreen</PresentationFormat>
  <Paragraphs>190</Paragraphs>
  <Slides>23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&amp;quot</vt:lpstr>
      <vt:lpstr>Arial</vt:lpstr>
      <vt:lpstr>Arial Rounded MT Bold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Company>East Lothian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Barratt, Sarah</dc:creator>
  <cp:lastModifiedBy>Chris Griffiths</cp:lastModifiedBy>
  <cp:revision>196</cp:revision>
  <cp:lastPrinted>2019-07-17T06:49:43Z</cp:lastPrinted>
  <dcterms:created xsi:type="dcterms:W3CDTF">2019-07-11T11:29:20Z</dcterms:created>
  <dcterms:modified xsi:type="dcterms:W3CDTF">2020-10-21T09:29:51Z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