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31.xml" ContentType="application/vnd.openxmlformats-officedocument.presentationml.slide+xml"/>
  <Override PartName="/ppt/slides/slide8.xml" ContentType="application/vnd.openxmlformats-officedocument.presentationml.slide+xml"/>
  <Override PartName="/ppt/slides/slide29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3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notesSlides/notesSlide27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66" r:id="rId3"/>
    <p:sldId id="324" r:id="rId4"/>
    <p:sldId id="325" r:id="rId5"/>
    <p:sldId id="428" r:id="rId6"/>
    <p:sldId id="355" r:id="rId7"/>
    <p:sldId id="356" r:id="rId8"/>
    <p:sldId id="370" r:id="rId9"/>
    <p:sldId id="408" r:id="rId10"/>
    <p:sldId id="371" r:id="rId11"/>
    <p:sldId id="373" r:id="rId12"/>
    <p:sldId id="262" r:id="rId13"/>
    <p:sldId id="332" r:id="rId14"/>
    <p:sldId id="375" r:id="rId15"/>
    <p:sldId id="410" r:id="rId16"/>
    <p:sldId id="411" r:id="rId17"/>
    <p:sldId id="368" r:id="rId18"/>
    <p:sldId id="404" r:id="rId19"/>
    <p:sldId id="412" r:id="rId20"/>
    <p:sldId id="409" r:id="rId21"/>
    <p:sldId id="391" r:id="rId22"/>
    <p:sldId id="423" r:id="rId23"/>
    <p:sldId id="376" r:id="rId24"/>
    <p:sldId id="372" r:id="rId25"/>
    <p:sldId id="361" r:id="rId26"/>
    <p:sldId id="421" r:id="rId27"/>
    <p:sldId id="426" r:id="rId28"/>
    <p:sldId id="381" r:id="rId29"/>
    <p:sldId id="407" r:id="rId30"/>
    <p:sldId id="406" r:id="rId31"/>
    <p:sldId id="269" r:id="rId32"/>
    <p:sldId id="422" r:id="rId33"/>
    <p:sldId id="268" r:id="rId34"/>
    <p:sldId id="285" r:id="rId35"/>
    <p:sldId id="42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202"/>
    <a:srgbClr val="F40C22"/>
    <a:srgbClr val="FFCC99"/>
    <a:srgbClr val="FFCC66"/>
    <a:srgbClr val="F4AD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042" autoAdjust="0"/>
  </p:normalViewPr>
  <p:slideViewPr>
    <p:cSldViewPr snapToGrid="0">
      <p:cViewPr varScale="1">
        <p:scale>
          <a:sx n="101" d="100"/>
          <a:sy n="101" d="100"/>
        </p:scale>
        <p:origin x="95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3EE02-0C51-42EC-9691-6C3F51434E39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8D2D5-9D5E-45C6-A1CB-8E6019619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035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222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846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812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1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652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610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753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7961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243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20900" y="831850"/>
            <a:ext cx="2444750" cy="1376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2415952"/>
            <a:ext cx="5608320" cy="6183218"/>
          </a:xfrm>
        </p:spPr>
        <p:txBody>
          <a:bodyPr>
            <a:normAutofit/>
          </a:bodyPr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F6CF4-955B-4F73-8373-FE6F3F9B20E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685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300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533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3548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16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898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819FE-E6C1-4EF5-8127-6270FE2251AF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31055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104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0065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9723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4895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922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957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680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894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322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065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902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819FE-E6C1-4EF5-8127-6270FE2251AF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7538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BEEF-4C98-4218-994B-6F36E86371D1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72ED-8314-49BF-950A-0511BC23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378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BEEF-4C98-4218-994B-6F36E86371D1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72ED-8314-49BF-950A-0511BC23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800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BEEF-4C98-4218-994B-6F36E86371D1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72ED-8314-49BF-950A-0511BC23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388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BEEF-4C98-4218-994B-6F36E86371D1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72ED-8314-49BF-950A-0511BC23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456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BEEF-4C98-4218-994B-6F36E86371D1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72ED-8314-49BF-950A-0511BC23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02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BEEF-4C98-4218-994B-6F36E86371D1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72ED-8314-49BF-950A-0511BC23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104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BEEF-4C98-4218-994B-6F36E86371D1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72ED-8314-49BF-950A-0511BC23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66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BEEF-4C98-4218-994B-6F36E86371D1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72ED-8314-49BF-950A-0511BC23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649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BEEF-4C98-4218-994B-6F36E86371D1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72ED-8314-49BF-950A-0511BC23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477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BEEF-4C98-4218-994B-6F36E86371D1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72ED-8314-49BF-950A-0511BC23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51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BEEF-4C98-4218-994B-6F36E86371D1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72ED-8314-49BF-950A-0511BC23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980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2BEEF-4C98-4218-994B-6F36E86371D1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072ED-8314-49BF-950A-0511BC23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499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8XQcpU5Vu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-m2YcdMdFw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tism.org/emotional-regulation-in-asd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nnsautism.blogspot.com/2018/02/autism-and-spoon-theory.html?fbclid=IwAR1tIO5_pd19Txm4oT1NvJowF1WiqxRjoYl9xquzNMwgrp43iaEoFkZEfoM&amp;m=1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edium.com/age-of-awareness/the-energy-accounting-activity-for-autism-3a245e34bdfb" TargetMode="Externa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sda.org.uk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justgiving.com/pasdauk" TargetMode="External"/><Relationship Id="rId4" Type="http://schemas.openxmlformats.org/officeDocument/2006/relationships/hyperlink" Target="https://www.pasda.org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emyselfandpda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8545" t="16302" r="8433" b="18194"/>
          <a:stretch/>
        </p:blipFill>
        <p:spPr>
          <a:xfrm>
            <a:off x="95534" y="117711"/>
            <a:ext cx="5773003" cy="6590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868537" y="1984419"/>
            <a:ext cx="61374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Self-regulation </a:t>
            </a:r>
          </a:p>
          <a:p>
            <a:pPr algn="ctr"/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Autism</a:t>
            </a:r>
            <a:endParaRPr lang="en-GB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81978" y="5257869"/>
            <a:ext cx="53635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2800" b="1" dirty="0"/>
              <a:t>Sarah Barratt</a:t>
            </a:r>
          </a:p>
          <a:p>
            <a:pPr algn="r"/>
            <a:r>
              <a:rPr lang="en-ZA" sz="2800" b="1" dirty="0"/>
              <a:t>Educational </a:t>
            </a:r>
            <a:r>
              <a:rPr lang="en-ZA" sz="2800" b="1" dirty="0" smtClean="0"/>
              <a:t>Psychologist: PASDA</a:t>
            </a:r>
          </a:p>
          <a:p>
            <a:pPr algn="r"/>
            <a:r>
              <a:rPr lang="en-ZA" sz="2800" b="1" dirty="0"/>
              <a:t>s</a:t>
            </a:r>
            <a:r>
              <a:rPr lang="en-ZA" sz="2800" b="1" dirty="0" smtClean="0"/>
              <a:t>arahs_karma@yahoo.co.uk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9306" y="334713"/>
            <a:ext cx="54454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</a:rPr>
              <a:t>Adaptive self-regulation: the building blocks of a quality life</a:t>
            </a:r>
            <a:endParaRPr lang="en-GB" sz="2800" b="1" i="0" dirty="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7137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ys to Cultivate Self-Awarenes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2" t="11640" r="39027" b="76093"/>
          <a:stretch/>
        </p:blipFill>
        <p:spPr bwMode="auto">
          <a:xfrm>
            <a:off x="2437238" y="1541299"/>
            <a:ext cx="3062810" cy="148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28186" y="415070"/>
            <a:ext cx="8548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Cultivate your Self-Awareness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194" name="Picture 2" descr="Nearly 70% of people want daylight savings scrapped · TheJournal.i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" t="693" r="4261"/>
          <a:stretch/>
        </p:blipFill>
        <p:spPr bwMode="auto">
          <a:xfrm>
            <a:off x="1119789" y="1732725"/>
            <a:ext cx="1317450" cy="1035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sychiatrist and bestselling author says mindful meditation at work  increases performance and staff happines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t="12515" r="45070" b="10463"/>
          <a:stretch/>
        </p:blipFill>
        <p:spPr bwMode="auto">
          <a:xfrm>
            <a:off x="1246450" y="3000806"/>
            <a:ext cx="1250626" cy="1488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barrs\AppData\Local\Microsoft\Windows\INetCache\Content.MSO\342516BD.tmp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315" y="1684042"/>
            <a:ext cx="1923602" cy="1316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2" name="Picture 10" descr="Listening ea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05"/>
          <a:stretch/>
        </p:blipFill>
        <p:spPr bwMode="auto">
          <a:xfrm>
            <a:off x="1016688" y="4895303"/>
            <a:ext cx="1520511" cy="1166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barrs\AppData\Local\Microsoft\Windows\INetCache\Content.MSO\B51954D3.tmp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r="4560"/>
          <a:stretch/>
        </p:blipFill>
        <p:spPr bwMode="auto">
          <a:xfrm>
            <a:off x="6542315" y="3396342"/>
            <a:ext cx="1923602" cy="1175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2" descr="Ways to Cultivate Self-Awarenes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6" t="30301" r="24557" b="60519"/>
          <a:stretch/>
        </p:blipFill>
        <p:spPr bwMode="auto">
          <a:xfrm>
            <a:off x="2551073" y="3298372"/>
            <a:ext cx="4214169" cy="119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Ways to Cultivate Self-Awarenes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7" t="61612" r="31910" b="26913"/>
          <a:stretch/>
        </p:blipFill>
        <p:spPr bwMode="auto">
          <a:xfrm>
            <a:off x="2537199" y="4880043"/>
            <a:ext cx="3581634" cy="146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Ways to Cultivate Self-Awarenes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3" t="46038" r="29579" b="44289"/>
          <a:stretch/>
        </p:blipFill>
        <p:spPr bwMode="auto">
          <a:xfrm>
            <a:off x="8465916" y="1672130"/>
            <a:ext cx="3680591" cy="120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ays to Cultivate Self-Awarenes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2" t="79480" r="28516" b="12164"/>
          <a:stretch/>
        </p:blipFill>
        <p:spPr bwMode="auto">
          <a:xfrm>
            <a:off x="8492865" y="3554183"/>
            <a:ext cx="3639996" cy="99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49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523514" y="6436520"/>
            <a:ext cx="3570516" cy="33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Courier New" panose="02070309020205020404" pitchFamily="49" charset="0"/>
                <a:hlinkClick r:id="rId3"/>
              </a:rPr>
              <a:t>https://youtu.be/88XQcpU5Vuk</a:t>
            </a: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2444" r="12546"/>
          <a:stretch/>
        </p:blipFill>
        <p:spPr>
          <a:xfrm>
            <a:off x="576943" y="158984"/>
            <a:ext cx="8371114" cy="6277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050971" y="337457"/>
            <a:ext cx="371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Meet Harley and Loa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7965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367">
            <a:off x="6131391" y="1786824"/>
            <a:ext cx="5608217" cy="44653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34612" y="2361241"/>
            <a:ext cx="63805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 smtClean="0">
                <a:solidFill>
                  <a:srgbClr val="333333"/>
                </a:solidFill>
              </a:rPr>
              <a:t>We can visualise the </a:t>
            </a:r>
            <a:r>
              <a:rPr lang="en-GB" sz="4000" dirty="0" smtClean="0"/>
              <a:t>ability </a:t>
            </a:r>
            <a:r>
              <a:rPr lang="en-GB" sz="4000" dirty="0"/>
              <a:t>to </a:t>
            </a:r>
            <a:r>
              <a:rPr lang="en-GB" sz="4000" dirty="0" smtClean="0"/>
              <a:t>self-regulate a bit like how we experience driving </a:t>
            </a:r>
            <a:r>
              <a:rPr lang="en-GB" sz="4000" dirty="0"/>
              <a:t>a car. </a:t>
            </a:r>
            <a:endParaRPr lang="en-GB" sz="40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934612" y="540281"/>
            <a:ext cx="52599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 smtClean="0">
                <a:solidFill>
                  <a:srgbClr val="333333"/>
                </a:solidFill>
                <a:ea typeface="Microsoft YaHei UI" panose="020B0503020204020204" pitchFamily="34" charset="-122"/>
              </a:rPr>
              <a:t>Self-Regulation?</a:t>
            </a:r>
            <a:endParaRPr lang="en-GB" sz="6000" dirty="0">
              <a:ea typeface="Microsoft YaHei UI" panose="020B0503020204020204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14982" y="6483083"/>
            <a:ext cx="2024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/>
              <a:t>Dr </a:t>
            </a:r>
            <a:r>
              <a:rPr lang="en-GB" dirty="0"/>
              <a:t>Stewart </a:t>
            </a:r>
            <a:r>
              <a:rPr lang="en-GB" dirty="0" err="1"/>
              <a:t>Shanker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415341" y="1448222"/>
            <a:ext cx="9071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>
                <a:solidFill>
                  <a:srgbClr val="333333"/>
                </a:solidFill>
              </a:rPr>
              <a:t>An analogy to help understand self-regulation.  .  . </a:t>
            </a:r>
            <a:endParaRPr lang="en-GB" sz="3200" dirty="0" smtClean="0"/>
          </a:p>
        </p:txBody>
      </p:sp>
    </p:spTree>
    <p:extLst>
      <p:ext uri="{BB962C8B-B14F-4D97-AF65-F5344CB8AC3E}">
        <p14:creationId xmlns:p14="http://schemas.microsoft.com/office/powerpoint/2010/main" val="233410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456250">
            <a:off x="1219455" y="1763232"/>
            <a:ext cx="4412611" cy="42841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20343" y="1861568"/>
            <a:ext cx="5954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It is the ability to control our thoughts, feelings and actions</a:t>
            </a:r>
            <a:r>
              <a:rPr lang="en-GB" sz="2800" dirty="0" smtClean="0"/>
              <a:t>.  .  .</a:t>
            </a:r>
            <a:endParaRPr lang="en-GB" sz="2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79713" y="409556"/>
            <a:ext cx="7070766" cy="1325563"/>
          </a:xfrm>
        </p:spPr>
        <p:txBody>
          <a:bodyPr>
            <a:noAutofit/>
          </a:bodyPr>
          <a:lstStyle/>
          <a:p>
            <a:r>
              <a:rPr lang="en-GB" sz="5400" dirty="0" smtClean="0">
                <a:latin typeface="+mn-lt"/>
              </a:rPr>
              <a:t>What is Self-Regulation?</a:t>
            </a:r>
            <a:endParaRPr lang="en-GB" sz="54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89416" y="2984497"/>
            <a:ext cx="558135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 smtClean="0"/>
              <a:t>‘in </a:t>
            </a:r>
            <a:r>
              <a:rPr lang="en-GB" sz="2800" dirty="0"/>
              <a:t>ways that are socially acceptable and help achieve positive goals, such as maintaining good relationships, learning and maintaining </a:t>
            </a:r>
            <a:r>
              <a:rPr lang="en-GB" sz="2800" dirty="0" smtClean="0"/>
              <a:t>wellbeing’.</a:t>
            </a:r>
          </a:p>
          <a:p>
            <a:pPr algn="just"/>
            <a:endParaRPr lang="en-GB" sz="800" dirty="0" smtClean="0"/>
          </a:p>
          <a:p>
            <a:pPr algn="r"/>
            <a:r>
              <a:rPr lang="en-GB" dirty="0"/>
              <a:t>Stuart </a:t>
            </a:r>
            <a:r>
              <a:rPr lang="en-GB" dirty="0" err="1"/>
              <a:t>Shanker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935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390707" y="148855"/>
            <a:ext cx="6581553" cy="6570921"/>
            <a:chOff x="5390707" y="148855"/>
            <a:chExt cx="6581553" cy="6570921"/>
          </a:xfrm>
        </p:grpSpPr>
        <p:pic>
          <p:nvPicPr>
            <p:cNvPr id="7" name="Picture 6" descr="Resource Library - Self-Re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" t="17379" r="10824" b="20751"/>
            <a:stretch/>
          </p:blipFill>
          <p:spPr bwMode="auto">
            <a:xfrm>
              <a:off x="5390707" y="148855"/>
              <a:ext cx="6581553" cy="65709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6305107" y="6400800"/>
              <a:ext cx="1203142" cy="318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/>
          <p:cNvSpPr/>
          <p:nvPr/>
        </p:nvSpPr>
        <p:spPr>
          <a:xfrm>
            <a:off x="557820" y="416438"/>
            <a:ext cx="69504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smtClean="0"/>
              <a:t>Domains </a:t>
            </a:r>
            <a:r>
              <a:rPr lang="en-GB" sz="4800" dirty="0"/>
              <a:t>of Self-Regulation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749205" y="1475712"/>
            <a:ext cx="5205027" cy="4925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2800" b="1" dirty="0" smtClean="0"/>
              <a:t>Biological</a:t>
            </a:r>
            <a:r>
              <a:rPr lang="en-GB" sz="2800" dirty="0" smtClean="0"/>
              <a:t>: </a:t>
            </a:r>
            <a:r>
              <a:rPr lang="en-GB" sz="2800" dirty="0"/>
              <a:t>Environmental stressors </a:t>
            </a:r>
            <a:r>
              <a:rPr lang="en-GB" sz="2800" dirty="0" smtClean="0"/>
              <a:t>e.g. visual</a:t>
            </a:r>
            <a:r>
              <a:rPr lang="en-GB" sz="2800" dirty="0"/>
              <a:t>, </a:t>
            </a:r>
            <a:r>
              <a:rPr lang="en-GB" sz="2800" dirty="0" smtClean="0"/>
              <a:t>auditory</a:t>
            </a:r>
          </a:p>
          <a:p>
            <a:endParaRPr lang="en-GB" sz="800" dirty="0" smtClean="0"/>
          </a:p>
          <a:p>
            <a:r>
              <a:rPr lang="en-GB" sz="2800" dirty="0" smtClean="0"/>
              <a:t>2</a:t>
            </a:r>
            <a:r>
              <a:rPr lang="en-GB" sz="2800" dirty="0"/>
              <a:t>. </a:t>
            </a:r>
            <a:r>
              <a:rPr lang="en-GB" sz="2800" b="1" dirty="0" smtClean="0"/>
              <a:t>Emotional</a:t>
            </a:r>
            <a:r>
              <a:rPr lang="en-GB" sz="2800" dirty="0" smtClean="0"/>
              <a:t>: </a:t>
            </a:r>
            <a:r>
              <a:rPr lang="en-GB" sz="2800" dirty="0"/>
              <a:t>Modulate negative </a:t>
            </a:r>
            <a:r>
              <a:rPr lang="en-GB" sz="2800" dirty="0" smtClean="0"/>
              <a:t> </a:t>
            </a:r>
          </a:p>
          <a:p>
            <a:r>
              <a:rPr lang="en-GB" sz="2800" dirty="0"/>
              <a:t> </a:t>
            </a:r>
            <a:r>
              <a:rPr lang="en-GB" sz="2800" dirty="0" smtClean="0"/>
              <a:t>    and </a:t>
            </a:r>
            <a:r>
              <a:rPr lang="en-GB" sz="2800" dirty="0"/>
              <a:t>positive </a:t>
            </a:r>
            <a:r>
              <a:rPr lang="en-GB" sz="2800" dirty="0" smtClean="0"/>
              <a:t>emotions</a:t>
            </a:r>
          </a:p>
          <a:p>
            <a:endParaRPr lang="en-GB" sz="800" dirty="0" smtClean="0"/>
          </a:p>
          <a:p>
            <a:r>
              <a:rPr lang="en-GB" sz="2800" dirty="0" smtClean="0"/>
              <a:t>3</a:t>
            </a:r>
            <a:r>
              <a:rPr lang="en-GB" sz="2800" dirty="0"/>
              <a:t>. </a:t>
            </a:r>
            <a:r>
              <a:rPr lang="en-GB" sz="2800" b="1" dirty="0"/>
              <a:t>Cognitive</a:t>
            </a:r>
            <a:r>
              <a:rPr lang="en-GB" sz="2800" dirty="0"/>
              <a:t>: Sustain and switch </a:t>
            </a:r>
            <a:endParaRPr lang="en-GB" sz="2800" dirty="0" smtClean="0"/>
          </a:p>
          <a:p>
            <a:r>
              <a:rPr lang="en-GB" sz="2800" dirty="0"/>
              <a:t> </a:t>
            </a:r>
            <a:r>
              <a:rPr lang="en-GB" sz="2800" dirty="0" smtClean="0"/>
              <a:t>    attention </a:t>
            </a:r>
          </a:p>
          <a:p>
            <a:endParaRPr lang="en-GB" sz="800" dirty="0" smtClean="0"/>
          </a:p>
          <a:p>
            <a:r>
              <a:rPr lang="en-GB" sz="2800" dirty="0" smtClean="0"/>
              <a:t>4</a:t>
            </a:r>
            <a:r>
              <a:rPr lang="en-GB" sz="2800" dirty="0"/>
              <a:t>. </a:t>
            </a:r>
            <a:r>
              <a:rPr lang="en-GB" sz="2800" b="1" dirty="0"/>
              <a:t>Social</a:t>
            </a:r>
            <a:r>
              <a:rPr lang="en-GB" sz="2800" dirty="0"/>
              <a:t>: Master the skills of </a:t>
            </a:r>
            <a:r>
              <a:rPr lang="en-GB" sz="2800" dirty="0" smtClean="0"/>
              <a:t>co-</a:t>
            </a:r>
          </a:p>
          <a:p>
            <a:r>
              <a:rPr lang="en-GB" sz="2800" dirty="0"/>
              <a:t> </a:t>
            </a:r>
            <a:r>
              <a:rPr lang="en-GB" sz="2800" dirty="0" smtClean="0"/>
              <a:t>    regulation </a:t>
            </a:r>
          </a:p>
          <a:p>
            <a:endParaRPr lang="en-GB" sz="800" dirty="0" smtClean="0"/>
          </a:p>
          <a:p>
            <a:r>
              <a:rPr lang="en-GB" sz="2800" dirty="0" smtClean="0"/>
              <a:t>5</a:t>
            </a:r>
            <a:r>
              <a:rPr lang="en-GB" sz="2800" dirty="0"/>
              <a:t>. </a:t>
            </a:r>
            <a:r>
              <a:rPr lang="en-GB" sz="2800" b="1" dirty="0"/>
              <a:t>Prosocial</a:t>
            </a:r>
            <a:r>
              <a:rPr lang="en-GB" sz="2800" dirty="0"/>
              <a:t>: </a:t>
            </a:r>
            <a:r>
              <a:rPr lang="en-GB" sz="2800" dirty="0" smtClean="0"/>
              <a:t>Development </a:t>
            </a:r>
            <a:r>
              <a:rPr lang="en-GB" sz="2800" dirty="0"/>
              <a:t>of </a:t>
            </a:r>
            <a:endParaRPr lang="en-GB" sz="2800" dirty="0" smtClean="0"/>
          </a:p>
          <a:p>
            <a:r>
              <a:rPr lang="en-GB" sz="2800" dirty="0"/>
              <a:t> </a:t>
            </a:r>
            <a:r>
              <a:rPr lang="en-GB" sz="2800" dirty="0" smtClean="0"/>
              <a:t>   empathy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9445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4412" y="2087612"/>
            <a:ext cx="60765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Self-Regulation: how </a:t>
            </a:r>
            <a:r>
              <a:rPr lang="en-GB" sz="3200" dirty="0"/>
              <a:t>smoothly </a:t>
            </a:r>
            <a:r>
              <a:rPr lang="en-GB" sz="3200" dirty="0" smtClean="0"/>
              <a:t>an individual is </a:t>
            </a:r>
            <a:r>
              <a:rPr lang="en-GB" sz="3200" dirty="0"/>
              <a:t>able to move up and </a:t>
            </a:r>
            <a:r>
              <a:rPr lang="en-GB" sz="3200" dirty="0" smtClean="0"/>
              <a:t>down, along the arousal continuum</a:t>
            </a:r>
            <a:endParaRPr lang="en-GB" sz="3200" dirty="0"/>
          </a:p>
        </p:txBody>
      </p:sp>
      <p:pic>
        <p:nvPicPr>
          <p:cNvPr id="1026" name="Picture 2" descr="Image result for The arousal continu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 t="28079" r="6104" b="20340"/>
          <a:stretch/>
        </p:blipFill>
        <p:spPr bwMode="auto">
          <a:xfrm>
            <a:off x="2185480" y="4318563"/>
            <a:ext cx="7821039" cy="1965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227650" y="1248431"/>
            <a:ext cx="4552545" cy="286232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best </a:t>
            </a:r>
            <a:r>
              <a:rPr lang="en-GB" sz="2000" dirty="0"/>
              <a:t>able to modulate </a:t>
            </a:r>
            <a:r>
              <a:rPr lang="en-GB" sz="2000" dirty="0" smtClean="0"/>
              <a:t>emotions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pay attention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ignore distractions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inhibit impulses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assess </a:t>
            </a:r>
            <a:r>
              <a:rPr lang="en-GB" sz="2000" dirty="0"/>
              <a:t>the consequences of an </a:t>
            </a:r>
            <a:r>
              <a:rPr lang="en-GB" sz="2000" dirty="0" smtClean="0"/>
              <a:t>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understand </a:t>
            </a:r>
            <a:r>
              <a:rPr lang="en-GB" sz="2000" dirty="0"/>
              <a:t>what others are thinking and </a:t>
            </a:r>
            <a:r>
              <a:rPr lang="en-GB" sz="2000" dirty="0" smtClean="0"/>
              <a:t>feeling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</a:t>
            </a:r>
            <a:r>
              <a:rPr lang="en-GB" sz="2000" dirty="0" smtClean="0"/>
              <a:t>ppreciate  effects </a:t>
            </a:r>
            <a:r>
              <a:rPr lang="en-GB" sz="2000" dirty="0"/>
              <a:t>of </a:t>
            </a:r>
            <a:r>
              <a:rPr lang="en-GB" sz="2000" dirty="0" smtClean="0"/>
              <a:t>own behaviours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feel </a:t>
            </a:r>
            <a:r>
              <a:rPr lang="en-GB" sz="2000" dirty="0"/>
              <a:t>empathy for </a:t>
            </a:r>
            <a:r>
              <a:rPr lang="en-GB" sz="2000" dirty="0" smtClean="0"/>
              <a:t>others</a:t>
            </a:r>
            <a:endParaRPr lang="en-GB" sz="2000" dirty="0"/>
          </a:p>
        </p:txBody>
      </p:sp>
      <p:sp>
        <p:nvSpPr>
          <p:cNvPr id="5" name="Rectangle 4"/>
          <p:cNvSpPr/>
          <p:nvPr/>
        </p:nvSpPr>
        <p:spPr>
          <a:xfrm>
            <a:off x="752272" y="419126"/>
            <a:ext cx="103729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smtClean="0">
                <a:solidFill>
                  <a:srgbClr val="333333"/>
                </a:solidFill>
                <a:ea typeface="Microsoft YaHei UI" panose="020B0503020204020204" pitchFamily="34" charset="-122"/>
              </a:rPr>
              <a:t>Self-Regulation &amp; the Arousal </a:t>
            </a:r>
            <a:r>
              <a:rPr lang="en-GB" sz="4800" dirty="0">
                <a:solidFill>
                  <a:srgbClr val="333333"/>
                </a:solidFill>
                <a:ea typeface="Microsoft YaHei UI" panose="020B0503020204020204" pitchFamily="34" charset="-122"/>
              </a:rPr>
              <a:t>C</a:t>
            </a:r>
            <a:r>
              <a:rPr lang="en-GB" sz="4800" dirty="0" smtClean="0">
                <a:solidFill>
                  <a:srgbClr val="333333"/>
                </a:solidFill>
                <a:ea typeface="Microsoft YaHei UI" panose="020B0503020204020204" pitchFamily="34" charset="-122"/>
              </a:rPr>
              <a:t>ontinuum</a:t>
            </a:r>
            <a:endParaRPr lang="en-GB" sz="4800" dirty="0">
              <a:ea typeface="Microsoft YaHei UI" panose="020B0503020204020204" pitchFamily="3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31149" y="4513633"/>
            <a:ext cx="1186774" cy="9533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>
            <a:stCxn id="4" idx="0"/>
          </p:cNvCxnSpPr>
          <p:nvPr/>
        </p:nvCxnSpPr>
        <p:spPr>
          <a:xfrm flipV="1">
            <a:off x="6624536" y="3735421"/>
            <a:ext cx="9728" cy="7782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614808" y="3095967"/>
            <a:ext cx="603114" cy="6569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21527" y="6400801"/>
            <a:ext cx="195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Hypo arousal</a:t>
            </a:r>
            <a:endParaRPr lang="en-GB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271163" y="6428511"/>
            <a:ext cx="195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Hyper arousal</a:t>
            </a:r>
            <a:endParaRPr lang="en-GB" b="1" dirty="0"/>
          </a:p>
        </p:txBody>
      </p:sp>
      <p:sp>
        <p:nvSpPr>
          <p:cNvPr id="8" name="Rectangle 7"/>
          <p:cNvSpPr/>
          <p:nvPr/>
        </p:nvSpPr>
        <p:spPr>
          <a:xfrm>
            <a:off x="1197837" y="1426321"/>
            <a:ext cx="48298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Arousal Regulation u</a:t>
            </a:r>
            <a:r>
              <a:rPr lang="en-GB" dirty="0" smtClean="0"/>
              <a:t>nderpins </a:t>
            </a:r>
            <a:r>
              <a:rPr lang="en-GB" dirty="0"/>
              <a:t>the other 4 </a:t>
            </a:r>
            <a:r>
              <a:rPr lang="en-GB" dirty="0" smtClean="0"/>
              <a:t>domains </a:t>
            </a:r>
            <a:r>
              <a:rPr lang="en-GB" dirty="0"/>
              <a:t>of </a:t>
            </a:r>
            <a:r>
              <a:rPr lang="en-GB" dirty="0" smtClean="0"/>
              <a:t>Self-Regulation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051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78951" y="1431565"/>
            <a:ext cx="568036" cy="740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45428" y="2460866"/>
            <a:ext cx="8701560" cy="2746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The key cognitive components related to self-regulation are the executive functions of:</a:t>
            </a:r>
          </a:p>
          <a:p>
            <a:r>
              <a:rPr lang="en-GB" sz="3200" dirty="0" smtClean="0"/>
              <a:t>        - Inhibition</a:t>
            </a:r>
            <a:endParaRPr lang="en-GB" sz="3200" dirty="0"/>
          </a:p>
          <a:p>
            <a:r>
              <a:rPr lang="en-GB" sz="3200" dirty="0" smtClean="0"/>
              <a:t>        - Working </a:t>
            </a:r>
            <a:r>
              <a:rPr lang="en-GB" sz="3200" dirty="0"/>
              <a:t>M</a:t>
            </a:r>
            <a:r>
              <a:rPr lang="en-GB" sz="3200" dirty="0" smtClean="0"/>
              <a:t>emory</a:t>
            </a:r>
            <a:endParaRPr lang="en-GB" sz="3200" dirty="0"/>
          </a:p>
          <a:p>
            <a:r>
              <a:rPr lang="en-GB" sz="3200" dirty="0" smtClean="0"/>
              <a:t>        - Cognitive </a:t>
            </a:r>
            <a:r>
              <a:rPr lang="en-GB" sz="3200" dirty="0"/>
              <a:t>F</a:t>
            </a:r>
            <a:r>
              <a:rPr lang="en-GB" sz="3200" dirty="0" smtClean="0"/>
              <a:t>lexibility</a:t>
            </a:r>
          </a:p>
          <a:p>
            <a:endParaRPr lang="en-GB" sz="800" dirty="0"/>
          </a:p>
        </p:txBody>
      </p:sp>
      <p:sp>
        <p:nvSpPr>
          <p:cNvPr id="3" name="Rectangle 2"/>
          <p:cNvSpPr/>
          <p:nvPr/>
        </p:nvSpPr>
        <p:spPr>
          <a:xfrm>
            <a:off x="643827" y="686120"/>
            <a:ext cx="8701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 smtClean="0">
                <a:solidFill>
                  <a:srgbClr val="333333"/>
                </a:solidFill>
                <a:ea typeface="Microsoft YaHei UI" panose="020B0503020204020204" pitchFamily="34" charset="-122"/>
              </a:rPr>
              <a:t>S</a:t>
            </a:r>
            <a:r>
              <a:rPr lang="en-GB" sz="4800" dirty="0">
                <a:solidFill>
                  <a:srgbClr val="333333"/>
                </a:solidFill>
                <a:ea typeface="Microsoft YaHei UI" panose="020B0503020204020204" pitchFamily="34" charset="-122"/>
              </a:rPr>
              <a:t>elf-Regulation &amp; </a:t>
            </a:r>
            <a:r>
              <a:rPr lang="en-GB" sz="4800" dirty="0" smtClean="0">
                <a:solidFill>
                  <a:srgbClr val="333333"/>
                </a:solidFill>
                <a:ea typeface="Microsoft YaHei UI" panose="020B0503020204020204" pitchFamily="34" charset="-122"/>
              </a:rPr>
              <a:t>Cognitive </a:t>
            </a:r>
            <a:r>
              <a:rPr lang="en-GB" sz="4800" dirty="0">
                <a:solidFill>
                  <a:srgbClr val="333333"/>
                </a:solidFill>
                <a:ea typeface="Microsoft YaHei UI" panose="020B0503020204020204" pitchFamily="34" charset="-122"/>
              </a:rPr>
              <a:t>C</a:t>
            </a:r>
            <a:r>
              <a:rPr lang="en-GB" sz="4800" dirty="0" smtClean="0">
                <a:solidFill>
                  <a:srgbClr val="333333"/>
                </a:solidFill>
                <a:ea typeface="Microsoft YaHei UI" panose="020B0503020204020204" pitchFamily="34" charset="-122"/>
              </a:rPr>
              <a:t>omponents</a:t>
            </a:r>
            <a:endParaRPr lang="en-GB" sz="4800" dirty="0">
              <a:ea typeface="Microsoft YaHei UI" panose="020B0503020204020204" pitchFamily="34" charset="-122"/>
            </a:endParaRPr>
          </a:p>
        </p:txBody>
      </p:sp>
      <p:pic>
        <p:nvPicPr>
          <p:cNvPr id="7170" name="Picture 2" descr="Executive Function Disorder - What is it and Can it be Treated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189" y="1801975"/>
            <a:ext cx="3452312" cy="416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57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7268" y="1656695"/>
            <a:ext cx="545493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Emotional intelligence: the </a:t>
            </a:r>
            <a:r>
              <a:rPr lang="en-GB" sz="2400" dirty="0"/>
              <a:t>ability to </a:t>
            </a:r>
            <a:r>
              <a:rPr lang="en-GB" sz="2400" dirty="0" smtClean="0"/>
              <a:t>analyse </a:t>
            </a:r>
            <a:r>
              <a:rPr lang="en-GB" sz="2400" dirty="0"/>
              <a:t>and manage your own emotions </a:t>
            </a:r>
            <a:r>
              <a:rPr lang="en-GB" sz="2400" dirty="0" smtClean="0"/>
              <a:t>and having </a:t>
            </a:r>
            <a:r>
              <a:rPr lang="en-GB" sz="2400" dirty="0"/>
              <a:t>empathy </a:t>
            </a:r>
            <a:r>
              <a:rPr lang="en-GB" sz="2400" dirty="0" smtClean="0"/>
              <a:t>for the </a:t>
            </a:r>
            <a:r>
              <a:rPr lang="en-GB" sz="2400" dirty="0"/>
              <a:t>emotions of </a:t>
            </a:r>
            <a:r>
              <a:rPr lang="en-GB" sz="2400" dirty="0" smtClean="0"/>
              <a:t>others</a:t>
            </a:r>
          </a:p>
          <a:p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It </a:t>
            </a:r>
            <a:r>
              <a:rPr lang="en-GB" sz="2400" dirty="0"/>
              <a:t>also involves </a:t>
            </a:r>
            <a:r>
              <a:rPr lang="en-GB" sz="2400" dirty="0" smtClean="0"/>
              <a:t>naming </a:t>
            </a:r>
            <a:r>
              <a:rPr lang="en-GB" sz="2400" dirty="0"/>
              <a:t>specific emotions and being able to </a:t>
            </a:r>
            <a:r>
              <a:rPr lang="en-GB" sz="2400" dirty="0" smtClean="0"/>
              <a:t>respond appropriately</a:t>
            </a:r>
          </a:p>
          <a:p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Developing emotional intelligence improves relationships </a:t>
            </a:r>
            <a:r>
              <a:rPr lang="en-GB" sz="2400" dirty="0"/>
              <a:t>and </a:t>
            </a:r>
            <a:r>
              <a:rPr lang="en-GB" sz="2400" dirty="0" smtClean="0"/>
              <a:t>better enables the accomplishment of </a:t>
            </a:r>
            <a:r>
              <a:rPr lang="en-GB" sz="2400" dirty="0"/>
              <a:t>shared </a:t>
            </a:r>
            <a:r>
              <a:rPr lang="en-GB" sz="2400" dirty="0" smtClean="0"/>
              <a:t>goals</a:t>
            </a:r>
            <a:r>
              <a:rPr lang="en-GB" sz="2400" dirty="0"/>
              <a:t> </a:t>
            </a:r>
            <a:endParaRPr lang="en-GB" sz="24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865858" y="645513"/>
            <a:ext cx="9463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>
                <a:solidFill>
                  <a:srgbClr val="212529"/>
                </a:solidFill>
              </a:rPr>
              <a:t>Self-regulation: element </a:t>
            </a:r>
            <a:r>
              <a:rPr lang="en-GB" sz="3600" dirty="0">
                <a:solidFill>
                  <a:srgbClr val="212529"/>
                </a:solidFill>
              </a:rPr>
              <a:t>of </a:t>
            </a:r>
            <a:r>
              <a:rPr lang="en-GB" sz="3600" dirty="0"/>
              <a:t>E</a:t>
            </a:r>
            <a:r>
              <a:rPr lang="en-GB" sz="3600" dirty="0" smtClean="0"/>
              <a:t>motional </a:t>
            </a:r>
            <a:r>
              <a:rPr lang="en-GB" sz="3600" dirty="0"/>
              <a:t>I</a:t>
            </a:r>
            <a:r>
              <a:rPr lang="en-GB" sz="3600" dirty="0" smtClean="0"/>
              <a:t>ntelligence</a:t>
            </a:r>
            <a:endParaRPr lang="en-GB" sz="3600" dirty="0"/>
          </a:p>
        </p:txBody>
      </p:sp>
      <p:pic>
        <p:nvPicPr>
          <p:cNvPr id="4" name="Picture 2" descr="The Importance of Emotional Intelligence in Global Communica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914" y="1656695"/>
            <a:ext cx="5363747" cy="4620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6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lf-Regulation Snap Shot #3:&#10;A Focus on Elementary-Aged Children&#10;Self-Regulation Skills Developing&#10;in Elementary-Aged Chi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5" t="16646" r="4712" b="61577"/>
          <a:stretch/>
        </p:blipFill>
        <p:spPr bwMode="auto">
          <a:xfrm>
            <a:off x="7088845" y="1170111"/>
            <a:ext cx="4965080" cy="485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0016" y="754613"/>
            <a:ext cx="68043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smtClean="0">
                <a:solidFill>
                  <a:srgbClr val="333333"/>
                </a:solidFill>
                <a:ea typeface="Microsoft YaHei UI" panose="020B0503020204020204" pitchFamily="34" charset="-122"/>
              </a:rPr>
              <a:t>Self-Regulation in Context</a:t>
            </a:r>
            <a:endParaRPr lang="en-GB" sz="4800" dirty="0">
              <a:ea typeface="Microsoft YaHei UI" panose="020B0503020204020204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0301" y="1769123"/>
            <a:ext cx="733542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The range </a:t>
            </a:r>
            <a:r>
              <a:rPr lang="en-GB" sz="3200" dirty="0"/>
              <a:t>of factors that influence whether and how well </a:t>
            </a:r>
            <a:r>
              <a:rPr lang="en-GB" sz="3200" dirty="0" smtClean="0"/>
              <a:t>an individual may self-regulate </a:t>
            </a:r>
            <a:r>
              <a:rPr lang="en-GB" sz="3200" dirty="0"/>
              <a:t>in any given </a:t>
            </a:r>
            <a:r>
              <a:rPr lang="en-GB" sz="3200" dirty="0" smtClean="0"/>
              <a:t>situation</a:t>
            </a:r>
          </a:p>
          <a:p>
            <a:endParaRPr lang="en-GB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Each </a:t>
            </a:r>
            <a:r>
              <a:rPr lang="en-GB" sz="3200" dirty="0"/>
              <a:t>of these factors may interact with and </a:t>
            </a:r>
            <a:r>
              <a:rPr lang="en-GB" sz="3200" dirty="0" smtClean="0"/>
              <a:t>influence one another</a:t>
            </a:r>
            <a:endParaRPr lang="en-GB" sz="3200" dirty="0"/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951431" y="445889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400" dirty="0" smtClean="0"/>
              <a:t>The environment </a:t>
            </a:r>
            <a:r>
              <a:rPr lang="en-GB" sz="2400" dirty="0"/>
              <a:t>may </a:t>
            </a:r>
            <a:r>
              <a:rPr lang="en-GB" sz="2400" dirty="0" smtClean="0"/>
              <a:t>influence an individual’s biology </a:t>
            </a:r>
            <a:r>
              <a:rPr lang="en-GB" sz="2400" dirty="0"/>
              <a:t>by shaping brain circuitry, and biology or temperament may </a:t>
            </a:r>
            <a:r>
              <a:rPr lang="en-GB" sz="2400" dirty="0" smtClean="0"/>
              <a:t>influence </a:t>
            </a:r>
            <a:r>
              <a:rPr lang="en-GB" sz="2400" dirty="0"/>
              <a:t>how a </a:t>
            </a:r>
            <a:r>
              <a:rPr lang="en-GB" sz="2400" dirty="0" smtClean="0"/>
              <a:t>parent-carer </a:t>
            </a:r>
            <a:r>
              <a:rPr lang="en-GB" sz="2400" dirty="0"/>
              <a:t>interacts with </a:t>
            </a:r>
            <a:r>
              <a:rPr lang="en-GB" sz="2400" dirty="0" smtClean="0"/>
              <a:t>their adult child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7502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an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17450" y="-2427158"/>
            <a:ext cx="6533769" cy="11720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5889" y="924938"/>
            <a:ext cx="1037937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“Anybody can become angry, that is easy; </a:t>
            </a:r>
          </a:p>
          <a:p>
            <a:pPr algn="just"/>
            <a:r>
              <a:rPr lang="en-GB" sz="40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But to be angry with the right person, </a:t>
            </a:r>
          </a:p>
          <a:p>
            <a:pPr algn="just"/>
            <a:r>
              <a:rPr lang="en-GB" sz="40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And to the right degree, </a:t>
            </a:r>
          </a:p>
          <a:p>
            <a:pPr algn="just"/>
            <a:r>
              <a:rPr lang="en-GB" sz="40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And at the right time, </a:t>
            </a:r>
          </a:p>
          <a:p>
            <a:pPr algn="just"/>
            <a:r>
              <a:rPr lang="en-GB" sz="40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And for the right purpose, </a:t>
            </a:r>
          </a:p>
          <a:p>
            <a:pPr algn="just"/>
            <a:r>
              <a:rPr lang="en-GB" sz="40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And in the right way, </a:t>
            </a:r>
          </a:p>
          <a:p>
            <a:pPr algn="just"/>
            <a:r>
              <a:rPr lang="en-GB" sz="40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That is not within everybody’s power; that is not easy.”</a:t>
            </a:r>
            <a:endParaRPr lang="en-GB" sz="4000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199482" y="5748360"/>
            <a:ext cx="14226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2800" dirty="0">
                <a:solidFill>
                  <a:schemeClr val="bg1"/>
                </a:solidFill>
                <a:ea typeface="Times New Roman" panose="02020603050405020304" pitchFamily="18" charset="0"/>
              </a:rPr>
              <a:t>Aristotle</a:t>
            </a:r>
          </a:p>
        </p:txBody>
      </p:sp>
    </p:spTree>
    <p:extLst>
      <p:ext uri="{BB962C8B-B14F-4D97-AF65-F5344CB8AC3E}">
        <p14:creationId xmlns:p14="http://schemas.microsoft.com/office/powerpoint/2010/main" val="396020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orksho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" t="13113" r="5743"/>
          <a:stretch/>
        </p:blipFill>
        <p:spPr bwMode="auto">
          <a:xfrm rot="21193144">
            <a:off x="5945569" y="1758376"/>
            <a:ext cx="6162443" cy="376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49130">
            <a:off x="7304603" y="2642202"/>
            <a:ext cx="2996409" cy="11658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</a:t>
            </a:r>
            <a:r>
              <a:rPr lang="en-US" sz="8000" dirty="0" smtClean="0">
                <a:ln w="0"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ine</a:t>
            </a:r>
            <a:endParaRPr lang="en-US" sz="8000" dirty="0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2446" y="396631"/>
            <a:ext cx="90309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spc="51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Self-Regulation and </a:t>
            </a:r>
            <a:r>
              <a:rPr lang="en-US" sz="6000" b="1" spc="51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Autism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517042" y="1474249"/>
            <a:ext cx="5812183" cy="2165254"/>
            <a:chOff x="5462451" y="1460601"/>
            <a:chExt cx="5812183" cy="2165254"/>
          </a:xfrm>
        </p:grpSpPr>
        <p:sp>
          <p:nvSpPr>
            <p:cNvPr id="4" name="Rectangle 3"/>
            <p:cNvSpPr/>
            <p:nvPr/>
          </p:nvSpPr>
          <p:spPr>
            <a:xfrm rot="21373188">
              <a:off x="7104902" y="1460601"/>
              <a:ext cx="4169732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mic Sans MS" panose="030F0702030302020204" pitchFamily="66" charset="0"/>
                </a:rPr>
                <a:t>MODULE</a:t>
              </a:r>
              <a:endParaRPr lang="en-US" sz="7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62451" y="2693259"/>
              <a:ext cx="1607419" cy="9325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47425" y="1412294"/>
            <a:ext cx="970518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>
              <a:buFont typeface="Arial" panose="020B0604020202020204" pitchFamily="34" charset="0"/>
              <a:buChar char="•"/>
            </a:pPr>
            <a:r>
              <a:rPr lang="en-ZA" sz="2800" dirty="0" smtClean="0"/>
              <a:t>Develop and Promote Self-Awareness</a:t>
            </a:r>
            <a:endParaRPr lang="en-ZA" sz="2800" dirty="0"/>
          </a:p>
          <a:p>
            <a:endParaRPr lang="en-ZA" sz="800" dirty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ZA" sz="2800" dirty="0" smtClean="0"/>
              <a:t>Understanding Self-Regulation</a:t>
            </a:r>
            <a:endParaRPr lang="en-ZA" sz="2800" dirty="0"/>
          </a:p>
          <a:p>
            <a:endParaRPr lang="en-ZA" sz="800" dirty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ZA" sz="2800" dirty="0" smtClean="0"/>
              <a:t>The 5 Domains of Self-Regulation</a:t>
            </a:r>
            <a:endParaRPr lang="en-ZA" sz="2800" dirty="0"/>
          </a:p>
          <a:p>
            <a:endParaRPr lang="en-ZA" sz="800" dirty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ZA" sz="2800" dirty="0" smtClean="0"/>
              <a:t>Self-Regulation: </a:t>
            </a:r>
            <a:r>
              <a:rPr lang="en-ZA" sz="2000" dirty="0" smtClean="0"/>
              <a:t>Element of Emotional Intelligence</a:t>
            </a:r>
            <a:endParaRPr lang="en-ZA" sz="2000" dirty="0"/>
          </a:p>
          <a:p>
            <a:endParaRPr lang="en-ZA" sz="800" dirty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ZA" sz="2800" dirty="0" smtClean="0"/>
              <a:t>Self-Regulation in Context</a:t>
            </a:r>
          </a:p>
          <a:p>
            <a:endParaRPr lang="en-ZA" sz="800" dirty="0" smtClean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ZA" sz="2800" dirty="0" smtClean="0"/>
              <a:t>The Thinking </a:t>
            </a:r>
            <a:r>
              <a:rPr lang="en-ZA" sz="2800" dirty="0"/>
              <a:t>B</a:t>
            </a:r>
            <a:r>
              <a:rPr lang="en-ZA" sz="2800" dirty="0" smtClean="0"/>
              <a:t>rain versus the Survival Brain</a:t>
            </a:r>
          </a:p>
          <a:p>
            <a:endParaRPr lang="en-ZA" sz="800" dirty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ZA" sz="2800" dirty="0" smtClean="0"/>
              <a:t>Self-Regulation and Autism</a:t>
            </a:r>
            <a:endParaRPr lang="en-ZA" sz="2800" dirty="0"/>
          </a:p>
          <a:p>
            <a:endParaRPr lang="en-ZA" sz="800" dirty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ZA" sz="2800" dirty="0" smtClean="0"/>
              <a:t>Dysregulation</a:t>
            </a:r>
            <a:endParaRPr lang="en-ZA" sz="2800" dirty="0"/>
          </a:p>
          <a:p>
            <a:endParaRPr lang="en-ZA" sz="800" dirty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ZA" sz="2800" dirty="0" smtClean="0"/>
              <a:t>Suggestions for Parent-Carers </a:t>
            </a:r>
            <a:endParaRPr lang="en-ZA" sz="2800" dirty="0"/>
          </a:p>
        </p:txBody>
      </p:sp>
      <p:sp>
        <p:nvSpPr>
          <p:cNvPr id="9" name="Rectangle 8"/>
          <p:cNvSpPr/>
          <p:nvPr/>
        </p:nvSpPr>
        <p:spPr>
          <a:xfrm>
            <a:off x="5950424" y="1910687"/>
            <a:ext cx="1364776" cy="900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72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rain as 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445" y="0"/>
            <a:ext cx="6800348" cy="6666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1675" y="1938963"/>
            <a:ext cx="45487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3200" dirty="0" smtClean="0"/>
              <a:t>The nervous system and its connection to our capacity to self-regulate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47917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4387" y="196666"/>
            <a:ext cx="54085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 smtClean="0">
                <a:solidFill>
                  <a:srgbClr val="333333"/>
                </a:solidFill>
                <a:ea typeface="Microsoft YaHei UI" panose="020B0503020204020204" pitchFamily="34" charset="-122"/>
              </a:rPr>
              <a:t>The </a:t>
            </a:r>
            <a:r>
              <a:rPr lang="en-GB" sz="6000" dirty="0" err="1" smtClean="0">
                <a:solidFill>
                  <a:srgbClr val="333333"/>
                </a:solidFill>
                <a:ea typeface="Microsoft YaHei UI" panose="020B0503020204020204" pitchFamily="34" charset="-122"/>
              </a:rPr>
              <a:t>Truine</a:t>
            </a:r>
            <a:r>
              <a:rPr lang="en-GB" sz="6000" dirty="0" smtClean="0">
                <a:solidFill>
                  <a:srgbClr val="333333"/>
                </a:solidFill>
                <a:ea typeface="Microsoft YaHei UI" panose="020B0503020204020204" pitchFamily="34" charset="-122"/>
              </a:rPr>
              <a:t> Brain</a:t>
            </a:r>
            <a:endParaRPr lang="en-GB" sz="6000" dirty="0">
              <a:ea typeface="Microsoft YaHei UI" panose="020B0503020204020204" pitchFamily="34" charset="-122"/>
            </a:endParaRPr>
          </a:p>
        </p:txBody>
      </p:sp>
      <p:pic>
        <p:nvPicPr>
          <p:cNvPr id="10" name="Picture 9" descr="C:\Users\barrs\Desktop\Emotional regulation\Truine Brain 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1" t="30267" r="23821" b="4942"/>
          <a:stretch/>
        </p:blipFill>
        <p:spPr bwMode="auto">
          <a:xfrm>
            <a:off x="1743406" y="1897912"/>
            <a:ext cx="9229394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63548" y="349655"/>
            <a:ext cx="605516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Self-regulation is based primarily on brain development and connection between the thinking and survival brain</a:t>
            </a:r>
          </a:p>
          <a:p>
            <a:endParaRPr lang="en-GB" sz="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Hence the need to understand basic neurology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2913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VRnorthampton on Twitter: &quot;&quot;Students best learn when they feel like  they're safe &amp; supported by the adults around them.&quot; - @drjacobham  Understanding Trauma: Learning Brain vs Survival Brain  https://t.co/cgsXQiZLIO… https://t.co/WAP9leBgOn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3" r="5917"/>
          <a:stretch/>
        </p:blipFill>
        <p:spPr bwMode="auto">
          <a:xfrm>
            <a:off x="232411" y="0"/>
            <a:ext cx="11832589" cy="6653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03400" y="2171700"/>
            <a:ext cx="363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137682" y="1945758"/>
            <a:ext cx="461453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rgbClr val="FF0000"/>
                </a:solidFill>
              </a:rPr>
              <a:t>Executive Functioning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rgbClr val="FF0000"/>
                </a:solidFill>
              </a:rPr>
              <a:t>Decision Making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rgbClr val="FF0000"/>
                </a:solidFill>
              </a:rPr>
              <a:t>Will Power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rgbClr val="FF0000"/>
                </a:solidFill>
              </a:rPr>
              <a:t>Explicit Memory</a:t>
            </a:r>
          </a:p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3683" y="1292572"/>
            <a:ext cx="426011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err="1" smtClean="0">
                <a:solidFill>
                  <a:srgbClr val="FF0000"/>
                </a:solidFill>
              </a:rPr>
              <a:t>Neuroception</a:t>
            </a:r>
            <a:r>
              <a:rPr lang="en-GB" sz="3200" dirty="0" smtClean="0">
                <a:solidFill>
                  <a:srgbClr val="FF0000"/>
                </a:solidFill>
              </a:rPr>
              <a:t> i.e. threat assessment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rgbClr val="FF0000"/>
                </a:solidFill>
              </a:rPr>
              <a:t>Implicit Memory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rgbClr val="FF0000"/>
                </a:solidFill>
              </a:rPr>
              <a:t>Survival Functions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rgbClr val="FF0000"/>
                </a:solidFill>
              </a:rPr>
              <a:t>Rest/Recovery</a:t>
            </a:r>
          </a:p>
          <a:p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1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6638" y="391978"/>
            <a:ext cx="6451594" cy="1143000"/>
          </a:xfrm>
        </p:spPr>
        <p:txBody>
          <a:bodyPr>
            <a:normAutofit/>
          </a:bodyPr>
          <a:lstStyle/>
          <a:p>
            <a:pPr algn="ctr"/>
            <a:r>
              <a:rPr lang="en-GB" cap="none" dirty="0" smtClean="0">
                <a:latin typeface="+mn-lt"/>
              </a:rPr>
              <a:t>Hand Model of the Brain </a:t>
            </a:r>
            <a:endParaRPr lang="en-GB" cap="none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43476" y="6264653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hlinkClick r:id="rId3"/>
              </a:rPr>
              <a:t>https://www.youtube.com/watch?v=f-m2YcdMdFw</a:t>
            </a:r>
            <a:endParaRPr lang="en-GB" dirty="0"/>
          </a:p>
        </p:txBody>
      </p:sp>
      <p:pic>
        <p:nvPicPr>
          <p:cNvPr id="9" name="Picture 4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8" t="24809" r="5063" b="14016"/>
          <a:stretch/>
        </p:blipFill>
        <p:spPr bwMode="auto">
          <a:xfrm>
            <a:off x="1159361" y="2054926"/>
            <a:ext cx="3777277" cy="402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3692" y="5934670"/>
            <a:ext cx="56486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Calibri" panose="020F0502020204030204" pitchFamily="34" charset="0"/>
                <a:ea typeface="Carlito"/>
              </a:rPr>
              <a:t>When we are calm: </a:t>
            </a:r>
            <a:r>
              <a:rPr lang="en-GB" dirty="0" smtClean="0">
                <a:latin typeface="Calibri" panose="020F0502020204030204" pitchFamily="34" charset="0"/>
                <a:ea typeface="Carlito"/>
              </a:rPr>
              <a:t>the </a:t>
            </a:r>
            <a:r>
              <a:rPr lang="en-GB" dirty="0">
                <a:latin typeface="Calibri" panose="020F0502020204030204" pitchFamily="34" charset="0"/>
                <a:ea typeface="Carlito"/>
              </a:rPr>
              <a:t>thinking brain, the </a:t>
            </a:r>
            <a:r>
              <a:rPr lang="en-GB" dirty="0" smtClean="0">
                <a:latin typeface="Calibri" panose="020F0502020204030204" pitchFamily="34" charset="0"/>
                <a:ea typeface="Carlito"/>
              </a:rPr>
              <a:t>neocortex is </a:t>
            </a:r>
            <a:r>
              <a:rPr lang="en-GB" dirty="0">
                <a:latin typeface="Calibri" panose="020F0502020204030204" pitchFamily="34" charset="0"/>
                <a:ea typeface="Carlito"/>
              </a:rPr>
              <a:t>monitoring and regulating the impulses coming from our </a:t>
            </a:r>
            <a:r>
              <a:rPr lang="en-GB" dirty="0" smtClean="0">
                <a:latin typeface="Calibri" panose="020F0502020204030204" pitchFamily="34" charset="0"/>
                <a:ea typeface="Carlito"/>
              </a:rPr>
              <a:t>reptilian </a:t>
            </a:r>
            <a:r>
              <a:rPr lang="en-GB" dirty="0">
                <a:latin typeface="Calibri" panose="020F0502020204030204" pitchFamily="34" charset="0"/>
                <a:ea typeface="Carlito"/>
              </a:rPr>
              <a:t>and </a:t>
            </a:r>
            <a:r>
              <a:rPr lang="en-GB" dirty="0" smtClean="0">
                <a:latin typeface="Calibri" panose="020F0502020204030204" pitchFamily="34" charset="0"/>
                <a:ea typeface="Carlito"/>
              </a:rPr>
              <a:t>midbrain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 rot="21271199">
            <a:off x="1606608" y="2047509"/>
            <a:ext cx="1544595" cy="654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92778" y="122527"/>
            <a:ext cx="43806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6865" marR="39370" algn="just">
              <a:spcAft>
                <a:spcPts val="0"/>
              </a:spcAft>
            </a:pPr>
            <a:r>
              <a:rPr lang="en-GB" b="1" kern="0" dirty="0" smtClean="0">
                <a:latin typeface="Calibri" panose="020F0502020204030204" pitchFamily="34" charset="0"/>
                <a:ea typeface="Carlito"/>
                <a:cs typeface="Carlito"/>
              </a:rPr>
              <a:t>The </a:t>
            </a:r>
            <a:r>
              <a:rPr lang="en-GB" b="1" kern="0" dirty="0">
                <a:latin typeface="Calibri" panose="020F0502020204030204" pitchFamily="34" charset="0"/>
                <a:ea typeface="Carlito"/>
                <a:cs typeface="Carlito"/>
              </a:rPr>
              <a:t>‘wrap around’ </a:t>
            </a:r>
            <a:r>
              <a:rPr lang="en-GB" b="1" kern="0" dirty="0" smtClean="0">
                <a:latin typeface="Calibri" panose="020F0502020204030204" pitchFamily="34" charset="0"/>
                <a:ea typeface="Carlito"/>
                <a:cs typeface="Carlito"/>
              </a:rPr>
              <a:t>cortex</a:t>
            </a:r>
          </a:p>
          <a:p>
            <a:pPr marL="602615" marR="3937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kern="0" dirty="0" smtClean="0">
                <a:latin typeface="Calibri" panose="020F0502020204030204" pitchFamily="34" charset="0"/>
                <a:ea typeface="Carlito"/>
                <a:cs typeface="Carlito"/>
              </a:rPr>
              <a:t>mediates </a:t>
            </a:r>
            <a:r>
              <a:rPr lang="en-GB" kern="0" dirty="0">
                <a:latin typeface="Calibri" panose="020F0502020204030204" pitchFamily="34" charset="0"/>
                <a:ea typeface="Carlito"/>
                <a:cs typeface="Carlito"/>
              </a:rPr>
              <a:t>our responses to emotional </a:t>
            </a:r>
            <a:r>
              <a:rPr lang="en-GB" kern="0" dirty="0" smtClean="0">
                <a:latin typeface="Calibri" panose="020F0502020204030204" pitchFamily="34" charset="0"/>
                <a:ea typeface="Carlito"/>
                <a:cs typeface="Carlito"/>
              </a:rPr>
              <a:t>triggers </a:t>
            </a:r>
          </a:p>
          <a:p>
            <a:pPr marL="602615" marR="3937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kern="0" dirty="0" smtClean="0">
                <a:latin typeface="Calibri" panose="020F0502020204030204" pitchFamily="34" charset="0"/>
                <a:ea typeface="Carlito"/>
                <a:cs typeface="Carlito"/>
              </a:rPr>
              <a:t>helps </a:t>
            </a:r>
            <a:r>
              <a:rPr lang="en-GB" kern="0" dirty="0">
                <a:latin typeface="Calibri" panose="020F0502020204030204" pitchFamily="34" charset="0"/>
                <a:ea typeface="Carlito"/>
                <a:cs typeface="Carlito"/>
              </a:rPr>
              <a:t>us to put a pause between a trigger and a response </a:t>
            </a:r>
          </a:p>
          <a:p>
            <a:pPr marL="602615" marR="3937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kern="0" dirty="0" smtClean="0">
                <a:latin typeface="Calibri" panose="020F0502020204030204" pitchFamily="34" charset="0"/>
                <a:ea typeface="Carlito"/>
                <a:cs typeface="Carlito"/>
              </a:rPr>
              <a:t>allows </a:t>
            </a:r>
            <a:r>
              <a:rPr lang="en-GB" kern="0" dirty="0">
                <a:latin typeface="Calibri" panose="020F0502020204030204" pitchFamily="34" charset="0"/>
                <a:ea typeface="Carlito"/>
                <a:cs typeface="Carlito"/>
              </a:rPr>
              <a:t>us to think through options and consequences and consider impacts for ourselves and </a:t>
            </a:r>
            <a:r>
              <a:rPr lang="en-GB" kern="0" dirty="0" smtClean="0">
                <a:latin typeface="Calibri" panose="020F0502020204030204" pitchFamily="34" charset="0"/>
                <a:ea typeface="Carlito"/>
                <a:cs typeface="Carlito"/>
              </a:rPr>
              <a:t>others</a:t>
            </a:r>
            <a:endParaRPr lang="en-GB" b="1" kern="0" dirty="0">
              <a:latin typeface="Carlito"/>
              <a:ea typeface="Carlito"/>
              <a:cs typeface="Carlito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100649" y="2374645"/>
            <a:ext cx="89670" cy="399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21271199">
            <a:off x="8031519" y="1727790"/>
            <a:ext cx="1544595" cy="654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/>
          <p:cNvGrpSpPr/>
          <p:nvPr/>
        </p:nvGrpSpPr>
        <p:grpSpPr>
          <a:xfrm>
            <a:off x="6807974" y="1634998"/>
            <a:ext cx="4306299" cy="4619748"/>
            <a:chOff x="5909657" y="882502"/>
            <a:chExt cx="4306299" cy="46197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11212" r="39453"/>
            <a:stretch/>
          </p:blipFill>
          <p:spPr>
            <a:xfrm>
              <a:off x="5909657" y="882502"/>
              <a:ext cx="4049890" cy="4619748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2" name="Rectangle 11"/>
            <p:cNvSpPr/>
            <p:nvPr/>
          </p:nvSpPr>
          <p:spPr>
            <a:xfrm rot="21271199">
              <a:off x="8417335" y="4125155"/>
              <a:ext cx="1798621" cy="12966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611527" y="1975250"/>
              <a:ext cx="1508658" cy="825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4892189" y="2348248"/>
            <a:ext cx="27730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6865" marR="39370" algn="just">
              <a:spcAft>
                <a:spcPts val="0"/>
              </a:spcAft>
            </a:pPr>
            <a:r>
              <a:rPr lang="en-GB" b="1" kern="0" dirty="0" smtClean="0">
                <a:latin typeface="Calibri" panose="020F0502020204030204" pitchFamily="34" charset="0"/>
                <a:ea typeface="Carlito"/>
                <a:cs typeface="Carlito"/>
              </a:rPr>
              <a:t>Thinking brain is offline</a:t>
            </a:r>
          </a:p>
          <a:p>
            <a:pPr marL="316865" marR="39370" algn="just">
              <a:spcAft>
                <a:spcPts val="0"/>
              </a:spcAft>
            </a:pPr>
            <a:r>
              <a:rPr lang="en-GB" kern="0" dirty="0" smtClean="0">
                <a:latin typeface="Calibri" panose="020F0502020204030204" pitchFamily="34" charset="0"/>
                <a:ea typeface="Carlito"/>
                <a:cs typeface="Carlito"/>
              </a:rPr>
              <a:t>‘Lid has flipped’</a:t>
            </a:r>
            <a:endParaRPr lang="en-GB" kern="0" dirty="0">
              <a:latin typeface="Carlito"/>
              <a:ea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179866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park-kids.ca/wp-content/uploads/2018/11/SR-building-blocks-siz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0"/>
          <a:stretch/>
        </p:blipFill>
        <p:spPr bwMode="auto">
          <a:xfrm>
            <a:off x="1946594" y="616309"/>
            <a:ext cx="8042532" cy="615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99854" y="5296493"/>
            <a:ext cx="1607127" cy="1155954"/>
          </a:xfrm>
          <a:prstGeom prst="rect">
            <a:avLst/>
          </a:prstGeom>
          <a:solidFill>
            <a:srgbClr val="FEF2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>
                <a:solidFill>
                  <a:schemeClr val="tx1"/>
                </a:solidFill>
              </a:rPr>
              <a:t>Behavioural Self-regulation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40036" y="5296492"/>
            <a:ext cx="1631388" cy="115595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>
                <a:solidFill>
                  <a:schemeClr val="tx1"/>
                </a:solidFill>
              </a:rPr>
              <a:t>Cognitive Self-regulation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64581" y="5296493"/>
            <a:ext cx="1631388" cy="1155952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>
                <a:solidFill>
                  <a:schemeClr val="tx1"/>
                </a:solidFill>
              </a:rPr>
              <a:t>Emotional Self-regulation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10743" y="4232908"/>
            <a:ext cx="1607127" cy="568036"/>
          </a:xfrm>
          <a:prstGeom prst="rect">
            <a:avLst/>
          </a:prstGeom>
          <a:solidFill>
            <a:srgbClr val="FEF2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>
                <a:solidFill>
                  <a:schemeClr val="tx1"/>
                </a:solidFill>
              </a:rPr>
              <a:t>Learning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42550" y="4256889"/>
            <a:ext cx="1772449" cy="540327"/>
          </a:xfrm>
          <a:prstGeom prst="rect">
            <a:avLst/>
          </a:prstGeom>
          <a:solidFill>
            <a:srgbClr val="F40C2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>
                <a:solidFill>
                  <a:schemeClr val="tx1"/>
                </a:solidFill>
              </a:rPr>
              <a:t>Participation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9355" y="2536850"/>
            <a:ext cx="1631388" cy="99752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>
                <a:solidFill>
                  <a:schemeClr val="tx1"/>
                </a:solidFill>
              </a:rPr>
              <a:t>Mental Health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02176" y="2536849"/>
            <a:ext cx="1631388" cy="99752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>
                <a:solidFill>
                  <a:schemeClr val="tx1"/>
                </a:solidFill>
              </a:rPr>
              <a:t>Social Participation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82430" y="1036251"/>
            <a:ext cx="1457500" cy="802066"/>
          </a:xfrm>
          <a:prstGeom prst="rect">
            <a:avLst/>
          </a:prstGeom>
          <a:solidFill>
            <a:srgbClr val="F40C2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>
                <a:solidFill>
                  <a:schemeClr val="tx1"/>
                </a:solidFill>
              </a:rPr>
              <a:t>Quality of Life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6015620" y="251033"/>
            <a:ext cx="2191120" cy="2372501"/>
          </a:xfrm>
          <a:prstGeom prst="star6">
            <a:avLst/>
          </a:pr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1946594" y="5143750"/>
            <a:ext cx="7844520" cy="1617268"/>
          </a:xfrm>
          <a:prstGeom prst="roundRect">
            <a:avLst/>
          </a:pr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49343" y="488595"/>
            <a:ext cx="43068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3333"/>
                </a:solidFill>
                <a:latin typeface="Open Sans"/>
              </a:rPr>
              <a:t> </a:t>
            </a:r>
            <a:r>
              <a:rPr lang="en-GB" sz="4400" dirty="0" smtClean="0">
                <a:solidFill>
                  <a:srgbClr val="333333"/>
                </a:solidFill>
                <a:ea typeface="Microsoft YaHei UI" panose="020B0503020204020204" pitchFamily="34" charset="-122"/>
              </a:rPr>
              <a:t>The Importance of Self-Regulation</a:t>
            </a:r>
            <a:endParaRPr lang="en-GB" sz="4400" dirty="0">
              <a:ea typeface="Microsoft YaHei UI" panose="020B0503020204020204" pitchFamily="34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9209" y="1916246"/>
            <a:ext cx="38311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/>
              <a:t>Self </a:t>
            </a:r>
            <a:r>
              <a:rPr lang="en-GB" sz="2000" dirty="0"/>
              <a:t>regulation </a:t>
            </a:r>
            <a:r>
              <a:rPr lang="en-GB" sz="2000" dirty="0" smtClean="0"/>
              <a:t>is as </a:t>
            </a:r>
            <a:r>
              <a:rPr lang="en-GB" sz="2000" dirty="0"/>
              <a:t>a key factor in wellbeing, learning and development</a:t>
            </a:r>
            <a:r>
              <a:rPr lang="en-GB" sz="2000" dirty="0" smtClean="0"/>
              <a:t>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0303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for po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-3497" r="2811" b="3497"/>
          <a:stretch/>
        </p:blipFill>
        <p:spPr bwMode="auto">
          <a:xfrm>
            <a:off x="5854995" y="-114523"/>
            <a:ext cx="6337005" cy="39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8753" y="1330286"/>
            <a:ext cx="608647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Someone </a:t>
            </a:r>
            <a:r>
              <a:rPr lang="en-GB" sz="2800" dirty="0"/>
              <a:t>who has </a:t>
            </a:r>
            <a:r>
              <a:rPr lang="en-GB" sz="2800" dirty="0" smtClean="0"/>
              <a:t>good </a:t>
            </a:r>
            <a:r>
              <a:rPr lang="en-GB" sz="2800" dirty="0"/>
              <a:t>self-regulation </a:t>
            </a:r>
            <a:r>
              <a:rPr lang="en-GB" sz="2800" dirty="0" smtClean="0"/>
              <a:t>has/can: </a:t>
            </a:r>
          </a:p>
          <a:p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the ability to keep their emotions in check</a:t>
            </a:r>
          </a:p>
          <a:p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resist </a:t>
            </a:r>
            <a:r>
              <a:rPr lang="en-GB" sz="2800" dirty="0"/>
              <a:t>impulsive </a:t>
            </a:r>
            <a:r>
              <a:rPr lang="en-GB" sz="2800" dirty="0" smtClean="0"/>
              <a:t>behaviours </a:t>
            </a:r>
            <a:r>
              <a:rPr lang="en-GB" sz="2800" dirty="0"/>
              <a:t>that might worsen </a:t>
            </a:r>
            <a:r>
              <a:rPr lang="en-GB" sz="2800" dirty="0" smtClean="0"/>
              <a:t>a situation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517450" y="4407211"/>
            <a:ext cx="109869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cheer themselves up when they are feeling </a:t>
            </a:r>
            <a:r>
              <a:rPr lang="en-GB" sz="2800" dirty="0" smtClean="0"/>
              <a:t>down</a:t>
            </a:r>
          </a:p>
          <a:p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a flexible range of emotional &amp; behavioural responses; well matched to the demands of their environment </a:t>
            </a:r>
          </a:p>
          <a:p>
            <a:pPr algn="r"/>
            <a:r>
              <a:rPr lang="en-GB" sz="1600" dirty="0"/>
              <a:t>Andrea Bell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71203" y="474357"/>
            <a:ext cx="423973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5400" dirty="0" smtClean="0">
                <a:latin typeface="Arial Black" panose="020B0A04020102020204" pitchFamily="34" charset="0"/>
              </a:rPr>
              <a:t>Optimal</a:t>
            </a:r>
            <a:endParaRPr lang="en-GB" sz="5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37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9336" y="1503680"/>
            <a:ext cx="88011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9150F"/>
                </a:solidFill>
              </a:rPr>
              <a:t>Self-regulation serves as the foundation for lifelong </a:t>
            </a:r>
            <a:r>
              <a:rPr lang="en-GB" sz="2000" dirty="0" smtClean="0">
                <a:solidFill>
                  <a:srgbClr val="19150F"/>
                </a:solidFill>
              </a:rPr>
              <a:t>functioning</a:t>
            </a:r>
          </a:p>
          <a:p>
            <a:pPr fontAlgn="base"/>
            <a:endParaRPr lang="en-GB" sz="800" dirty="0">
              <a:solidFill>
                <a:srgbClr val="19150F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9150F"/>
                </a:solidFill>
              </a:rPr>
              <a:t>Self-regulation is the act of managing cognition and </a:t>
            </a:r>
            <a:r>
              <a:rPr lang="en-GB" sz="2000" dirty="0" smtClean="0">
                <a:solidFill>
                  <a:srgbClr val="19150F"/>
                </a:solidFill>
              </a:rPr>
              <a:t>emotion</a:t>
            </a:r>
          </a:p>
          <a:p>
            <a:pPr fontAlgn="base"/>
            <a:endParaRPr lang="en-GB" sz="800" dirty="0">
              <a:solidFill>
                <a:srgbClr val="19150F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9150F"/>
                </a:solidFill>
              </a:rPr>
              <a:t>A combination of individual and external factors influence </a:t>
            </a:r>
            <a:r>
              <a:rPr lang="en-GB" sz="2000" dirty="0" smtClean="0">
                <a:solidFill>
                  <a:srgbClr val="19150F"/>
                </a:solidFill>
              </a:rPr>
              <a:t>self-regulation</a:t>
            </a:r>
          </a:p>
          <a:p>
            <a:pPr fontAlgn="base"/>
            <a:endParaRPr lang="en-GB" sz="800" dirty="0">
              <a:solidFill>
                <a:srgbClr val="19150F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19150F"/>
                </a:solidFill>
              </a:rPr>
              <a:t>Parent-carers </a:t>
            </a:r>
            <a:r>
              <a:rPr lang="en-GB" sz="2000" dirty="0">
                <a:solidFill>
                  <a:srgbClr val="19150F"/>
                </a:solidFill>
              </a:rPr>
              <a:t>can teach and strengthen </a:t>
            </a:r>
            <a:r>
              <a:rPr lang="en-GB" sz="2000" dirty="0" smtClean="0">
                <a:solidFill>
                  <a:srgbClr val="19150F"/>
                </a:solidFill>
              </a:rPr>
              <a:t>self-regulation</a:t>
            </a:r>
          </a:p>
          <a:p>
            <a:pPr fontAlgn="base"/>
            <a:endParaRPr lang="en-GB" sz="800" dirty="0">
              <a:solidFill>
                <a:srgbClr val="19150F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9150F"/>
                </a:solidFill>
              </a:rPr>
              <a:t>Self-regulation is dependent on </a:t>
            </a:r>
            <a:r>
              <a:rPr lang="en-GB" sz="2000" i="1" dirty="0" smtClean="0">
                <a:solidFill>
                  <a:srgbClr val="19150F"/>
                </a:solidFill>
              </a:rPr>
              <a:t>co-regulation</a:t>
            </a:r>
            <a:r>
              <a:rPr lang="en-GB" sz="2000" dirty="0" smtClean="0">
                <a:solidFill>
                  <a:srgbClr val="19150F"/>
                </a:solidFill>
              </a:rPr>
              <a:t> </a:t>
            </a:r>
            <a:r>
              <a:rPr lang="en-GB" sz="2000" dirty="0">
                <a:solidFill>
                  <a:srgbClr val="19150F"/>
                </a:solidFill>
              </a:rPr>
              <a:t>provided by </a:t>
            </a:r>
            <a:r>
              <a:rPr lang="en-GB" sz="2000" dirty="0" smtClean="0">
                <a:solidFill>
                  <a:srgbClr val="19150F"/>
                </a:solidFill>
              </a:rPr>
              <a:t>parent-carers </a:t>
            </a:r>
            <a:r>
              <a:rPr lang="en-GB" sz="2000" dirty="0">
                <a:solidFill>
                  <a:srgbClr val="19150F"/>
                </a:solidFill>
              </a:rPr>
              <a:t>or other caregiving </a:t>
            </a:r>
            <a:r>
              <a:rPr lang="en-GB" sz="2000" dirty="0" smtClean="0">
                <a:solidFill>
                  <a:srgbClr val="19150F"/>
                </a:solidFill>
              </a:rPr>
              <a:t>adults</a:t>
            </a:r>
            <a:endParaRPr lang="en-GB" sz="2000" dirty="0">
              <a:solidFill>
                <a:srgbClr val="19150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2553" y="568822"/>
            <a:ext cx="103218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srgbClr val="19150F"/>
                </a:solidFill>
              </a:rPr>
              <a:t>U</a:t>
            </a:r>
            <a:r>
              <a:rPr lang="en-GB" sz="4400" dirty="0" smtClean="0">
                <a:solidFill>
                  <a:srgbClr val="19150F"/>
                </a:solidFill>
              </a:rPr>
              <a:t>nderstanding Self-Regulation </a:t>
            </a:r>
            <a:r>
              <a:rPr lang="en-GB" sz="4400" dirty="0">
                <a:solidFill>
                  <a:srgbClr val="19150F"/>
                </a:solidFill>
              </a:rPr>
              <a:t>D</a:t>
            </a:r>
            <a:r>
              <a:rPr lang="en-GB" sz="4400" dirty="0" smtClean="0">
                <a:solidFill>
                  <a:srgbClr val="19150F"/>
                </a:solidFill>
              </a:rPr>
              <a:t>evelopment</a:t>
            </a:r>
            <a:endParaRPr lang="en-GB" sz="4400" dirty="0"/>
          </a:p>
        </p:txBody>
      </p:sp>
      <p:grpSp>
        <p:nvGrpSpPr>
          <p:cNvPr id="8" name="Group 7"/>
          <p:cNvGrpSpPr/>
          <p:nvPr/>
        </p:nvGrpSpPr>
        <p:grpSpPr>
          <a:xfrm>
            <a:off x="5791477" y="3665872"/>
            <a:ext cx="6134897" cy="2422478"/>
            <a:chOff x="1961710" y="1692322"/>
            <a:chExt cx="9935632" cy="39305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24963" t="25261" r="25784" b="11623"/>
            <a:stretch/>
          </p:blipFill>
          <p:spPr>
            <a:xfrm>
              <a:off x="6441682" y="1692322"/>
              <a:ext cx="5455660" cy="39305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Oval 4"/>
            <p:cNvSpPr/>
            <p:nvPr/>
          </p:nvSpPr>
          <p:spPr>
            <a:xfrm>
              <a:off x="7369020" y="2770495"/>
              <a:ext cx="764275" cy="15831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1961710" y="4913194"/>
              <a:ext cx="3753134" cy="6823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5714844" y="3780430"/>
              <a:ext cx="1654176" cy="113276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2725790" y="520793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It is directly related to brain maturation; specifically the prefrontal cortex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/>
              <a:t>This is the last part of the brain to develop; only fully matured in early adulthood</a:t>
            </a:r>
            <a:r>
              <a:rPr lang="en-GB" sz="2000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6404" y="3975646"/>
            <a:ext cx="775659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9150F"/>
                </a:solidFill>
              </a:rPr>
              <a:t>Prolonged or pronounced stress and adversity can disrupt </a:t>
            </a:r>
            <a:r>
              <a:rPr lang="en-GB" sz="2000" dirty="0" smtClean="0">
                <a:solidFill>
                  <a:srgbClr val="19150F"/>
                </a:solidFill>
              </a:rPr>
              <a:t>self-regulation</a:t>
            </a:r>
          </a:p>
          <a:p>
            <a:pPr fontAlgn="base"/>
            <a:endParaRPr lang="en-GB" sz="800" dirty="0">
              <a:solidFill>
                <a:srgbClr val="19150F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9150F"/>
                </a:solidFill>
              </a:rPr>
              <a:t>Self-regulation develops over an extended period from birth through adulthood</a:t>
            </a:r>
          </a:p>
          <a:p>
            <a:pPr fontAlgn="base"/>
            <a:endParaRPr lang="en-GB" dirty="0">
              <a:solidFill>
                <a:srgbClr val="1915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llia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7511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6399" y="5799666"/>
            <a:ext cx="609600" cy="609600"/>
          </a:xfrm>
          <a:prstGeom prst="rect">
            <a:avLst/>
          </a:prstGeom>
        </p:spPr>
      </p:pic>
      <p:pic>
        <p:nvPicPr>
          <p:cNvPr id="6" name="Picture 5" descr="C:\Users\user\Desktop\William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" t="15034" r="10901" b="4353"/>
          <a:stretch/>
        </p:blipFill>
        <p:spPr bwMode="auto">
          <a:xfrm>
            <a:off x="7778480" y="203200"/>
            <a:ext cx="3950018" cy="635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811766" y="1949482"/>
            <a:ext cx="655423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Factors that may impact the development of Self-Regulation:</a:t>
            </a:r>
          </a:p>
          <a:p>
            <a:endParaRPr lang="en-GB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Neurodevelopment</a:t>
            </a:r>
          </a:p>
          <a:p>
            <a:endParaRPr lang="en-GB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 smtClean="0"/>
              <a:t>Neuroception</a:t>
            </a:r>
            <a:endParaRPr lang="en-GB" sz="2800" dirty="0" smtClean="0"/>
          </a:p>
          <a:p>
            <a:endParaRPr lang="en-GB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Social Communication</a:t>
            </a:r>
          </a:p>
          <a:p>
            <a:endParaRPr lang="en-GB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Executive Functioning Skills</a:t>
            </a:r>
          </a:p>
          <a:p>
            <a:endParaRPr lang="en-GB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Sensory </a:t>
            </a:r>
            <a:r>
              <a:rPr lang="en-GB" sz="2800" dirty="0"/>
              <a:t>P</a:t>
            </a:r>
            <a:r>
              <a:rPr lang="en-GB" sz="2800" dirty="0" smtClean="0"/>
              <a:t>rocessing Sensitivities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547143" y="717862"/>
            <a:ext cx="70834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smtClean="0"/>
              <a:t>Self-Regulation and Autism 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45010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2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ortrait Of Handsome Adult Man Thinking And Looking Up To Empty.. Stock  Photo, Picture And Royalty Free Image. Image 49350957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9" r="34898"/>
          <a:stretch/>
        </p:blipFill>
        <p:spPr bwMode="auto">
          <a:xfrm flipH="1">
            <a:off x="7453896" y="2232387"/>
            <a:ext cx="3806928" cy="384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28700" y="517103"/>
            <a:ext cx="8636000" cy="1325563"/>
          </a:xfrm>
        </p:spPr>
        <p:txBody>
          <a:bodyPr>
            <a:normAutofit/>
          </a:bodyPr>
          <a:lstStyle/>
          <a:p>
            <a:r>
              <a:rPr lang="en-GB" sz="5400" dirty="0" smtClean="0">
                <a:latin typeface="+mn-lt"/>
              </a:rPr>
              <a:t>What needs to be considered</a:t>
            </a:r>
            <a:endParaRPr lang="en-GB" sz="54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05840" y="2119149"/>
            <a:ext cx="8991600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 positive, nurturing relationship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All </a:t>
            </a:r>
            <a:r>
              <a:rPr lang="en-US" sz="3200" dirty="0" err="1"/>
              <a:t>behaviour</a:t>
            </a:r>
            <a:r>
              <a:rPr lang="en-US" sz="3200" dirty="0"/>
              <a:t> is communication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All learning is developmental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Dependence → Co-dependence → Independence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Mind-minded co-regulation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 trauma informed lens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71950" y="1472818"/>
            <a:ext cx="7646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in our efforts to foster the development of self-regulation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7762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entle Hues Photography by Tamara Friebel | Saatchi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5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8500" y="1206501"/>
            <a:ext cx="10553700" cy="4460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‘</a:t>
            </a:r>
            <a:r>
              <a:rPr lang="en-GB" sz="2800" dirty="0" smtClean="0"/>
              <a:t>As </a:t>
            </a:r>
            <a:r>
              <a:rPr lang="en-GB" sz="2800" dirty="0"/>
              <a:t>a </a:t>
            </a:r>
            <a:r>
              <a:rPr lang="en-GB" sz="2800" dirty="0" smtClean="0"/>
              <a:t>parent-carer, I </a:t>
            </a:r>
            <a:r>
              <a:rPr lang="en-GB" sz="2800" dirty="0"/>
              <a:t>have come to the frightening conclusion that I am the decisive element </a:t>
            </a:r>
            <a:r>
              <a:rPr lang="en-GB" sz="2800" dirty="0" smtClean="0"/>
              <a:t>at home. </a:t>
            </a:r>
          </a:p>
          <a:p>
            <a:r>
              <a:rPr lang="en-GB" sz="2800" dirty="0" smtClean="0"/>
              <a:t>It </a:t>
            </a:r>
            <a:r>
              <a:rPr lang="en-GB" sz="2800" dirty="0"/>
              <a:t>is my personal approach that creates the climate. </a:t>
            </a:r>
            <a:endParaRPr lang="en-GB" sz="2800" dirty="0" smtClean="0"/>
          </a:p>
          <a:p>
            <a:r>
              <a:rPr lang="en-GB" sz="2800" dirty="0" smtClean="0"/>
              <a:t>It </a:t>
            </a:r>
            <a:r>
              <a:rPr lang="en-GB" sz="2800" dirty="0"/>
              <a:t>is my daily mood that makes the weather. </a:t>
            </a:r>
            <a:endParaRPr lang="en-GB" sz="2800" dirty="0" smtClean="0"/>
          </a:p>
          <a:p>
            <a:r>
              <a:rPr lang="en-GB" sz="2800" dirty="0" smtClean="0"/>
              <a:t>As </a:t>
            </a:r>
            <a:r>
              <a:rPr lang="en-GB" sz="2800" dirty="0"/>
              <a:t>a </a:t>
            </a:r>
            <a:r>
              <a:rPr lang="en-GB" sz="2800" dirty="0" smtClean="0"/>
              <a:t>parent-carer, </a:t>
            </a:r>
            <a:r>
              <a:rPr lang="en-GB" sz="2800" dirty="0"/>
              <a:t>I possess tremendous power to make </a:t>
            </a:r>
            <a:r>
              <a:rPr lang="en-GB" sz="2800" dirty="0" smtClean="0"/>
              <a:t>my child’s life </a:t>
            </a:r>
            <a:r>
              <a:rPr lang="en-GB" sz="2800" dirty="0"/>
              <a:t>miserable or joyous. </a:t>
            </a:r>
            <a:endParaRPr lang="en-GB" sz="2800" dirty="0" smtClean="0"/>
          </a:p>
          <a:p>
            <a:r>
              <a:rPr lang="en-GB" sz="2800" dirty="0" smtClean="0"/>
              <a:t>I </a:t>
            </a:r>
            <a:r>
              <a:rPr lang="en-GB" sz="2800" dirty="0"/>
              <a:t>can be a tool of torture or an instrument of inspiration. </a:t>
            </a:r>
            <a:endParaRPr lang="en-GB" sz="2800" dirty="0" smtClean="0"/>
          </a:p>
          <a:p>
            <a:r>
              <a:rPr lang="en-GB" sz="2800" dirty="0" smtClean="0"/>
              <a:t>I </a:t>
            </a:r>
            <a:r>
              <a:rPr lang="en-GB" sz="2800" dirty="0"/>
              <a:t>can humiliate or </a:t>
            </a:r>
            <a:r>
              <a:rPr lang="en-GB" sz="2800" dirty="0" smtClean="0"/>
              <a:t>humour, </a:t>
            </a:r>
            <a:r>
              <a:rPr lang="en-GB" sz="2800" dirty="0"/>
              <a:t>hurt or heal. </a:t>
            </a:r>
            <a:endParaRPr lang="en-GB" sz="2800" dirty="0" smtClean="0"/>
          </a:p>
          <a:p>
            <a:r>
              <a:rPr lang="en-GB" sz="2800" dirty="0" smtClean="0"/>
              <a:t>In </a:t>
            </a:r>
            <a:r>
              <a:rPr lang="en-GB" sz="2800" dirty="0"/>
              <a:t>all situations, it is my response that decides whether a crisis will be escalated or de-escalated, </a:t>
            </a:r>
            <a:r>
              <a:rPr lang="en-GB" sz="2800" dirty="0" smtClean="0"/>
              <a:t>my </a:t>
            </a:r>
            <a:r>
              <a:rPr lang="en-GB" sz="2800" dirty="0"/>
              <a:t>child humanized or dehumanized</a:t>
            </a:r>
            <a:r>
              <a:rPr lang="en-GB" sz="2800" dirty="0" smtClean="0"/>
              <a:t>.’</a:t>
            </a:r>
            <a:endParaRPr lang="en-GB" sz="2800" dirty="0"/>
          </a:p>
        </p:txBody>
      </p:sp>
      <p:sp>
        <p:nvSpPr>
          <p:cNvPr id="3" name="Rectangle 2"/>
          <p:cNvSpPr/>
          <p:nvPr/>
        </p:nvSpPr>
        <p:spPr>
          <a:xfrm>
            <a:off x="8531392" y="6086594"/>
            <a:ext cx="3169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/>
              <a:t>H</a:t>
            </a:r>
            <a:r>
              <a:rPr lang="en-GB" i="1" dirty="0" smtClean="0"/>
              <a:t>aim </a:t>
            </a:r>
            <a:r>
              <a:rPr lang="en-GB" i="1" dirty="0" err="1" smtClean="0"/>
              <a:t>Ginott</a:t>
            </a:r>
            <a:r>
              <a:rPr lang="en-GB" i="1" dirty="0"/>
              <a:t>, Philosopher (1971)</a:t>
            </a:r>
          </a:p>
        </p:txBody>
      </p:sp>
    </p:spTree>
    <p:extLst>
      <p:ext uri="{BB962C8B-B14F-4D97-AF65-F5344CB8AC3E}">
        <p14:creationId xmlns:p14="http://schemas.microsoft.com/office/powerpoint/2010/main" val="263926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omorebi: When sunlight shines through trees | AWA Tree Blo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" y="-5639"/>
            <a:ext cx="11852909" cy="6863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749540" y="5079206"/>
            <a:ext cx="41948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 Rounded MT Bold" panose="020F0704030504030204" pitchFamily="34" charset="0"/>
              </a:rPr>
              <a:t>‘Awareness is like the sun.</a:t>
            </a:r>
          </a:p>
          <a:p>
            <a:pPr algn="ctr"/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Rounded MT Bold" panose="020F0704030504030204" pitchFamily="34" charset="0"/>
              </a:rPr>
              <a:t>When it shines on things, </a:t>
            </a:r>
          </a:p>
          <a:p>
            <a:pPr algn="ctr"/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Rounded MT Bold" panose="020F0704030504030204" pitchFamily="34" charset="0"/>
              </a:rPr>
              <a:t>they are transformed.’</a:t>
            </a:r>
            <a:endParaRPr lang="en-US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 Rounded MT Bold" panose="020F07040305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38409" y="6279535"/>
            <a:ext cx="1908810" cy="37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err="1" smtClean="0">
                <a:solidFill>
                  <a:srgbClr val="FFC000"/>
                </a:solidFill>
              </a:rPr>
              <a:t>Thich</a:t>
            </a:r>
            <a:r>
              <a:rPr lang="en-GB" b="1" i="1" dirty="0" smtClean="0">
                <a:solidFill>
                  <a:srgbClr val="FFC000"/>
                </a:solidFill>
              </a:rPr>
              <a:t> </a:t>
            </a:r>
            <a:r>
              <a:rPr lang="en-GB" b="1" i="1" dirty="0" err="1" smtClean="0">
                <a:solidFill>
                  <a:srgbClr val="FFC000"/>
                </a:solidFill>
              </a:rPr>
              <a:t>Nhat</a:t>
            </a:r>
            <a:r>
              <a:rPr lang="en-GB" b="1" i="1" dirty="0" smtClean="0">
                <a:solidFill>
                  <a:srgbClr val="FFC000"/>
                </a:solidFill>
              </a:rPr>
              <a:t> </a:t>
            </a:r>
            <a:r>
              <a:rPr lang="en-GB" b="1" i="1" dirty="0" err="1" smtClean="0">
                <a:solidFill>
                  <a:srgbClr val="FFC000"/>
                </a:solidFill>
              </a:rPr>
              <a:t>Hanh</a:t>
            </a:r>
            <a:endParaRPr lang="en-GB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29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33509" y="6488668"/>
            <a:ext cx="5258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https://www.autism.org/emotional-regulation-in-asd/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4561" t="7856" r="13175" b="2068"/>
          <a:stretch/>
        </p:blipFill>
        <p:spPr>
          <a:xfrm>
            <a:off x="1531620" y="173477"/>
            <a:ext cx="9006840" cy="6315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87770" y="235569"/>
            <a:ext cx="3849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Emotional regulation – A social process</a:t>
            </a:r>
          </a:p>
        </p:txBody>
      </p:sp>
    </p:spTree>
    <p:extLst>
      <p:ext uri="{BB962C8B-B14F-4D97-AF65-F5344CB8AC3E}">
        <p14:creationId xmlns:p14="http://schemas.microsoft.com/office/powerpoint/2010/main" val="247670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274" y="1319102"/>
            <a:ext cx="764274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800" dirty="0"/>
              <a:t>Self-regulation takes </a:t>
            </a:r>
            <a:r>
              <a:rPr lang="en-GB" sz="2800" dirty="0" smtClean="0"/>
              <a:t>energy; </a:t>
            </a:r>
            <a:r>
              <a:rPr lang="en-GB" sz="2800" b="1" dirty="0" smtClean="0">
                <a:solidFill>
                  <a:srgbClr val="00B050"/>
                </a:solidFill>
              </a:rPr>
              <a:t>executive functioning fuel</a:t>
            </a:r>
          </a:p>
          <a:p>
            <a:pPr fontAlgn="base"/>
            <a:endParaRPr lang="en-GB" sz="800" dirty="0" smtClean="0"/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800" dirty="0" smtClean="0"/>
              <a:t>Some individuals have </a:t>
            </a:r>
            <a:r>
              <a:rPr lang="en-GB" sz="2800" dirty="0"/>
              <a:t>to work </a:t>
            </a:r>
            <a:r>
              <a:rPr lang="en-GB" sz="2800" dirty="0" smtClean="0"/>
              <a:t>that much </a:t>
            </a:r>
            <a:r>
              <a:rPr lang="en-GB" sz="2800" dirty="0"/>
              <a:t>harder </a:t>
            </a:r>
            <a:r>
              <a:rPr lang="en-GB" sz="2800" dirty="0" smtClean="0"/>
              <a:t>to </a:t>
            </a:r>
            <a:r>
              <a:rPr lang="en-GB" sz="2800" dirty="0"/>
              <a:t>perform the same </a:t>
            </a:r>
            <a:r>
              <a:rPr lang="en-GB" sz="2800" dirty="0" smtClean="0"/>
              <a:t>tasks as others</a:t>
            </a:r>
          </a:p>
          <a:p>
            <a:pPr fontAlgn="base"/>
            <a:endParaRPr lang="en-GB" sz="800" dirty="0" smtClean="0"/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800" dirty="0"/>
              <a:t>I</a:t>
            </a:r>
            <a:r>
              <a:rPr lang="en-GB" sz="2800" dirty="0" smtClean="0"/>
              <a:t>t </a:t>
            </a:r>
            <a:r>
              <a:rPr lang="en-GB" sz="2800" dirty="0"/>
              <a:t>is this expenditure that so seriously depletes </a:t>
            </a:r>
            <a:r>
              <a:rPr lang="en-GB" sz="2800" dirty="0" smtClean="0"/>
              <a:t>the capacity </a:t>
            </a:r>
            <a:r>
              <a:rPr lang="en-GB" sz="2800" dirty="0"/>
              <a:t>to meet </a:t>
            </a:r>
            <a:r>
              <a:rPr lang="en-GB" sz="2800" dirty="0" smtClean="0"/>
              <a:t>any subsequent challenges</a:t>
            </a:r>
          </a:p>
          <a:p>
            <a:pPr fontAlgn="base"/>
            <a:endParaRPr lang="en-GB" sz="800" dirty="0" smtClean="0"/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800" dirty="0" smtClean="0"/>
              <a:t>Shutdowns and meltdowns are often the response to the </a:t>
            </a:r>
            <a:r>
              <a:rPr lang="en-GB" sz="2800" b="1" dirty="0" smtClean="0">
                <a:solidFill>
                  <a:srgbClr val="00B050"/>
                </a:solidFill>
              </a:rPr>
              <a:t>depletion</a:t>
            </a:r>
            <a:r>
              <a:rPr lang="en-GB" sz="2800" dirty="0" smtClean="0"/>
              <a:t> of executive functioning fuel</a:t>
            </a:r>
          </a:p>
          <a:p>
            <a:pPr fontAlgn="base"/>
            <a:endParaRPr lang="en-GB" sz="800" dirty="0" smtClean="0"/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800" dirty="0" smtClean="0"/>
              <a:t>As carers, it is important to </a:t>
            </a:r>
            <a:r>
              <a:rPr lang="en-GB" sz="2800" dirty="0"/>
              <a:t>notice what </a:t>
            </a:r>
            <a:r>
              <a:rPr lang="en-GB" sz="2800" dirty="0" smtClean="0"/>
              <a:t>stresses, as well as what soothes </a:t>
            </a:r>
            <a:r>
              <a:rPr lang="en-GB" sz="2800" dirty="0"/>
              <a:t>your </a:t>
            </a:r>
            <a:r>
              <a:rPr lang="en-GB" sz="2800" dirty="0" smtClean="0"/>
              <a:t>Autistic adult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0657" y="303439"/>
            <a:ext cx="46123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solidFill>
                  <a:srgbClr val="333333"/>
                </a:solidFill>
                <a:ea typeface="Microsoft YaHei UI" panose="020B0503020204020204" pitchFamily="34" charset="-122"/>
              </a:rPr>
              <a:t>D</a:t>
            </a:r>
            <a:r>
              <a:rPr lang="en-GB" sz="6000" dirty="0" smtClean="0">
                <a:solidFill>
                  <a:srgbClr val="333333"/>
                </a:solidFill>
                <a:ea typeface="Microsoft YaHei UI" panose="020B0503020204020204" pitchFamily="34" charset="-122"/>
              </a:rPr>
              <a:t>ysregulation</a:t>
            </a:r>
            <a:endParaRPr lang="en-GB" sz="6000" dirty="0">
              <a:ea typeface="Microsoft YaHei UI" panose="020B0503020204020204" pitchFamily="34" charset="-122"/>
            </a:endParaRPr>
          </a:p>
        </p:txBody>
      </p:sp>
      <p:pic>
        <p:nvPicPr>
          <p:cNvPr id="4100" name="Picture 4" descr="Image result for emotional dysregul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7021" y="942805"/>
            <a:ext cx="3535824" cy="5324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22800" y="438456"/>
            <a:ext cx="79018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latin typeface="Open Sans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29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24670" t="22473" r="25488" b="11856"/>
          <a:stretch/>
        </p:blipFill>
        <p:spPr bwMode="auto">
          <a:xfrm>
            <a:off x="1816100" y="317500"/>
            <a:ext cx="8826500" cy="6388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959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" t="37321" r="2630" b="26046"/>
          <a:stretch/>
        </p:blipFill>
        <p:spPr>
          <a:xfrm>
            <a:off x="308609" y="1497330"/>
            <a:ext cx="6450143" cy="4503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78129" y="6129419"/>
            <a:ext cx="11304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https://annsautism.blogspot.com/2018/02/autism-and-spoon-theory.html?fbclid=IwAR1tIO5_pd19Txm4oT1NvJowF1WiqxRjoYl9xquzNMwgrp43iaEoFkZEfoM&amp;m=1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911340" y="1856368"/>
            <a:ext cx="507873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20124D"/>
                </a:solidFill>
              </a:rPr>
              <a:t>The average </a:t>
            </a:r>
            <a:r>
              <a:rPr lang="en-GB" sz="2400" dirty="0">
                <a:solidFill>
                  <a:srgbClr val="20124D"/>
                </a:solidFill>
              </a:rPr>
              <a:t>person wakes up </a:t>
            </a:r>
            <a:r>
              <a:rPr lang="en-GB" sz="2400" dirty="0" smtClean="0">
                <a:solidFill>
                  <a:srgbClr val="20124D"/>
                </a:solidFill>
              </a:rPr>
              <a:t>with 12 </a:t>
            </a:r>
            <a:r>
              <a:rPr lang="en-GB" sz="2400" dirty="0">
                <a:solidFill>
                  <a:srgbClr val="20124D"/>
                </a:solidFill>
              </a:rPr>
              <a:t>units of energy to 'spend' </a:t>
            </a:r>
            <a:r>
              <a:rPr lang="en-GB" sz="2400" dirty="0" smtClean="0">
                <a:solidFill>
                  <a:srgbClr val="20124D"/>
                </a:solidFill>
              </a:rPr>
              <a:t>daily</a:t>
            </a:r>
          </a:p>
          <a:p>
            <a:endParaRPr lang="en-GB" sz="800" dirty="0" smtClean="0">
              <a:solidFill>
                <a:srgbClr val="20124D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Each spoon </a:t>
            </a:r>
            <a:r>
              <a:rPr lang="en-GB" sz="2400" dirty="0" smtClean="0"/>
              <a:t>represents </a:t>
            </a:r>
            <a:r>
              <a:rPr lang="en-GB" sz="2400" dirty="0"/>
              <a:t>a 'unit' of </a:t>
            </a:r>
            <a:r>
              <a:rPr lang="en-GB" sz="2400" dirty="0" smtClean="0"/>
              <a:t>energy</a:t>
            </a:r>
          </a:p>
          <a:p>
            <a:endParaRPr lang="en-GB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‘Each </a:t>
            </a:r>
            <a:r>
              <a:rPr lang="en-GB" sz="2400" dirty="0"/>
              <a:t>day, </a:t>
            </a:r>
            <a:r>
              <a:rPr lang="en-GB" sz="2400" dirty="0" smtClean="0"/>
              <a:t>I </a:t>
            </a:r>
            <a:r>
              <a:rPr lang="en-GB" sz="2400" dirty="0"/>
              <a:t>have to plan how to use that </a:t>
            </a:r>
            <a:r>
              <a:rPr lang="en-GB" sz="2400" dirty="0" smtClean="0"/>
              <a:t>energy</a:t>
            </a:r>
          </a:p>
          <a:p>
            <a:endParaRPr lang="en-GB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As </a:t>
            </a:r>
            <a:r>
              <a:rPr lang="en-GB" sz="2400" dirty="0"/>
              <a:t>an </a:t>
            </a:r>
            <a:r>
              <a:rPr lang="en-GB" sz="2400" dirty="0" smtClean="0"/>
              <a:t>Autistic </a:t>
            </a:r>
            <a:r>
              <a:rPr lang="en-GB" sz="2400" dirty="0"/>
              <a:t>person </a:t>
            </a:r>
            <a:r>
              <a:rPr lang="en-GB" sz="2400" dirty="0" smtClean="0"/>
              <a:t>I live </a:t>
            </a:r>
            <a:r>
              <a:rPr lang="en-GB" sz="2400" dirty="0"/>
              <a:t>in a world that is not designed for </a:t>
            </a:r>
            <a:r>
              <a:rPr lang="en-GB" sz="2400" dirty="0" smtClean="0"/>
              <a:t>me’</a:t>
            </a:r>
          </a:p>
          <a:p>
            <a:endParaRPr lang="en-GB" sz="800" dirty="0" smtClean="0"/>
          </a:p>
          <a:p>
            <a:pPr algn="r"/>
            <a:r>
              <a:rPr lang="en-GB" dirty="0" smtClean="0"/>
              <a:t>Anne </a:t>
            </a:r>
            <a:r>
              <a:rPr lang="en-GB" dirty="0" err="1" smtClean="0"/>
              <a:t>Memmott</a:t>
            </a:r>
            <a:r>
              <a:rPr lang="en-GB" dirty="0" smtClean="0"/>
              <a:t>, Autistic Autism Professional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54635" y="332719"/>
            <a:ext cx="46155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 smtClean="0">
                <a:solidFill>
                  <a:srgbClr val="333333"/>
                </a:solidFill>
                <a:ea typeface="Microsoft YaHei UI" panose="020B0503020204020204" pitchFamily="34" charset="-122"/>
              </a:rPr>
              <a:t>Spoon Theory</a:t>
            </a:r>
            <a:endParaRPr lang="en-GB" sz="6000" dirty="0">
              <a:ea typeface="Microsoft YaHei UI" panose="020B0503020204020204" pitchFamily="34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70194" y="476417"/>
            <a:ext cx="6434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4D5156"/>
                </a:solidFill>
                <a:latin typeface="arial" panose="020B0604020202020204" pitchFamily="34" charset="0"/>
              </a:rPr>
              <a:t>a </a:t>
            </a:r>
            <a:r>
              <a:rPr lang="en-GB" dirty="0">
                <a:solidFill>
                  <a:srgbClr val="4D5156"/>
                </a:solidFill>
                <a:latin typeface="arial" panose="020B0604020202020204" pitchFamily="34" charset="0"/>
              </a:rPr>
              <a:t>metaphor </a:t>
            </a:r>
            <a:r>
              <a:rPr lang="en-GB" dirty="0" smtClean="0">
                <a:solidFill>
                  <a:srgbClr val="4D5156"/>
                </a:solidFill>
                <a:latin typeface="arial" panose="020B0604020202020204" pitchFamily="34" charset="0"/>
              </a:rPr>
              <a:t>in </a:t>
            </a:r>
            <a:r>
              <a:rPr lang="en-GB" dirty="0">
                <a:solidFill>
                  <a:srgbClr val="4D5156"/>
                </a:solidFill>
                <a:latin typeface="arial" panose="020B0604020202020204" pitchFamily="34" charset="0"/>
              </a:rPr>
              <a:t>regards to </a:t>
            </a:r>
            <a:r>
              <a:rPr lang="en-GB" dirty="0" smtClean="0">
                <a:solidFill>
                  <a:srgbClr val="4D5156"/>
                </a:solidFill>
                <a:latin typeface="arial" panose="020B0604020202020204" pitchFamily="34" charset="0"/>
              </a:rPr>
              <a:t>fatigue; </a:t>
            </a:r>
            <a:r>
              <a:rPr lang="en-GB" dirty="0">
                <a:solidFill>
                  <a:srgbClr val="4D5156"/>
                </a:solidFill>
                <a:latin typeface="arial" panose="020B0604020202020204" pitchFamily="34" charset="0"/>
              </a:rPr>
              <a:t>used to describe the amount of mental and physical energy a person has available for activities of living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36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emotional bank accou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6" r="27093" b="11681"/>
          <a:stretch/>
        </p:blipFill>
        <p:spPr bwMode="auto">
          <a:xfrm rot="470306">
            <a:off x="5124857" y="1731046"/>
            <a:ext cx="1301339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8909" y="594360"/>
            <a:ext cx="64102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 smtClean="0">
                <a:solidFill>
                  <a:srgbClr val="333333"/>
                </a:solidFill>
                <a:ea typeface="Microsoft YaHei UI" panose="020B0503020204020204" pitchFamily="34" charset="-122"/>
              </a:rPr>
              <a:t>Creating an Energy </a:t>
            </a:r>
          </a:p>
          <a:p>
            <a:pPr algn="ctr"/>
            <a:r>
              <a:rPr lang="en-GB" sz="4800" dirty="0" smtClean="0">
                <a:solidFill>
                  <a:srgbClr val="333333"/>
                </a:solidFill>
                <a:ea typeface="Microsoft YaHei UI" panose="020B0503020204020204" pitchFamily="34" charset="-122"/>
              </a:rPr>
              <a:t>Bank Account</a:t>
            </a:r>
            <a:endParaRPr lang="en-GB" sz="4800" dirty="0">
              <a:ea typeface="Microsoft YaHei UI" panose="020B0503020204020204" pitchFamily="3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1714" y="2199649"/>
            <a:ext cx="66552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ZA" sz="3200" dirty="0" smtClean="0"/>
              <a:t>Develops awareness of:</a:t>
            </a:r>
          </a:p>
          <a:p>
            <a:pPr fontAlgn="base"/>
            <a:endParaRPr lang="en-ZA" sz="800" dirty="0" smtClean="0"/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ZA" sz="3200" dirty="0" smtClean="0"/>
              <a:t>Where </a:t>
            </a:r>
            <a:r>
              <a:rPr lang="en-ZA" sz="3200" dirty="0">
                <a:solidFill>
                  <a:srgbClr val="FF0000"/>
                </a:solidFill>
              </a:rPr>
              <a:t>energy withdrawals and deposits </a:t>
            </a:r>
            <a:r>
              <a:rPr lang="en-ZA" sz="3200" dirty="0"/>
              <a:t>come </a:t>
            </a:r>
            <a:r>
              <a:rPr lang="en-ZA" sz="3200" dirty="0" smtClean="0"/>
              <a:t>from</a:t>
            </a:r>
          </a:p>
          <a:p>
            <a:pPr fontAlgn="base"/>
            <a:endParaRPr lang="en-ZA" sz="800" dirty="0" smtClean="0"/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ZA" sz="3200" dirty="0" smtClean="0">
                <a:solidFill>
                  <a:srgbClr val="002060"/>
                </a:solidFill>
              </a:rPr>
              <a:t>Potential</a:t>
            </a:r>
            <a:r>
              <a:rPr lang="en-ZA" sz="3200" dirty="0" smtClean="0">
                <a:solidFill>
                  <a:srgbClr val="FF0000"/>
                </a:solidFill>
              </a:rPr>
              <a:t> triggers</a:t>
            </a:r>
          </a:p>
          <a:p>
            <a:pPr fontAlgn="base"/>
            <a:endParaRPr lang="en-ZA" sz="800" dirty="0" smtClean="0">
              <a:solidFill>
                <a:srgbClr val="FF0000"/>
              </a:solidFill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ZA" sz="3200" dirty="0" smtClean="0"/>
              <a:t>What can be done to </a:t>
            </a:r>
            <a:r>
              <a:rPr lang="en-ZA" sz="3200" dirty="0" smtClean="0">
                <a:solidFill>
                  <a:srgbClr val="FF0000"/>
                </a:solidFill>
              </a:rPr>
              <a:t>improve recovery </a:t>
            </a:r>
            <a:r>
              <a:rPr lang="en-ZA" sz="3200" dirty="0" smtClean="0"/>
              <a:t>from distress</a:t>
            </a:r>
          </a:p>
          <a:p>
            <a:pPr fontAlgn="base"/>
            <a:endParaRPr lang="en-ZA" sz="800" dirty="0" smtClean="0"/>
          </a:p>
        </p:txBody>
      </p:sp>
      <p:pic>
        <p:nvPicPr>
          <p:cNvPr id="5" name="Picture 4" descr="No automatic alt text available.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80" b="19535"/>
          <a:stretch/>
        </p:blipFill>
        <p:spPr bwMode="auto">
          <a:xfrm>
            <a:off x="7162702" y="594360"/>
            <a:ext cx="4435559" cy="5376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721714" y="6210912"/>
            <a:ext cx="108765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hlinkClick r:id="rId5"/>
              </a:rPr>
              <a:t>https://medium.com/age-of-awareness/the-energy-accounting-activity-for-autism-3a245e34bdfb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736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735" y="154546"/>
            <a:ext cx="4038815" cy="27045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4546"/>
            <a:ext cx="10515600" cy="2846232"/>
          </a:xfrm>
        </p:spPr>
        <p:txBody>
          <a:bodyPr>
            <a:normAutofit/>
          </a:bodyPr>
          <a:lstStyle/>
          <a:p>
            <a:r>
              <a:rPr lang="en-GB" sz="1300" smtClean="0"/>
              <a:t>							</a:t>
            </a:r>
            <a:r>
              <a:rPr lang="en-GB" sz="1800" smtClean="0"/>
              <a:t>57 Albion Road, Edinburgh EH7 5QY</a:t>
            </a:r>
            <a:br>
              <a:rPr lang="en-GB" sz="1800" smtClean="0"/>
            </a:br>
            <a:r>
              <a:rPr lang="en-GB" sz="1800" smtClean="0"/>
              <a:t>							Tel: 0131 475 2416</a:t>
            </a:r>
            <a:br>
              <a:rPr lang="en-GB" sz="1800" smtClean="0"/>
            </a:br>
            <a:r>
              <a:rPr lang="en-GB" sz="1800" smtClean="0"/>
              <a:t>							Email: info@pasda.org.uk</a:t>
            </a:r>
            <a:br>
              <a:rPr lang="en-GB" sz="1800" smtClean="0"/>
            </a:br>
            <a:r>
              <a:rPr lang="en-GB" sz="1800" smtClean="0"/>
              <a:t>							Website: </a:t>
            </a:r>
            <a:r>
              <a:rPr lang="en-GB" sz="1800" smtClean="0">
                <a:hlinkClick r:id="rId3"/>
              </a:rPr>
              <a:t>www.pasda.org.uk</a:t>
            </a:r>
            <a:r>
              <a:rPr lang="en-GB" sz="1800" smtClean="0"/>
              <a:t> 									Scottish Charity Number: SC042678</a:t>
            </a:r>
            <a:br>
              <a:rPr lang="en-GB" sz="1800" smtClean="0"/>
            </a:br>
            <a:r>
              <a:rPr lang="en-GB" sz="1800" smtClean="0"/>
              <a:t/>
            </a:r>
            <a:br>
              <a:rPr lang="en-GB" sz="1800" smtClean="0"/>
            </a:br>
            <a:r>
              <a:rPr lang="en-GB" sz="1800" smtClean="0"/>
              <a:t/>
            </a:r>
            <a:br>
              <a:rPr lang="en-GB" sz="1800" smtClean="0"/>
            </a:br>
            <a:endParaRPr lang="en-GB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219718"/>
            <a:ext cx="10515600" cy="314244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1800" b="1" smtClean="0"/>
              <a:t>MAKE A DONATION TO SUPPORT Pasda’s WORK</a:t>
            </a:r>
          </a:p>
          <a:p>
            <a:pPr marL="0" indent="0">
              <a:buNone/>
            </a:pPr>
            <a:r>
              <a:rPr lang="en-GB" sz="1800" smtClean="0"/>
              <a:t>If you have benefitted from this presentation, please consider supporting Pasda's work. </a:t>
            </a:r>
          </a:p>
          <a:p>
            <a:pPr marL="0" indent="0">
              <a:buNone/>
            </a:pPr>
            <a:r>
              <a:rPr lang="en-GB" sz="1800" smtClean="0"/>
              <a:t>You can do this in one of four ways:  </a:t>
            </a:r>
          </a:p>
          <a:p>
            <a:pPr marL="457200" indent="-457200">
              <a:buFont typeface="+mj-lt"/>
              <a:buAutoNum type="arabicParenR"/>
            </a:pPr>
            <a:r>
              <a:rPr lang="en-GB" sz="1800" smtClean="0"/>
              <a:t>Donate via JustGiving on the Pasda website at: </a:t>
            </a:r>
            <a:r>
              <a:rPr lang="en-GB" sz="1800" smtClean="0">
                <a:hlinkClick r:id="rId4"/>
              </a:rPr>
              <a:t>https://www.pasda.org.uk </a:t>
            </a:r>
            <a:r>
              <a:rPr lang="en-GB" sz="1800" smtClean="0"/>
              <a:t>, at the top right of the Home Page.</a:t>
            </a:r>
          </a:p>
          <a:p>
            <a:pPr marL="457200" indent="-457200">
              <a:buFont typeface="+mj-lt"/>
              <a:buAutoNum type="arabicParenR"/>
            </a:pPr>
            <a:r>
              <a:rPr lang="en-GB" sz="1800" smtClean="0"/>
              <a:t>Donate via JustGiving at: </a:t>
            </a:r>
            <a:r>
              <a:rPr lang="en-GB" sz="1800" smtClean="0">
                <a:hlinkClick r:id="rId5"/>
              </a:rPr>
              <a:t>https://www.justgiving.com/pasdauk</a:t>
            </a:r>
            <a:endParaRPr lang="en-GB" sz="1800" smtClean="0"/>
          </a:p>
          <a:p>
            <a:pPr marL="457200" indent="-457200">
              <a:buFont typeface="+mj-lt"/>
              <a:buAutoNum type="arabicParenR"/>
            </a:pPr>
            <a:r>
              <a:rPr lang="en-GB" sz="1800" smtClean="0"/>
              <a:t>Make a bank transfer. To do this, please contact us by phone or email for the account details.</a:t>
            </a:r>
          </a:p>
          <a:p>
            <a:pPr marL="457200" indent="-457200">
              <a:buFont typeface="+mj-lt"/>
              <a:buAutoNum type="arabicParenR"/>
            </a:pPr>
            <a:r>
              <a:rPr lang="en-GB" sz="1800" smtClean="0"/>
              <a:t>Make out a cheque payable to Pasda, and mail it to our office at the address above.  </a:t>
            </a:r>
          </a:p>
          <a:p>
            <a:pPr marL="0" indent="0" algn="ctr">
              <a:buNone/>
            </a:pPr>
            <a:endParaRPr lang="en-GB" sz="1800" smtClean="0"/>
          </a:p>
          <a:p>
            <a:pPr marL="0" indent="0" algn="ctr">
              <a:buNone/>
            </a:pPr>
            <a:r>
              <a:rPr lang="en-GB" sz="1800" smtClean="0"/>
              <a:t>Thank you very much.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8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20542" y="1947333"/>
            <a:ext cx="520215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ZA" sz="3200" dirty="0" smtClean="0"/>
              <a:t>Two adjectives that describe your favourite animal</a:t>
            </a:r>
          </a:p>
          <a:p>
            <a:pPr marL="228600" indent="-228600">
              <a:buFont typeface="+mj-lt"/>
              <a:buAutoNum type="arabicPeriod"/>
            </a:pPr>
            <a:endParaRPr lang="en-ZA" sz="800" dirty="0" smtClean="0"/>
          </a:p>
          <a:p>
            <a:pPr marL="514350" indent="-514350">
              <a:buFont typeface="+mj-lt"/>
              <a:buAutoNum type="arabicPeriod"/>
            </a:pPr>
            <a:r>
              <a:rPr lang="en-ZA" sz="3200" dirty="0" smtClean="0"/>
              <a:t>Two adjectives that describe your second most favourite animal</a:t>
            </a:r>
          </a:p>
          <a:p>
            <a:pPr marL="228600" indent="-228600">
              <a:buFont typeface="+mj-lt"/>
              <a:buAutoNum type="arabicPeriod"/>
            </a:pPr>
            <a:endParaRPr lang="en-ZA" sz="800" dirty="0" smtClean="0"/>
          </a:p>
          <a:p>
            <a:pPr marL="514350" indent="-514350">
              <a:buFont typeface="+mj-lt"/>
              <a:buAutoNum type="arabicPeriod"/>
            </a:pPr>
            <a:r>
              <a:rPr lang="en-ZA" sz="3200" dirty="0" smtClean="0"/>
              <a:t>Two adjectives to describe the ocean</a:t>
            </a:r>
            <a:r>
              <a:rPr lang="en-ZA" sz="3200" b="1" dirty="0" smtClean="0"/>
              <a:t> </a:t>
            </a:r>
            <a:endParaRPr lang="en-ZA" sz="3200" dirty="0"/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41" y="270933"/>
            <a:ext cx="5650752" cy="6373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00866" y="387420"/>
            <a:ext cx="4476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Self-Awareness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38657" y="1201893"/>
            <a:ext cx="1645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Activity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80437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50421" y="2324695"/>
            <a:ext cx="54304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altLang="en-US" sz="3200" b="1" dirty="0" smtClean="0">
                <a:latin typeface="Calibri" panose="020F0502020204030204" pitchFamily="34" charset="0"/>
              </a:rPr>
              <a:t>Answer to question 1: </a:t>
            </a:r>
            <a:r>
              <a:rPr lang="en-ZA" altLang="en-US" sz="3200" dirty="0" smtClean="0">
                <a:latin typeface="Calibri" panose="020F0502020204030204" pitchFamily="34" charset="0"/>
              </a:rPr>
              <a:t>Reflects </a:t>
            </a:r>
            <a:r>
              <a:rPr lang="en-ZA" altLang="en-US" sz="3200" dirty="0">
                <a:latin typeface="Calibri" panose="020F0502020204030204" pitchFamily="34" charset="0"/>
              </a:rPr>
              <a:t>how you see </a:t>
            </a:r>
            <a:r>
              <a:rPr lang="en-ZA" altLang="en-US" sz="3200" dirty="0" smtClean="0">
                <a:latin typeface="Calibri" panose="020F0502020204030204" pitchFamily="34" charset="0"/>
              </a:rPr>
              <a:t>yourself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ZA" altLang="en-US" sz="8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altLang="en-US" sz="3200" b="1" dirty="0">
                <a:latin typeface="Calibri" panose="020F0502020204030204" pitchFamily="34" charset="0"/>
              </a:rPr>
              <a:t>Answer to question </a:t>
            </a:r>
            <a:r>
              <a:rPr lang="en-ZA" altLang="en-US" sz="3200" b="1" dirty="0" smtClean="0">
                <a:latin typeface="Calibri" panose="020F0502020204030204" pitchFamily="34" charset="0"/>
              </a:rPr>
              <a:t>2: </a:t>
            </a:r>
            <a:r>
              <a:rPr lang="en-ZA" altLang="en-US" sz="3200" dirty="0" smtClean="0">
                <a:latin typeface="Calibri" panose="020F0502020204030204" pitchFamily="34" charset="0"/>
              </a:rPr>
              <a:t>Reflects </a:t>
            </a:r>
            <a:r>
              <a:rPr lang="en-ZA" altLang="en-US" sz="3200" dirty="0">
                <a:latin typeface="Calibri" panose="020F0502020204030204" pitchFamily="34" charset="0"/>
              </a:rPr>
              <a:t>how others see </a:t>
            </a:r>
            <a:r>
              <a:rPr lang="en-ZA" altLang="en-US" sz="3200" dirty="0" smtClean="0">
                <a:latin typeface="Calibri" panose="020F0502020204030204" pitchFamily="34" charset="0"/>
              </a:rPr>
              <a:t>yourself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ZA" altLang="en-US" sz="8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altLang="en-US" sz="3200" b="1" dirty="0">
                <a:latin typeface="Calibri" panose="020F0502020204030204" pitchFamily="34" charset="0"/>
              </a:rPr>
              <a:t>Answer to question </a:t>
            </a:r>
            <a:r>
              <a:rPr lang="en-ZA" altLang="en-US" sz="3200" b="1" dirty="0" smtClean="0">
                <a:latin typeface="Calibri" panose="020F0502020204030204" pitchFamily="34" charset="0"/>
              </a:rPr>
              <a:t>3: </a:t>
            </a:r>
            <a:r>
              <a:rPr lang="en-ZA" altLang="en-US" sz="3200" dirty="0" smtClean="0">
                <a:latin typeface="Calibri" panose="020F0502020204030204" pitchFamily="34" charset="0"/>
              </a:rPr>
              <a:t>Reflects </a:t>
            </a:r>
            <a:r>
              <a:rPr lang="en-ZA" altLang="en-US" sz="3200" dirty="0">
                <a:latin typeface="Calibri" panose="020F0502020204030204" pitchFamily="34" charset="0"/>
              </a:rPr>
              <a:t>how you view life</a:t>
            </a:r>
            <a:endParaRPr lang="en-ZA" altLang="en-US" sz="1600" dirty="0"/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41" y="270933"/>
            <a:ext cx="5650752" cy="6373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00866" y="387420"/>
            <a:ext cx="4476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Self-Awareness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41042" y="1201893"/>
            <a:ext cx="520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Reflections on your responses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44449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Julia Dau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8" r="10114" b="8800"/>
          <a:stretch/>
        </p:blipFill>
        <p:spPr bwMode="auto">
          <a:xfrm>
            <a:off x="155575" y="393894"/>
            <a:ext cx="4653801" cy="5303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0454" y="5697415"/>
            <a:ext cx="43445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b="1" dirty="0" smtClean="0"/>
              <a:t>Julia Daunt</a:t>
            </a:r>
            <a:r>
              <a:rPr lang="en-GB" sz="2000" dirty="0" smtClean="0"/>
              <a:t>; age 36</a:t>
            </a:r>
          </a:p>
          <a:p>
            <a:pPr algn="ctr"/>
            <a:r>
              <a:rPr lang="en-GB" sz="2000" dirty="0" smtClean="0"/>
              <a:t>Diagnosed with PDA; a profile of Autism</a:t>
            </a:r>
            <a:endParaRPr lang="en-ZA" sz="2000" dirty="0"/>
          </a:p>
        </p:txBody>
      </p:sp>
      <p:sp>
        <p:nvSpPr>
          <p:cNvPr id="3" name="Rectangle 2"/>
          <p:cNvSpPr/>
          <p:nvPr/>
        </p:nvSpPr>
        <p:spPr>
          <a:xfrm>
            <a:off x="5004255" y="535773"/>
            <a:ext cx="654616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GB" sz="800" dirty="0"/>
          </a:p>
          <a:p>
            <a:pPr algn="just"/>
            <a:r>
              <a:rPr lang="en-GB" sz="3200" dirty="0" smtClean="0"/>
              <a:t>“For </a:t>
            </a:r>
            <a:r>
              <a:rPr lang="en-GB" sz="3200" dirty="0"/>
              <a:t>me </a:t>
            </a:r>
            <a:r>
              <a:rPr lang="en-GB" sz="3200" b="1" dirty="0">
                <a:solidFill>
                  <a:srgbClr val="0070C0"/>
                </a:solidFill>
              </a:rPr>
              <a:t>self-awareness</a:t>
            </a:r>
            <a:r>
              <a:rPr lang="en-GB" sz="3200" dirty="0"/>
              <a:t> is the key. If you don’t have </a:t>
            </a:r>
            <a:r>
              <a:rPr lang="en-GB" sz="3200" dirty="0" smtClean="0"/>
              <a:t>self-awareness </a:t>
            </a:r>
            <a:r>
              <a:rPr lang="en-GB" sz="3200" dirty="0"/>
              <a:t>how can you modify or avoid things that cause anxiety? </a:t>
            </a:r>
            <a:r>
              <a:rPr lang="en-GB" sz="3200" dirty="0" smtClean="0"/>
              <a:t>If </a:t>
            </a:r>
            <a:r>
              <a:rPr lang="en-GB" sz="3200" dirty="0"/>
              <a:t>you don’t know why you feel anxious out </a:t>
            </a:r>
            <a:r>
              <a:rPr lang="en-GB" sz="3200" dirty="0" smtClean="0"/>
              <a:t>there, </a:t>
            </a:r>
            <a:r>
              <a:rPr lang="en-GB" sz="3200" dirty="0"/>
              <a:t>how can you deal with it? </a:t>
            </a:r>
            <a:endParaRPr lang="en-GB" sz="3200" dirty="0" smtClean="0"/>
          </a:p>
          <a:p>
            <a:pPr algn="just"/>
            <a:endParaRPr lang="en-GB" sz="800" dirty="0"/>
          </a:p>
          <a:p>
            <a:pPr algn="just"/>
            <a:r>
              <a:rPr lang="en-GB" sz="3200" dirty="0" smtClean="0"/>
              <a:t>When </a:t>
            </a:r>
            <a:r>
              <a:rPr lang="en-GB" sz="3200" dirty="0"/>
              <a:t>you understand what’s hard for you and why, you can make suitable </a:t>
            </a:r>
            <a:r>
              <a:rPr lang="en-GB" sz="3200" dirty="0" smtClean="0"/>
              <a:t>adjustments. </a:t>
            </a:r>
            <a:r>
              <a:rPr lang="en-GB" sz="3200" dirty="0"/>
              <a:t>All of a sudden </a:t>
            </a:r>
            <a:r>
              <a:rPr lang="en-GB" sz="3200" b="1" dirty="0">
                <a:solidFill>
                  <a:srgbClr val="0070C0"/>
                </a:solidFill>
              </a:rPr>
              <a:t>once you have </a:t>
            </a:r>
            <a:r>
              <a:rPr lang="en-GB" sz="3200" b="1" dirty="0" smtClean="0">
                <a:solidFill>
                  <a:srgbClr val="0070C0"/>
                </a:solidFill>
              </a:rPr>
              <a:t>self-awareness </a:t>
            </a:r>
            <a:r>
              <a:rPr lang="en-GB" sz="3200" b="1" dirty="0">
                <a:solidFill>
                  <a:srgbClr val="0070C0"/>
                </a:solidFill>
              </a:rPr>
              <a:t>your life makes sense</a:t>
            </a:r>
            <a:r>
              <a:rPr lang="en-GB" sz="3200" dirty="0" smtClean="0"/>
              <a:t>.”</a:t>
            </a:r>
            <a:endParaRPr lang="en-ZA" sz="3200" dirty="0"/>
          </a:p>
        </p:txBody>
      </p:sp>
      <p:sp>
        <p:nvSpPr>
          <p:cNvPr id="4" name="Rectangle 3"/>
          <p:cNvSpPr/>
          <p:nvPr/>
        </p:nvSpPr>
        <p:spPr>
          <a:xfrm>
            <a:off x="1065913" y="6405301"/>
            <a:ext cx="3071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https://memyselfandpda.com/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418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leepy man looking in the mirr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9"/>
          <a:stretch/>
        </p:blipFill>
        <p:spPr bwMode="auto">
          <a:xfrm>
            <a:off x="914400" y="77739"/>
            <a:ext cx="10069286" cy="6722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66257" y="5534561"/>
            <a:ext cx="8577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4000" dirty="0">
                <a:solidFill>
                  <a:schemeClr val="bg1"/>
                </a:solidFill>
              </a:rPr>
              <a:t>t</a:t>
            </a:r>
            <a:r>
              <a:rPr lang="en-ZA" sz="4000" dirty="0" smtClean="0">
                <a:solidFill>
                  <a:schemeClr val="bg1"/>
                </a:solidFill>
              </a:rPr>
              <a:t>he conscious knowledge of one’s own character, feelings, motives and desires.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0157" y="0"/>
            <a:ext cx="73587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dirty="0" smtClean="0">
                <a:solidFill>
                  <a:srgbClr val="333333"/>
                </a:solidFill>
                <a:ea typeface="Microsoft YaHei UI" panose="020B0503020204020204" pitchFamily="34" charset="-122"/>
              </a:rPr>
              <a:t>Self-Awareness  .  .  .</a:t>
            </a:r>
            <a:endParaRPr lang="en-GB" sz="6000" b="1" dirty="0"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9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312" y="2362318"/>
            <a:ext cx="517071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2A2A2A"/>
                </a:solidFill>
              </a:rPr>
              <a:t>Luis </a:t>
            </a:r>
            <a:r>
              <a:rPr lang="en-GB" sz="2400" dirty="0">
                <a:solidFill>
                  <a:srgbClr val="2A2A2A"/>
                </a:solidFill>
              </a:rPr>
              <a:t>is having relationship problems with </a:t>
            </a:r>
            <a:r>
              <a:rPr lang="en-GB" sz="2400" dirty="0" smtClean="0">
                <a:solidFill>
                  <a:srgbClr val="2A2A2A"/>
                </a:solidFill>
              </a:rPr>
              <a:t>his girlfriend</a:t>
            </a:r>
            <a:r>
              <a:rPr lang="en-GB" sz="2400" dirty="0">
                <a:solidFill>
                  <a:srgbClr val="2A2A2A"/>
                </a:solidFill>
              </a:rPr>
              <a:t>, </a:t>
            </a:r>
            <a:r>
              <a:rPr lang="en-GB" sz="2400" dirty="0" smtClean="0">
                <a:solidFill>
                  <a:srgbClr val="2A2A2A"/>
                </a:solidFill>
              </a:rPr>
              <a:t>Monique. </a:t>
            </a:r>
          </a:p>
          <a:p>
            <a:pPr algn="just"/>
            <a:endParaRPr lang="en-GB" sz="800" dirty="0" smtClean="0">
              <a:solidFill>
                <a:srgbClr val="2A2A2A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2A2A2A"/>
                </a:solidFill>
              </a:rPr>
              <a:t>He </a:t>
            </a:r>
            <a:r>
              <a:rPr lang="en-GB" sz="2400" dirty="0">
                <a:solidFill>
                  <a:srgbClr val="2A2A2A"/>
                </a:solidFill>
              </a:rPr>
              <a:t>thinks </a:t>
            </a:r>
            <a:r>
              <a:rPr lang="en-GB" sz="2400" dirty="0" smtClean="0">
                <a:solidFill>
                  <a:srgbClr val="2A2A2A"/>
                </a:solidFill>
              </a:rPr>
              <a:t>she </a:t>
            </a:r>
            <a:r>
              <a:rPr lang="en-GB" sz="2400" dirty="0">
                <a:solidFill>
                  <a:srgbClr val="2A2A2A"/>
                </a:solidFill>
              </a:rPr>
              <a:t>takes </a:t>
            </a:r>
            <a:r>
              <a:rPr lang="en-GB" sz="2400" dirty="0" smtClean="0">
                <a:solidFill>
                  <a:srgbClr val="2A2A2A"/>
                </a:solidFill>
              </a:rPr>
              <a:t>him </a:t>
            </a:r>
            <a:r>
              <a:rPr lang="en-GB" sz="2400" dirty="0">
                <a:solidFill>
                  <a:srgbClr val="2A2A2A"/>
                </a:solidFill>
              </a:rPr>
              <a:t>for granted and </a:t>
            </a:r>
            <a:r>
              <a:rPr lang="en-GB" sz="2400" dirty="0" smtClean="0">
                <a:solidFill>
                  <a:srgbClr val="2A2A2A"/>
                </a:solidFill>
              </a:rPr>
              <a:t>she </a:t>
            </a:r>
            <a:r>
              <a:rPr lang="en-GB" sz="2400" dirty="0">
                <a:solidFill>
                  <a:srgbClr val="2A2A2A"/>
                </a:solidFill>
              </a:rPr>
              <a:t>doesn’t </a:t>
            </a:r>
            <a:r>
              <a:rPr lang="en-GB" sz="2400" dirty="0" smtClean="0">
                <a:solidFill>
                  <a:srgbClr val="2A2A2A"/>
                </a:solidFill>
              </a:rPr>
              <a:t>tell him, she </a:t>
            </a:r>
            <a:r>
              <a:rPr lang="en-GB" sz="2400" dirty="0">
                <a:solidFill>
                  <a:srgbClr val="2A2A2A"/>
                </a:solidFill>
              </a:rPr>
              <a:t>loves </a:t>
            </a:r>
            <a:r>
              <a:rPr lang="en-GB" sz="2400" dirty="0" smtClean="0">
                <a:solidFill>
                  <a:srgbClr val="2A2A2A"/>
                </a:solidFill>
              </a:rPr>
              <a:t>him </a:t>
            </a:r>
            <a:r>
              <a:rPr lang="en-GB" sz="2400" dirty="0">
                <a:solidFill>
                  <a:srgbClr val="2A2A2A"/>
                </a:solidFill>
              </a:rPr>
              <a:t>or </a:t>
            </a:r>
            <a:r>
              <a:rPr lang="en-GB" sz="2400" dirty="0" smtClean="0">
                <a:solidFill>
                  <a:srgbClr val="2A2A2A"/>
                </a:solidFill>
              </a:rPr>
              <a:t>show him much affection.</a:t>
            </a:r>
          </a:p>
          <a:p>
            <a:pPr algn="just"/>
            <a:endParaRPr lang="en-GB" sz="800" dirty="0" smtClean="0">
              <a:solidFill>
                <a:srgbClr val="2A2A2A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2A2A2A"/>
                </a:solidFill>
              </a:rPr>
              <a:t>They </a:t>
            </a:r>
            <a:r>
              <a:rPr lang="en-GB" sz="2400" dirty="0">
                <a:solidFill>
                  <a:srgbClr val="2A2A2A"/>
                </a:solidFill>
              </a:rPr>
              <a:t>fight about this frequently</a:t>
            </a:r>
            <a:r>
              <a:rPr lang="en-GB" sz="2400" dirty="0" smtClean="0">
                <a:solidFill>
                  <a:srgbClr val="2A2A2A"/>
                </a:solidFill>
              </a:rPr>
              <a:t>.</a:t>
            </a:r>
          </a:p>
          <a:p>
            <a:pPr algn="just"/>
            <a:endParaRPr lang="en-GB" sz="800" dirty="0" smtClean="0">
              <a:solidFill>
                <a:srgbClr val="2A2A2A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800" dirty="0">
              <a:solidFill>
                <a:srgbClr val="2A2A2A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8463" y="705070"/>
            <a:ext cx="4476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Self-Awareness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6254" y="1519543"/>
            <a:ext cx="1645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Activity</a:t>
            </a:r>
            <a:endParaRPr lang="en-GB" sz="3200" dirty="0"/>
          </a:p>
        </p:txBody>
      </p:sp>
      <p:pic>
        <p:nvPicPr>
          <p:cNvPr id="5122" name="Picture 2" descr="Adults with autism feel frequent, lingering anxiety | Spectrum | Autism  Research New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8"/>
          <a:stretch/>
        </p:blipFill>
        <p:spPr bwMode="auto">
          <a:xfrm>
            <a:off x="6339439" y="850497"/>
            <a:ext cx="5622647" cy="457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12312" y="5421085"/>
            <a:ext cx="115974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2A2A2A"/>
                </a:solidFill>
              </a:rPr>
              <a:t>Suddenly, he realizes that he may be contributing to the problem. </a:t>
            </a:r>
          </a:p>
        </p:txBody>
      </p:sp>
    </p:spTree>
    <p:extLst>
      <p:ext uri="{BB962C8B-B14F-4D97-AF65-F5344CB8AC3E}">
        <p14:creationId xmlns:p14="http://schemas.microsoft.com/office/powerpoint/2010/main" val="360551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9856" y="1570918"/>
            <a:ext cx="5323115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 smtClean="0">
                <a:solidFill>
                  <a:srgbClr val="2A2A2A"/>
                </a:solidFill>
              </a:rPr>
              <a:t>He reflects; looking </a:t>
            </a:r>
            <a:r>
              <a:rPr lang="en-GB" sz="2400" dirty="0">
                <a:solidFill>
                  <a:srgbClr val="2A2A2A"/>
                </a:solidFill>
              </a:rPr>
              <a:t>inward and </a:t>
            </a:r>
            <a:r>
              <a:rPr lang="en-GB" sz="2400" dirty="0" smtClean="0">
                <a:solidFill>
                  <a:srgbClr val="2A2A2A"/>
                </a:solidFill>
              </a:rPr>
              <a:t>realises </a:t>
            </a:r>
            <a:r>
              <a:rPr lang="en-GB" sz="2400" dirty="0">
                <a:solidFill>
                  <a:srgbClr val="2A2A2A"/>
                </a:solidFill>
              </a:rPr>
              <a:t>that </a:t>
            </a:r>
            <a:r>
              <a:rPr lang="en-GB" sz="2400" dirty="0" smtClean="0">
                <a:solidFill>
                  <a:srgbClr val="2A2A2A"/>
                </a:solidFill>
              </a:rPr>
              <a:t>he </a:t>
            </a:r>
            <a:r>
              <a:rPr lang="en-GB" sz="2400" dirty="0">
                <a:solidFill>
                  <a:srgbClr val="2A2A2A"/>
                </a:solidFill>
              </a:rPr>
              <a:t>doesn’t show </a:t>
            </a:r>
            <a:r>
              <a:rPr lang="en-GB" sz="2400" dirty="0" smtClean="0">
                <a:solidFill>
                  <a:srgbClr val="2A2A2A"/>
                </a:solidFill>
              </a:rPr>
              <a:t>Monique </a:t>
            </a:r>
            <a:r>
              <a:rPr lang="en-GB" sz="2400" dirty="0">
                <a:solidFill>
                  <a:srgbClr val="2A2A2A"/>
                </a:solidFill>
              </a:rPr>
              <a:t>appreciation very </a:t>
            </a:r>
            <a:r>
              <a:rPr lang="en-GB" sz="2400" dirty="0" smtClean="0">
                <a:solidFill>
                  <a:srgbClr val="2A2A2A"/>
                </a:solidFill>
              </a:rPr>
              <a:t>often; that he tends to overlook </a:t>
            </a:r>
            <a:r>
              <a:rPr lang="en-GB" sz="2400" dirty="0">
                <a:solidFill>
                  <a:srgbClr val="2A2A2A"/>
                </a:solidFill>
              </a:rPr>
              <a:t>the nice things </a:t>
            </a:r>
            <a:r>
              <a:rPr lang="en-GB" sz="2400" dirty="0" smtClean="0">
                <a:solidFill>
                  <a:srgbClr val="2A2A2A"/>
                </a:solidFill>
              </a:rPr>
              <a:t>she </a:t>
            </a:r>
            <a:r>
              <a:rPr lang="en-GB" sz="2400" dirty="0">
                <a:solidFill>
                  <a:srgbClr val="2A2A2A"/>
                </a:solidFill>
              </a:rPr>
              <a:t>does around the house for </a:t>
            </a:r>
            <a:r>
              <a:rPr lang="en-GB" sz="2400" dirty="0" smtClean="0">
                <a:solidFill>
                  <a:srgbClr val="2A2A2A"/>
                </a:solidFill>
              </a:rPr>
              <a:t>him </a:t>
            </a:r>
            <a:r>
              <a:rPr lang="en-GB" sz="2400" dirty="0">
                <a:solidFill>
                  <a:srgbClr val="2A2A2A"/>
                </a:solidFill>
              </a:rPr>
              <a:t>and </a:t>
            </a:r>
            <a:r>
              <a:rPr lang="en-GB" sz="2400" dirty="0" smtClean="0">
                <a:solidFill>
                  <a:srgbClr val="2A2A2A"/>
                </a:solidFill>
              </a:rPr>
              <a:t>the little </a:t>
            </a:r>
            <a:r>
              <a:rPr lang="en-GB" sz="2400" dirty="0">
                <a:solidFill>
                  <a:srgbClr val="2A2A2A"/>
                </a:solidFill>
              </a:rPr>
              <a:t>physical touches that show </a:t>
            </a:r>
            <a:r>
              <a:rPr lang="en-GB" sz="2400" dirty="0" smtClean="0">
                <a:solidFill>
                  <a:srgbClr val="2A2A2A"/>
                </a:solidFill>
              </a:rPr>
              <a:t>her </a:t>
            </a:r>
            <a:r>
              <a:rPr lang="en-GB" sz="2400" dirty="0">
                <a:solidFill>
                  <a:srgbClr val="2A2A2A"/>
                </a:solidFill>
              </a:rPr>
              <a:t>affection</a:t>
            </a:r>
            <a:r>
              <a:rPr lang="en-GB" sz="2400" dirty="0" smtClean="0">
                <a:solidFill>
                  <a:srgbClr val="2A2A2A"/>
                </a:solidFill>
              </a:rPr>
              <a:t>.</a:t>
            </a:r>
          </a:p>
          <a:p>
            <a:pPr algn="just"/>
            <a:endParaRPr lang="en-GB" sz="800" dirty="0">
              <a:solidFill>
                <a:srgbClr val="2A2A2A"/>
              </a:solidFill>
            </a:endParaRPr>
          </a:p>
          <a:p>
            <a:pPr algn="just"/>
            <a:r>
              <a:rPr lang="en-GB" sz="2400" dirty="0" smtClean="0">
                <a:solidFill>
                  <a:srgbClr val="2A2A2A"/>
                </a:solidFill>
              </a:rPr>
              <a:t>Luis </a:t>
            </a:r>
            <a:r>
              <a:rPr lang="en-GB" sz="2400" dirty="0">
                <a:solidFill>
                  <a:srgbClr val="2A2A2A"/>
                </a:solidFill>
              </a:rPr>
              <a:t>considers </a:t>
            </a:r>
            <a:r>
              <a:rPr lang="en-GB" sz="2400" dirty="0" smtClean="0">
                <a:solidFill>
                  <a:srgbClr val="2A2A2A"/>
                </a:solidFill>
              </a:rPr>
              <a:t>his </a:t>
            </a:r>
            <a:r>
              <a:rPr lang="en-GB" sz="2400" dirty="0">
                <a:solidFill>
                  <a:srgbClr val="2A2A2A"/>
                </a:solidFill>
              </a:rPr>
              <a:t>thought processes when </a:t>
            </a:r>
            <a:r>
              <a:rPr lang="en-GB" sz="2400" dirty="0" smtClean="0">
                <a:solidFill>
                  <a:srgbClr val="2A2A2A"/>
                </a:solidFill>
              </a:rPr>
              <a:t>Monique </a:t>
            </a:r>
            <a:r>
              <a:rPr lang="en-GB" sz="2400" dirty="0">
                <a:solidFill>
                  <a:srgbClr val="2A2A2A"/>
                </a:solidFill>
              </a:rPr>
              <a:t>misses an opportunity to make </a:t>
            </a:r>
            <a:r>
              <a:rPr lang="en-GB" sz="2400" dirty="0" smtClean="0">
                <a:solidFill>
                  <a:srgbClr val="2A2A2A"/>
                </a:solidFill>
              </a:rPr>
              <a:t>him </a:t>
            </a:r>
            <a:r>
              <a:rPr lang="en-GB" sz="2400" dirty="0">
                <a:solidFill>
                  <a:srgbClr val="2A2A2A"/>
                </a:solidFill>
              </a:rPr>
              <a:t>feel loved and notes </a:t>
            </a:r>
            <a:r>
              <a:rPr lang="en-GB" sz="2400" dirty="0" smtClean="0">
                <a:solidFill>
                  <a:srgbClr val="2A2A2A"/>
                </a:solidFill>
              </a:rPr>
              <a:t>that he often automatically assumes that she </a:t>
            </a:r>
            <a:r>
              <a:rPr lang="en-GB" sz="2400" dirty="0">
                <a:solidFill>
                  <a:srgbClr val="2A2A2A"/>
                </a:solidFill>
              </a:rPr>
              <a:t>purposely avoids doing things that </a:t>
            </a:r>
            <a:r>
              <a:rPr lang="en-GB" sz="2400" dirty="0" smtClean="0">
                <a:solidFill>
                  <a:srgbClr val="2A2A2A"/>
                </a:solidFill>
              </a:rPr>
              <a:t>he </a:t>
            </a:r>
            <a:r>
              <a:rPr lang="en-GB" sz="2400" dirty="0">
                <a:solidFill>
                  <a:srgbClr val="2A2A2A"/>
                </a:solidFill>
              </a:rPr>
              <a:t>likes. </a:t>
            </a:r>
            <a:endParaRPr lang="en-GB" sz="2400" dirty="0" smtClean="0">
              <a:solidFill>
                <a:srgbClr val="2A2A2A"/>
              </a:solidFill>
            </a:endParaRPr>
          </a:p>
        </p:txBody>
      </p:sp>
      <p:pic>
        <p:nvPicPr>
          <p:cNvPr id="7170" name="Picture 2" descr="Nice pleasant couple talking to each other Stock Photo - 7176193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23"/>
          <a:stretch/>
        </p:blipFill>
        <p:spPr bwMode="auto">
          <a:xfrm>
            <a:off x="6142717" y="489858"/>
            <a:ext cx="5704374" cy="4245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42717" y="4888622"/>
            <a:ext cx="5758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>
                <a:solidFill>
                  <a:srgbClr val="2A2A2A"/>
                </a:solidFill>
              </a:rPr>
              <a:t>Luis spends time thinking and talking with Monique about how they each want to show and receive love, and they decide to begin working together on their relationship.</a:t>
            </a:r>
          </a:p>
        </p:txBody>
      </p:sp>
      <p:sp>
        <p:nvSpPr>
          <p:cNvPr id="5" name="Rectangle 4"/>
          <p:cNvSpPr/>
          <p:nvPr/>
        </p:nvSpPr>
        <p:spPr>
          <a:xfrm>
            <a:off x="786080" y="313184"/>
            <a:ext cx="4476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Self-Awareness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7629" y="1095000"/>
            <a:ext cx="310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Activity continued .  .  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3129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79C1218DD93D47BF3445AE321C4C6E" ma:contentTypeVersion="10" ma:contentTypeDescription="Create a new document." ma:contentTypeScope="" ma:versionID="a470367d08abcda47bc563d5aa398ffa">
  <xsd:schema xmlns:xsd="http://www.w3.org/2001/XMLSchema" xmlns:xs="http://www.w3.org/2001/XMLSchema" xmlns:p="http://schemas.microsoft.com/office/2006/metadata/properties" xmlns:ns2="2fa0e45d-7aaf-4b91-ac37-34070b1c6d48" targetNamespace="http://schemas.microsoft.com/office/2006/metadata/properties" ma:root="true" ma:fieldsID="5b80c478280c377c3fd299365d8f60a7" ns2:_="">
    <xsd:import namespace="2fa0e45d-7aaf-4b91-ac37-34070b1c6d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a0e45d-7aaf-4b91-ac37-34070b1c6d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78EC9F4-6129-41E6-A83F-FFDB660A192D}"/>
</file>

<file path=customXml/itemProps2.xml><?xml version="1.0" encoding="utf-8"?>
<ds:datastoreItem xmlns:ds="http://schemas.openxmlformats.org/officeDocument/2006/customXml" ds:itemID="{C38FFF46-B848-4838-81BB-A9DE40B30FB2}"/>
</file>

<file path=customXml/itemProps3.xml><?xml version="1.0" encoding="utf-8"?>
<ds:datastoreItem xmlns:ds="http://schemas.openxmlformats.org/officeDocument/2006/customXml" ds:itemID="{AA1219F2-837C-4B60-8ECD-3FB38A40EC98}"/>
</file>

<file path=docProps/app.xml><?xml version="1.0" encoding="utf-8"?>
<Properties xmlns="http://schemas.openxmlformats.org/officeDocument/2006/extended-properties" xmlns:vt="http://schemas.openxmlformats.org/officeDocument/2006/docPropsVTypes">
  <TotalTime>5280</TotalTime>
  <Words>1618</Words>
  <Application>Microsoft Office PowerPoint</Application>
  <PresentationFormat>Widescreen</PresentationFormat>
  <Paragraphs>295</Paragraphs>
  <Slides>35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Microsoft YaHei UI</vt:lpstr>
      <vt:lpstr>arial</vt:lpstr>
      <vt:lpstr>arial</vt:lpstr>
      <vt:lpstr>Arial Black</vt:lpstr>
      <vt:lpstr>Arial Rounded MT Bold</vt:lpstr>
      <vt:lpstr>Calibri</vt:lpstr>
      <vt:lpstr>Calibri Light</vt:lpstr>
      <vt:lpstr>Carlito</vt:lpstr>
      <vt:lpstr>Comic Sans MS</vt:lpstr>
      <vt:lpstr>Courier New</vt:lpstr>
      <vt:lpstr>Open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Self-Regulation?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Hand Model of the Brain </vt:lpstr>
      <vt:lpstr>PowerPoint Presentation</vt:lpstr>
      <vt:lpstr>PowerPoint Presentation</vt:lpstr>
      <vt:lpstr>PowerPoint Presentation</vt:lpstr>
      <vt:lpstr>PowerPoint Presentation</vt:lpstr>
      <vt:lpstr>What needs to be considered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57 Albion Road, Edinburgh EH7 5QY        Tel: 0131 475 2416        Email: info@pasda.org.uk        Website: www.pasda.org.uk          Scottish Charity Number: SC042678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Barratt</dc:creator>
  <cp:lastModifiedBy>Chris Griffiths</cp:lastModifiedBy>
  <cp:revision>320</cp:revision>
  <dcterms:created xsi:type="dcterms:W3CDTF">2019-09-18T19:18:49Z</dcterms:created>
  <dcterms:modified xsi:type="dcterms:W3CDTF">2020-10-21T09:58:26Z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0x010100FA79C1218DD93D47BF3445AE321C4C6E</vt:lpwstr>
  </property>
</Properties>
</file>