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6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4" r:id="rId3"/>
    <p:sldId id="398" r:id="rId4"/>
    <p:sldId id="399" r:id="rId5"/>
    <p:sldId id="400" r:id="rId6"/>
    <p:sldId id="306" r:id="rId7"/>
    <p:sldId id="390" r:id="rId8"/>
    <p:sldId id="270" r:id="rId9"/>
    <p:sldId id="272" r:id="rId10"/>
    <p:sldId id="286" r:id="rId11"/>
    <p:sldId id="277" r:id="rId12"/>
    <p:sldId id="311" r:id="rId13"/>
    <p:sldId id="279" r:id="rId14"/>
    <p:sldId id="403" r:id="rId15"/>
    <p:sldId id="273" r:id="rId16"/>
    <p:sldId id="424" r:id="rId17"/>
    <p:sldId id="326" r:id="rId18"/>
    <p:sldId id="300" r:id="rId19"/>
    <p:sldId id="299" r:id="rId20"/>
    <p:sldId id="393" r:id="rId21"/>
    <p:sldId id="415" r:id="rId22"/>
    <p:sldId id="296" r:id="rId23"/>
    <p:sldId id="275" r:id="rId24"/>
    <p:sldId id="413" r:id="rId25"/>
    <p:sldId id="418" r:id="rId26"/>
    <p:sldId id="414" r:id="rId27"/>
    <p:sldId id="301" r:id="rId28"/>
    <p:sldId id="302" r:id="rId29"/>
    <p:sldId id="303" r:id="rId30"/>
    <p:sldId id="294" r:id="rId31"/>
    <p:sldId id="348" r:id="rId32"/>
    <p:sldId id="365" r:id="rId33"/>
    <p:sldId id="350" r:id="rId34"/>
    <p:sldId id="354" r:id="rId35"/>
    <p:sldId id="417" r:id="rId36"/>
    <p:sldId id="315" r:id="rId37"/>
    <p:sldId id="419" r:id="rId38"/>
    <p:sldId id="420" r:id="rId39"/>
    <p:sldId id="319" r:id="rId40"/>
    <p:sldId id="320" r:id="rId41"/>
    <p:sldId id="416" r:id="rId42"/>
    <p:sldId id="321" r:id="rId43"/>
    <p:sldId id="42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2"/>
    <a:srgbClr val="F40C22"/>
    <a:srgbClr val="FFCC99"/>
    <a:srgbClr val="FFCC66"/>
    <a:srgbClr val="F4A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42" autoAdjust="0"/>
  </p:normalViewPr>
  <p:slideViewPr>
    <p:cSldViewPr snapToGrid="0">
      <p:cViewPr varScale="1">
        <p:scale>
          <a:sx n="101" d="100"/>
          <a:sy n="101" d="100"/>
        </p:scale>
        <p:origin x="9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3EE02-0C51-42EC-9691-6C3F51434E39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8D2D5-9D5E-45C6-A1CB-8E6019619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3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94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760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79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49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0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30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8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527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762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174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37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5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96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7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9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58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83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463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38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24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99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3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662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269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735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854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39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819FE-E6C1-4EF5-8127-6270FE2251AF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3847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7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4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3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08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34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224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8D2D5-9D5E-45C6-A1CB-8E6019619F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0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7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8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5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02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10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4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47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5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98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2BEEF-4C98-4218-994B-6F36E86371D1}" type="datetimeFigureOut">
              <a:rPr lang="en-GB" smtClean="0"/>
              <a:t>21/10/2020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72ED-8314-49BF-950A-0511BC2383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9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self-reg.ca/wp-content/uploads/2020/06/5_Step_Profile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ctionforhappiness.org/media/803824/september_2019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l6kvf_BzKw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sighttimer.com/petekirchmer/guided-meditations/body-scan-mpea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log.sivanaspirit.com/mf-gn-stay-abiding-intense-emotions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eelingswheel.com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nesofregulation.com/learn-more-about-the-zone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althinking.com/Articles?name=all-the-zones-are-ok#:~:text=It%20is%20vital%20to%20understand,low%20or%20high%3F%E2%80%9D).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cc0L9v1q-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goodparentingbrighterchildren.com/relaxation-techniques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parentingbrighterchildren.com/ways-to-relax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ositivepsychology.com/wp-content/uploads/Skills-for-Regulating-Emotions.pdf" TargetMode="Externa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efferson.mpls.k12.mn.us/uploads/bw_reproducible_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sarahallen.com/7-ways-to-cal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sw37iCwMC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da.org.uk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ustgiving.com/pasdauk" TargetMode="External"/><Relationship Id="rId4" Type="http://schemas.openxmlformats.org/officeDocument/2006/relationships/hyperlink" Target="https://www.pasda.org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elf-reg.ca/wp-content/uploads/2020/06/1_4_Domain_Stress_Examples_V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545" t="16302" r="8433" b="18194"/>
          <a:stretch/>
        </p:blipFill>
        <p:spPr>
          <a:xfrm>
            <a:off x="95534" y="117711"/>
            <a:ext cx="5773003" cy="659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68537" y="1984419"/>
            <a:ext cx="6137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Self-regulation </a:t>
            </a:r>
          </a:p>
          <a:p>
            <a:pPr algn="ctr"/>
            <a:r>
              <a:rPr lang="en-Z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Autism</a:t>
            </a:r>
            <a:endParaRPr lang="en-GB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1978" y="5257869"/>
            <a:ext cx="5363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800" b="1" dirty="0"/>
              <a:t>Sarah Barratt</a:t>
            </a:r>
          </a:p>
          <a:p>
            <a:pPr algn="r"/>
            <a:r>
              <a:rPr lang="en-ZA" sz="2800" b="1" dirty="0"/>
              <a:t>Educational </a:t>
            </a:r>
            <a:r>
              <a:rPr lang="en-ZA" sz="2800" b="1" dirty="0" smtClean="0"/>
              <a:t>Psychologist: PASDA</a:t>
            </a:r>
          </a:p>
          <a:p>
            <a:pPr algn="r"/>
            <a:r>
              <a:rPr lang="en-ZA" sz="2800" b="1" dirty="0"/>
              <a:t>s</a:t>
            </a:r>
            <a:r>
              <a:rPr lang="en-ZA" sz="2800" b="1" dirty="0" smtClean="0"/>
              <a:t>arahs_karma@yahoo.co.uk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9306" y="334713"/>
            <a:ext cx="5445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</a:rPr>
              <a:t>Adaptive self-regulation: the building blocks of a quality life</a:t>
            </a:r>
            <a:endParaRPr lang="en-GB" sz="2800" b="1" i="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13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75025" r="7597" b="2886"/>
          <a:stretch/>
        </p:blipFill>
        <p:spPr>
          <a:xfrm>
            <a:off x="922626" y="1923824"/>
            <a:ext cx="10603080" cy="347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186149" y="5999161"/>
            <a:ext cx="6591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https://self-reg.ca/wp-content/uploads/2020/06/5_Step_Profile.pdf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15453" y="591271"/>
            <a:ext cx="899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The Domains of Self-Regulation</a:t>
            </a:r>
            <a:endParaRPr lang="en-US" sz="5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3554645"/>
            <a:ext cx="2406967" cy="3303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097" y="1488380"/>
            <a:ext cx="282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Continued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938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68730" y="182880"/>
            <a:ext cx="9521190" cy="6503670"/>
            <a:chOff x="1268730" y="182880"/>
            <a:chExt cx="9521190" cy="6503670"/>
          </a:xfrm>
        </p:grpSpPr>
        <p:pic>
          <p:nvPicPr>
            <p:cNvPr id="4" name="Picture 3" descr="https://www.actionforhappiness.org/media/803824/september_2019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730" y="182880"/>
              <a:ext cx="9521190" cy="65036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8389620" y="445770"/>
              <a:ext cx="754380" cy="4343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2020</a:t>
              </a:r>
              <a:endParaRPr lang="en-GB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63140" y="6303109"/>
            <a:ext cx="7955280" cy="383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https://www.actionforhappiness.org/media/803824/september_2019.jpg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5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nxie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r="14041"/>
          <a:stretch/>
        </p:blipFill>
        <p:spPr bwMode="auto">
          <a:xfrm>
            <a:off x="186981" y="109222"/>
            <a:ext cx="8342657" cy="651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413" y="109222"/>
            <a:ext cx="2323975" cy="66801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3380" y="60124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“How do we reduce the stressors?” </a:t>
            </a:r>
            <a:endParaRPr lang="en-GB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4797" y="571500"/>
            <a:ext cx="7264590" cy="5326380"/>
            <a:chOff x="7357042" y="1424325"/>
            <a:chExt cx="4513641" cy="3388769"/>
          </a:xfrm>
        </p:grpSpPr>
        <p:pic>
          <p:nvPicPr>
            <p:cNvPr id="3" name="Picture 2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042" y="1424325"/>
              <a:ext cx="4513641" cy="33887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533564" y="1528549"/>
              <a:ext cx="2347415" cy="6687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2100" y="1773674"/>
            <a:ext cx="436475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Build relationships that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Warm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Safe</a:t>
            </a:r>
          </a:p>
          <a:p>
            <a:endParaRPr lang="en-GB" sz="800" dirty="0"/>
          </a:p>
          <a:p>
            <a:r>
              <a:rPr lang="en-GB" sz="2800" dirty="0" smtClean="0"/>
              <a:t>As a parent-carer be: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Patient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Constructive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797" y="5650135"/>
            <a:ext cx="726459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ZA" sz="24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Self-regulation develops </a:t>
            </a:r>
            <a:r>
              <a:rPr lang="en-Z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 connection </a:t>
            </a:r>
            <a:r>
              <a:rPr lang="en-ZA" sz="24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 others.</a:t>
            </a:r>
            <a:endParaRPr lang="en-ZA" sz="2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205" y="1626124"/>
            <a:ext cx="1049313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/>
              <a:t>Successful self-regulation is: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</a:t>
            </a:r>
            <a:r>
              <a:rPr lang="en-GB" sz="2800" dirty="0" smtClean="0"/>
              <a:t>ependent </a:t>
            </a:r>
            <a:r>
              <a:rPr lang="en-GB" sz="2800" dirty="0"/>
              <a:t>on </a:t>
            </a:r>
            <a:r>
              <a:rPr lang="en-GB" sz="2800" dirty="0" smtClean="0"/>
              <a:t>co-regulation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</a:t>
            </a:r>
            <a:r>
              <a:rPr lang="en-GB" sz="2800" dirty="0" smtClean="0"/>
              <a:t>rovided </a:t>
            </a:r>
            <a:r>
              <a:rPr lang="en-GB" sz="2800" dirty="0"/>
              <a:t>by parents </a:t>
            </a:r>
            <a:r>
              <a:rPr lang="en-GB" sz="2800" dirty="0" smtClean="0"/>
              <a:t>and/or other caregiving 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adults 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</a:t>
            </a:r>
            <a:r>
              <a:rPr lang="en-GB" sz="2800" dirty="0" smtClean="0"/>
              <a:t>arm </a:t>
            </a:r>
            <a:r>
              <a:rPr lang="en-GB" sz="2800" dirty="0"/>
              <a:t>and responsive interactions </a:t>
            </a:r>
            <a:endParaRPr lang="en-GB" sz="2800" dirty="0" smtClean="0"/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Supportive; provides coaching and </a:t>
            </a:r>
          </a:p>
          <a:p>
            <a:r>
              <a:rPr lang="en-GB" sz="2800" dirty="0"/>
              <a:t> </a:t>
            </a:r>
            <a:r>
              <a:rPr lang="en-GB" sz="2800" dirty="0" smtClean="0"/>
              <a:t>   modelling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A means of facilitating an individual’s ability </a:t>
            </a:r>
            <a:r>
              <a:rPr lang="en-GB" sz="2800" dirty="0"/>
              <a:t>to understand, </a:t>
            </a:r>
            <a:r>
              <a:rPr lang="en-GB" sz="2800" dirty="0" smtClean="0"/>
              <a:t>express and modulate their </a:t>
            </a:r>
            <a:r>
              <a:rPr lang="en-GB" sz="2800" dirty="0"/>
              <a:t>thoughts, </a:t>
            </a:r>
            <a:r>
              <a:rPr lang="en-GB" sz="2800" dirty="0" smtClean="0"/>
              <a:t>feelings and behaviour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1043532" y="429652"/>
            <a:ext cx="9386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Self-Regulation &amp; Co-Regulation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4104" y="2679910"/>
            <a:ext cx="3664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/>
              <a:t>i</a:t>
            </a:r>
            <a:r>
              <a:rPr lang="en-GB" sz="2400" i="1" dirty="0" smtClean="0"/>
              <a:t>s the </a:t>
            </a:r>
            <a:r>
              <a:rPr lang="en-GB" sz="2400" i="1" dirty="0"/>
              <a:t>first step on the pathway </a:t>
            </a:r>
            <a:r>
              <a:rPr lang="en-GB" sz="2400" i="1" dirty="0" smtClean="0"/>
              <a:t>towards</a:t>
            </a:r>
            <a:endParaRPr lang="en-ZA" sz="2400" i="1" dirty="0"/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5" b="35754"/>
          <a:stretch/>
        </p:blipFill>
        <p:spPr bwMode="auto">
          <a:xfrm>
            <a:off x="6055018" y="1505489"/>
            <a:ext cx="3746302" cy="117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0"/>
          <a:stretch/>
        </p:blipFill>
        <p:spPr bwMode="auto">
          <a:xfrm>
            <a:off x="6754233" y="3508038"/>
            <a:ext cx="4676840" cy="153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rved Left Arrow 8"/>
          <p:cNvSpPr/>
          <p:nvPr/>
        </p:nvSpPr>
        <p:spPr>
          <a:xfrm>
            <a:off x="9971656" y="1861616"/>
            <a:ext cx="1056700" cy="2178183"/>
          </a:xfrm>
          <a:prstGeom prst="curved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6094" y="6228371"/>
            <a:ext cx="483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https://www.youtube.com/watch?v=l6kvf_BzKwY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6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631" y="1618574"/>
            <a:ext cx="620905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‘How we experience the world, </a:t>
            </a:r>
          </a:p>
          <a:p>
            <a:pPr algn="ctr"/>
            <a:r>
              <a:rPr lang="en-GB" sz="4000" dirty="0" smtClean="0"/>
              <a:t>relate to others, </a:t>
            </a:r>
          </a:p>
          <a:p>
            <a:pPr algn="ctr"/>
            <a:r>
              <a:rPr lang="en-GB" sz="4000" dirty="0" smtClean="0"/>
              <a:t>and find meaning in life, </a:t>
            </a:r>
          </a:p>
          <a:p>
            <a:pPr algn="ctr"/>
            <a:r>
              <a:rPr lang="en-GB" sz="4000" dirty="0" smtClean="0"/>
              <a:t>are dependent on how we have come to regulate our emotions.’</a:t>
            </a:r>
          </a:p>
          <a:p>
            <a:pPr algn="r"/>
            <a:r>
              <a:rPr lang="en-ZA" i="1" dirty="0" smtClean="0">
                <a:latin typeface="Montserrat"/>
              </a:rPr>
              <a:t>Dan Siegel, 1999</a:t>
            </a:r>
            <a:endParaRPr lang="en-GB" i="1" dirty="0"/>
          </a:p>
        </p:txBody>
      </p:sp>
      <p:sp>
        <p:nvSpPr>
          <p:cNvPr id="14" name="Rectangle 13"/>
          <p:cNvSpPr/>
          <p:nvPr/>
        </p:nvSpPr>
        <p:spPr>
          <a:xfrm>
            <a:off x="1982444" y="418245"/>
            <a:ext cx="67782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 smtClean="0">
                <a:ln w="0"/>
                <a:solidFill>
                  <a:schemeClr val="tx1"/>
                </a:solidFill>
              </a:rPr>
              <a:t>Calming together</a:t>
            </a:r>
            <a:endParaRPr lang="en-US" sz="720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/>
          <a:stretch/>
        </p:blipFill>
        <p:spPr>
          <a:xfrm>
            <a:off x="6446520" y="1808645"/>
            <a:ext cx="5484876" cy="393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3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28227" r="16437" b="51427"/>
          <a:stretch/>
        </p:blipFill>
        <p:spPr bwMode="auto">
          <a:xfrm rot="20902763">
            <a:off x="608304" y="2680147"/>
            <a:ext cx="1340533" cy="41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4274" y="1388153"/>
            <a:ext cx="10517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capacity 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for </a:t>
            </a:r>
            <a:r>
              <a:rPr lang="en-GB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o-regulation</a:t>
            </a:r>
            <a:r>
              <a:rPr lang="en-GB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; this 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depends </a:t>
            </a:r>
            <a:r>
              <a:rPr lang="en-GB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largely on a caregiver’s own </a:t>
            </a: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GB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elf-regulation skills</a:t>
            </a:r>
            <a:endParaRPr lang="en-GB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3833" y="2772432"/>
            <a:ext cx="960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Recognize</a:t>
            </a:r>
            <a:r>
              <a:rPr lang="en-GB" sz="3600" dirty="0"/>
              <a:t> and </a:t>
            </a:r>
            <a:r>
              <a:rPr lang="en-GB" sz="3600" b="1" dirty="0"/>
              <a:t>understand</a:t>
            </a:r>
            <a:r>
              <a:rPr lang="en-GB" sz="3600" dirty="0"/>
              <a:t> your </a:t>
            </a:r>
            <a:r>
              <a:rPr lang="en-GB" sz="3600" dirty="0" smtClean="0"/>
              <a:t>OWN emotions; and then you will be better able to monitor and </a:t>
            </a:r>
            <a:r>
              <a:rPr lang="en-GB" sz="3600" dirty="0"/>
              <a:t>control </a:t>
            </a:r>
            <a:r>
              <a:rPr lang="en-GB" sz="3600" dirty="0" smtClean="0"/>
              <a:t>them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818865" y="4389588"/>
            <a:ext cx="106179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Comfort in </a:t>
            </a:r>
            <a:r>
              <a:rPr lang="en-GB" sz="3600" b="1" dirty="0"/>
              <a:t>expressing</a:t>
            </a:r>
            <a:r>
              <a:rPr lang="en-GB" sz="3600" dirty="0"/>
              <a:t> your </a:t>
            </a:r>
            <a:r>
              <a:rPr lang="en-GB" sz="3600" dirty="0" smtClean="0"/>
              <a:t>own emotions, allows </a:t>
            </a:r>
            <a:r>
              <a:rPr lang="en-GB" sz="3600" dirty="0"/>
              <a:t>you to share the best of yourself with </a:t>
            </a:r>
            <a:r>
              <a:rPr lang="en-GB" sz="3600" dirty="0" smtClean="0"/>
              <a:t>others;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</a:t>
            </a:r>
            <a:r>
              <a:rPr lang="en-GB" sz="3600" dirty="0" smtClean="0"/>
              <a:t>ot </a:t>
            </a:r>
            <a:r>
              <a:rPr lang="en-GB" sz="3600" dirty="0"/>
              <a:t>being able to control your </a:t>
            </a:r>
            <a:r>
              <a:rPr lang="en-GB" sz="3600" dirty="0" smtClean="0"/>
              <a:t>emotions, can reveal </a:t>
            </a:r>
            <a:r>
              <a:rPr lang="en-GB" sz="3600" dirty="0"/>
              <a:t>your worst.</a:t>
            </a:r>
          </a:p>
          <a:p>
            <a:pPr algn="r"/>
            <a:r>
              <a:rPr lang="en-GB" dirty="0">
                <a:latin typeface="Georgia" panose="02040502050405020303" pitchFamily="18" charset="0"/>
              </a:rPr>
              <a:t>—Bryant H. McGill</a:t>
            </a:r>
            <a:endParaRPr lang="en-GB" b="0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937" y="263865"/>
            <a:ext cx="6786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Parent-</a:t>
            </a:r>
            <a:r>
              <a:rPr lang="en-US" sz="5400" dirty="0" err="1">
                <a:ln w="0"/>
              </a:rPr>
              <a:t>C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</a:rPr>
              <a:t>arer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 </a:t>
            </a:r>
            <a:r>
              <a:rPr lang="en-US" sz="5400" dirty="0">
                <a:ln w="0"/>
              </a:rPr>
              <a:t>S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oul </a:t>
            </a:r>
            <a:r>
              <a:rPr lang="en-US" sz="5400" dirty="0">
                <a:ln w="0"/>
              </a:rPr>
              <a:t>W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ork</a:t>
            </a:r>
            <a:endParaRPr lang="en-US" sz="5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030" name="Picture 6" descr="Image result for Transparent drawing p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9" y="2676109"/>
            <a:ext cx="304984" cy="23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625" r="3367"/>
          <a:stretch/>
        </p:blipFill>
        <p:spPr>
          <a:xfrm>
            <a:off x="5059958" y="686061"/>
            <a:ext cx="7132042" cy="5636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8076" y="620541"/>
            <a:ext cx="2302933" cy="230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90550" y="2115403"/>
            <a:ext cx="6096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</a:t>
            </a:r>
            <a:r>
              <a:rPr lang="en-GB" sz="2400" dirty="0"/>
              <a:t>first step is to turn the </a:t>
            </a:r>
            <a:r>
              <a:rPr lang="en-GB" sz="2400" dirty="0" smtClean="0"/>
              <a:t>stress response off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To do this </a:t>
            </a:r>
            <a:r>
              <a:rPr lang="en-GB" sz="2400" dirty="0"/>
              <a:t>we need </a:t>
            </a:r>
            <a:r>
              <a:rPr lang="en-GB" sz="2400" dirty="0" smtClean="0"/>
              <a:t>to </a:t>
            </a:r>
            <a:r>
              <a:rPr lang="en-GB" sz="2400" dirty="0"/>
              <a:t>become aware of what it feels like when </a:t>
            </a:r>
            <a:r>
              <a:rPr lang="en-GB" sz="2400" dirty="0" smtClean="0"/>
              <a:t>our own stress response and that of our Autistic adult child, is starting to gear up 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We need to support our child to experience what </a:t>
            </a:r>
            <a:r>
              <a:rPr lang="en-GB" sz="2400" dirty="0"/>
              <a:t>it feels like to turn off </a:t>
            </a:r>
            <a:r>
              <a:rPr lang="en-GB" sz="2400" dirty="0" smtClean="0"/>
              <a:t>their stress response; what </a:t>
            </a:r>
            <a:r>
              <a:rPr lang="en-GB" sz="2400" dirty="0"/>
              <a:t>calm feels </a:t>
            </a:r>
            <a:r>
              <a:rPr lang="en-GB" sz="2400" dirty="0" smtClean="0"/>
              <a:t>like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08660" y="686061"/>
            <a:ext cx="7418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How </a:t>
            </a:r>
            <a:r>
              <a:rPr lang="en-GB" sz="3200" b="1" dirty="0"/>
              <a:t>do we help develop self-awareness in others and ourselves</a:t>
            </a:r>
            <a:r>
              <a:rPr lang="en-GB" sz="3200" b="1" dirty="0" smtClean="0"/>
              <a:t>?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648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scx1.b-cdn.net/csz/news/800/2017/1-mindfulness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237067"/>
            <a:ext cx="11430000" cy="642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85067" y="1998133"/>
            <a:ext cx="513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3-Minute Body Scan Medi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534" y="5376333"/>
            <a:ext cx="609600" cy="609600"/>
          </a:xfrm>
          <a:prstGeom prst="rect">
            <a:avLst/>
          </a:prstGeom>
        </p:spPr>
      </p:pic>
      <p:pic>
        <p:nvPicPr>
          <p:cNvPr id="1026" name="Picture 2" descr="Image result for Mindfuln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21319" r="7389" b="27570"/>
          <a:stretch/>
        </p:blipFill>
        <p:spPr bwMode="auto">
          <a:xfrm>
            <a:off x="5477934" y="5401733"/>
            <a:ext cx="6214534" cy="116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6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eelings inside your 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57" y="741447"/>
            <a:ext cx="5417907" cy="5991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61" y="2642994"/>
            <a:ext cx="6250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ZA" sz="3600" dirty="0" smtClean="0">
                <a:solidFill>
                  <a:schemeClr val="accent5">
                    <a:lumMod val="75000"/>
                  </a:schemeClr>
                </a:solidFill>
              </a:rPr>
              <a:t>dentify</a:t>
            </a:r>
            <a:r>
              <a:rPr lang="en-ZA" sz="3600" dirty="0" smtClean="0"/>
              <a:t> where in your body you experienced sensation/s during the body scan activity.</a:t>
            </a:r>
            <a:endParaRPr lang="en-ZA" sz="3600" dirty="0"/>
          </a:p>
        </p:txBody>
      </p:sp>
      <p:sp>
        <p:nvSpPr>
          <p:cNvPr id="6" name="Rectangle 5"/>
          <p:cNvSpPr/>
          <p:nvPr/>
        </p:nvSpPr>
        <p:spPr>
          <a:xfrm>
            <a:off x="594733" y="279782"/>
            <a:ext cx="713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Connecting the dots.  .  </a:t>
            </a:r>
            <a:r>
              <a:rPr lang="en-US" sz="5400" b="1" cap="none" spc="0" dirty="0" smtClean="0">
                <a:ln w="0"/>
                <a:solidFill>
                  <a:schemeClr val="tx1"/>
                </a:solidFill>
              </a:rPr>
              <a:t>.</a:t>
            </a:r>
            <a:endParaRPr lang="en-US" sz="5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727" y="4607732"/>
            <a:ext cx="5814224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rgbClr val="002938"/>
                </a:solidFill>
                <a:cs typeface="Mongolian Baiti" panose="03000500000000000000" pitchFamily="66" charset="0"/>
              </a:rPr>
              <a:t>Difficulty with </a:t>
            </a:r>
            <a:r>
              <a:rPr lang="en-GB" sz="3200" dirty="0">
                <a:solidFill>
                  <a:srgbClr val="002938"/>
                </a:solidFill>
                <a:cs typeface="Mongolian Baiti" panose="03000500000000000000" pitchFamily="66" charset="0"/>
              </a:rPr>
              <a:t>the interoceptive sense can </a:t>
            </a:r>
            <a:r>
              <a:rPr lang="en-GB" sz="3200" dirty="0" smtClean="0">
                <a:solidFill>
                  <a:srgbClr val="002938"/>
                </a:solidFill>
                <a:cs typeface="Mongolian Baiti" panose="03000500000000000000" pitchFamily="66" charset="0"/>
              </a:rPr>
              <a:t>mean trouble </a:t>
            </a:r>
            <a:r>
              <a:rPr lang="en-GB" sz="3200" dirty="0">
                <a:solidFill>
                  <a:srgbClr val="002938"/>
                </a:solidFill>
                <a:cs typeface="Mongolian Baiti" panose="03000500000000000000" pitchFamily="66" charset="0"/>
              </a:rPr>
              <a:t>“feeling” </a:t>
            </a:r>
            <a:r>
              <a:rPr lang="en-GB" sz="3200" dirty="0" smtClean="0">
                <a:solidFill>
                  <a:srgbClr val="002938"/>
                </a:solidFill>
                <a:cs typeface="Mongolian Baiti" panose="03000500000000000000" pitchFamily="66" charset="0"/>
              </a:rPr>
              <a:t>one’s emotions</a:t>
            </a:r>
            <a:r>
              <a:rPr lang="en-GB" sz="3200" dirty="0">
                <a:solidFill>
                  <a:srgbClr val="002938"/>
                </a:solidFill>
                <a:cs typeface="Mongolian Baiti" panose="03000500000000000000" pitchFamily="66" charset="0"/>
              </a:rPr>
              <a:t>. </a:t>
            </a:r>
            <a:endParaRPr lang="en-GB" sz="3200" dirty="0">
              <a:cs typeface="Mongolian Baiti" panose="0300050000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2839" y="12031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Interoception: </a:t>
            </a:r>
            <a:r>
              <a:rPr lang="en-GB" sz="2400" dirty="0">
                <a:solidFill>
                  <a:srgbClr val="000000"/>
                </a:solidFill>
              </a:rPr>
              <a:t>The felt experience or sense of internal physiological states and what is going on inside your body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340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omains of self reg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2" y="0"/>
            <a:ext cx="10600477" cy="662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608666" y="2428880"/>
            <a:ext cx="508000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rgbClr val="002060"/>
                </a:solidFill>
              </a:rPr>
              <a:t>1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38799" y="1734613"/>
            <a:ext cx="508000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rgbClr val="002060"/>
                </a:solidFill>
              </a:rPr>
              <a:t>2.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516533" y="2664893"/>
            <a:ext cx="508000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rgbClr val="002060"/>
                </a:solidFill>
              </a:rPr>
              <a:t>3.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74932" y="5036614"/>
            <a:ext cx="508000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rgbClr val="002060"/>
                </a:solidFill>
              </a:rPr>
              <a:t>4.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47333" y="4019089"/>
            <a:ext cx="508000" cy="5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rgbClr val="002060"/>
                </a:solidFill>
              </a:rPr>
              <a:t>5.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9180" y="20812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46708" y="209395"/>
            <a:ext cx="6040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‘Listen to your body’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5628" y="329934"/>
            <a:ext cx="4948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>
                <a:solidFill>
                  <a:srgbClr val="000000"/>
                </a:solidFill>
                <a:latin typeface="+mj-lt"/>
              </a:rPr>
              <a:t>Interoceptive</a:t>
            </a:r>
            <a:r>
              <a:rPr lang="en-GB" sz="2000" b="1" dirty="0" smtClean="0">
                <a:solidFill>
                  <a:srgbClr val="000000"/>
                </a:solidFill>
                <a:latin typeface="+mj-lt"/>
              </a:rPr>
              <a:t> awareness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: the ability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to perceive physical sensations within the body</a:t>
            </a:r>
            <a:endParaRPr lang="en-GB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7" y="1132725"/>
            <a:ext cx="7087155" cy="499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6708" y="6211669"/>
            <a:ext cx="650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00"/>
                </a:solidFill>
                <a:latin typeface="Montserrat"/>
              </a:rPr>
              <a:t>The </a:t>
            </a:r>
            <a:r>
              <a:rPr lang="en-GB" b="1" dirty="0">
                <a:solidFill>
                  <a:srgbClr val="000000"/>
                </a:solidFill>
                <a:latin typeface="Montserrat"/>
              </a:rPr>
              <a:t>Bodily Sensations </a:t>
            </a:r>
            <a:r>
              <a:rPr lang="en-GB" b="1" dirty="0" smtClean="0">
                <a:solidFill>
                  <a:srgbClr val="000000"/>
                </a:solidFill>
                <a:latin typeface="Montserrat"/>
              </a:rPr>
              <a:t>Map</a:t>
            </a:r>
            <a:r>
              <a:rPr lang="en-GB" dirty="0" smtClean="0">
                <a:solidFill>
                  <a:srgbClr val="000000"/>
                </a:solidFill>
                <a:latin typeface="Montserrat"/>
              </a:rPr>
              <a:t>: </a:t>
            </a:r>
            <a:r>
              <a:rPr lang="en-GB" dirty="0" smtClean="0"/>
              <a:t>identifies </a:t>
            </a:r>
            <a:r>
              <a:rPr lang="en-GB" dirty="0"/>
              <a:t>where in our physical bodies we experience core feelings and emotions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00722" y="1401379"/>
            <a:ext cx="489127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A</a:t>
            </a:r>
            <a:r>
              <a:rPr lang="en-GB" sz="2400" dirty="0" smtClean="0">
                <a:solidFill>
                  <a:srgbClr val="000000"/>
                </a:solidFill>
              </a:rPr>
              <a:t>wareness of </a:t>
            </a:r>
            <a:r>
              <a:rPr lang="en-GB" sz="2400" dirty="0">
                <a:solidFill>
                  <a:srgbClr val="000000"/>
                </a:solidFill>
              </a:rPr>
              <a:t>our body </a:t>
            </a:r>
            <a:r>
              <a:rPr lang="en-GB" sz="2400" dirty="0" smtClean="0">
                <a:solidFill>
                  <a:srgbClr val="000000"/>
                </a:solidFill>
              </a:rPr>
              <a:t>sensations enables the cultivation of the mind-body connection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 smtClean="0">
                <a:solidFill>
                  <a:srgbClr val="000000"/>
                </a:solidFill>
              </a:rPr>
              <a:t>Attunement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to our physical selves is </a:t>
            </a:r>
            <a:r>
              <a:rPr lang="en-GB" sz="2400" dirty="0" smtClean="0">
                <a:solidFill>
                  <a:srgbClr val="000000"/>
                </a:solidFill>
              </a:rPr>
              <a:t>like saying, ‘Hello’ </a:t>
            </a:r>
            <a:r>
              <a:rPr lang="en-GB" sz="2400" dirty="0">
                <a:solidFill>
                  <a:srgbClr val="000000"/>
                </a:solidFill>
              </a:rPr>
              <a:t>to our bodies and to </a:t>
            </a:r>
            <a:r>
              <a:rPr lang="en-GB" sz="2400" dirty="0" smtClean="0">
                <a:solidFill>
                  <a:srgbClr val="000000"/>
                </a:solidFill>
              </a:rPr>
              <a:t>makes it possible to answer: </a:t>
            </a:r>
            <a:r>
              <a:rPr lang="en-GB" sz="2400" b="1" dirty="0" smtClean="0">
                <a:solidFill>
                  <a:srgbClr val="000000"/>
                </a:solidFill>
              </a:rPr>
              <a:t>‘How </a:t>
            </a:r>
            <a:r>
              <a:rPr lang="en-GB" sz="2400" b="1" dirty="0">
                <a:solidFill>
                  <a:srgbClr val="000000"/>
                </a:solidFill>
              </a:rPr>
              <a:t>do I feel</a:t>
            </a:r>
            <a:r>
              <a:rPr lang="en-GB" sz="2400" b="1" dirty="0" smtClean="0">
                <a:solidFill>
                  <a:srgbClr val="000000"/>
                </a:solidFill>
              </a:rPr>
              <a:t>?’</a:t>
            </a:r>
            <a:endParaRPr lang="en-GB" sz="2400" b="1" dirty="0">
              <a:solidFill>
                <a:srgbClr val="000000"/>
              </a:solidFill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pPr algn="ctr"/>
            <a:r>
              <a:rPr lang="en-GB" sz="2400" i="1" dirty="0" smtClean="0">
                <a:solidFill>
                  <a:srgbClr val="000000"/>
                </a:solidFill>
              </a:rPr>
              <a:t>Being </a:t>
            </a:r>
            <a:r>
              <a:rPr lang="en-GB" sz="2400" i="1" dirty="0">
                <a:solidFill>
                  <a:srgbClr val="000000"/>
                </a:solidFill>
              </a:rPr>
              <a:t>self-aware is arguably central to what it means to be human.</a:t>
            </a:r>
            <a:endParaRPr lang="en-GB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85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nch, scenic, landscape, peaceful, relaxing, nature, water, lake | Pik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97884"/>
            <a:ext cx="10835640" cy="6156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4375" y="667817"/>
            <a:ext cx="1066419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i="1" dirty="0">
                <a:solidFill>
                  <a:schemeClr val="bg1"/>
                </a:solidFill>
              </a:rPr>
              <a:t>“If you think of your body as a musical instrument, the body scan is a way of tuning it. If you think of it as a universe, the body scan is a way to come to know it. If you think of your body as a house, the body scan is a way to throw open all the windows and doors and let the fresh air of awareness sweep it clean</a:t>
            </a:r>
            <a:r>
              <a:rPr lang="en-GB" sz="4400" i="1" dirty="0" smtClean="0">
                <a:solidFill>
                  <a:schemeClr val="bg1"/>
                </a:solidFill>
              </a:rPr>
              <a:t>.”</a:t>
            </a:r>
          </a:p>
          <a:p>
            <a:pPr algn="r"/>
            <a:r>
              <a:rPr lang="en-GB" i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Jon </a:t>
            </a:r>
            <a:r>
              <a:rPr lang="en-GB" i="1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Kabat</a:t>
            </a:r>
            <a:r>
              <a:rPr lang="en-GB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-Zinn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80560" y="6454016"/>
            <a:ext cx="755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hlinkClick r:id="rId4"/>
              </a:rPr>
              <a:t>https://insighttimer.com/petekirchmer/guided-meditations/body-scan-mpeak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escribe anxiety Feelings inside your 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18" y="1203112"/>
            <a:ext cx="10498260" cy="551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0180" y="2439663"/>
            <a:ext cx="62374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accent5">
                    <a:lumMod val="75000"/>
                  </a:schemeClr>
                </a:solidFill>
              </a:rPr>
              <a:t>Connecting bodily sensations to the appropriate emotions </a:t>
            </a:r>
            <a:endParaRPr lang="en-ZA" sz="2400" dirty="0"/>
          </a:p>
        </p:txBody>
      </p:sp>
      <p:sp>
        <p:nvSpPr>
          <p:cNvPr id="6" name="Rectangle 5"/>
          <p:cNvSpPr/>
          <p:nvPr/>
        </p:nvSpPr>
        <p:spPr>
          <a:xfrm>
            <a:off x="364126" y="279782"/>
            <a:ext cx="935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Keeping the dots connected.  .  .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8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10936" b="13188"/>
          <a:stretch/>
        </p:blipFill>
        <p:spPr bwMode="auto">
          <a:xfrm rot="13324463">
            <a:off x="6327145" y="416905"/>
            <a:ext cx="5300345" cy="2580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9980" y="3281637"/>
            <a:ext cx="1046689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/>
              <a:t>Feelings can be confusing</a:t>
            </a:r>
          </a:p>
          <a:p>
            <a:endParaRPr lang="en-ZA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/>
              <a:t>Feelings can hide other feelings: ‘</a:t>
            </a:r>
            <a:r>
              <a:rPr lang="en-GB" sz="3200" dirty="0" smtClean="0"/>
              <a:t>Hard’ </a:t>
            </a:r>
            <a:r>
              <a:rPr lang="en-GB" sz="3200" dirty="0"/>
              <a:t>emotions tend to </a:t>
            </a:r>
            <a:r>
              <a:rPr lang="en-GB" sz="3200" dirty="0" smtClean="0"/>
              <a:t>cover up </a:t>
            </a:r>
            <a:r>
              <a:rPr lang="en-GB" sz="3200" dirty="0"/>
              <a:t>our </a:t>
            </a:r>
            <a:r>
              <a:rPr lang="en-GB" sz="3200" dirty="0" smtClean="0"/>
              <a:t>‘soft’ </a:t>
            </a:r>
            <a:r>
              <a:rPr lang="en-GB" sz="3200" dirty="0"/>
              <a:t>emotions </a:t>
            </a:r>
            <a:endParaRPr lang="en-GB" sz="3200" dirty="0" smtClean="0"/>
          </a:p>
          <a:p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 smtClean="0"/>
              <a:t>For Autistic adults aggression and anger can often be the response to feeling fear, anxiety and/or overwhelmed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929980" y="665905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Labelling Emotions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9980" y="1677163"/>
            <a:ext cx="74480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dirty="0"/>
              <a:t>This requires the need to </a:t>
            </a:r>
            <a:r>
              <a:rPr lang="en-ZA" sz="3200" dirty="0" smtClean="0"/>
              <a:t>learn </a:t>
            </a:r>
            <a:r>
              <a:rPr lang="en-ZA" sz="3200" dirty="0"/>
              <a:t>to </a:t>
            </a:r>
            <a:r>
              <a:rPr lang="en-ZA" sz="3200" dirty="0">
                <a:solidFill>
                  <a:srgbClr val="92D050"/>
                </a:solidFill>
              </a:rPr>
              <a:t>label feelings </a:t>
            </a:r>
            <a:r>
              <a:rPr lang="en-ZA" sz="3200" dirty="0"/>
              <a:t>and develop the </a:t>
            </a:r>
            <a:r>
              <a:rPr lang="en-ZA" sz="3200" dirty="0">
                <a:solidFill>
                  <a:srgbClr val="92D050"/>
                </a:solidFill>
              </a:rPr>
              <a:t>verbal skills </a:t>
            </a:r>
            <a:r>
              <a:rPr lang="en-ZA" sz="3200" dirty="0"/>
              <a:t>for generating rational responses</a:t>
            </a:r>
          </a:p>
        </p:txBody>
      </p:sp>
      <p:sp>
        <p:nvSpPr>
          <p:cNvPr id="6" name="TextBox 5"/>
          <p:cNvSpPr txBox="1"/>
          <p:nvPr/>
        </p:nvSpPr>
        <p:spPr>
          <a:xfrm rot="2020581">
            <a:off x="8665932" y="1753471"/>
            <a:ext cx="25400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An explanation; not an excuse!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06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domains of self regu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59296" r="61196" b="15362"/>
          <a:stretch/>
        </p:blipFill>
        <p:spPr bwMode="auto">
          <a:xfrm rot="1112811">
            <a:off x="5852159" y="1673405"/>
            <a:ext cx="5680710" cy="394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6250" y="2208668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/>
              <a:t>P</a:t>
            </a:r>
            <a:r>
              <a:rPr lang="en-GB" sz="2800" dirty="0" smtClean="0"/>
              <a:t>arent-carers respond by:</a:t>
            </a:r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Trial-and-error</a:t>
            </a:r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Empowering their children whenever possible, </a:t>
            </a:r>
            <a:r>
              <a:rPr lang="en-GB" sz="2800" dirty="0"/>
              <a:t>to become </a:t>
            </a:r>
            <a:r>
              <a:rPr lang="en-GB" sz="2800" dirty="0" smtClean="0"/>
              <a:t>their own agents </a:t>
            </a:r>
            <a:r>
              <a:rPr lang="en-GB" sz="2800" dirty="0"/>
              <a:t>of </a:t>
            </a:r>
            <a:r>
              <a:rPr lang="en-GB" sz="2800" dirty="0" smtClean="0"/>
              <a:t>self-regulation</a:t>
            </a:r>
            <a:endParaRPr lang="en-GB" sz="2800" dirty="0"/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D</a:t>
            </a:r>
            <a:r>
              <a:rPr lang="en-GB" sz="2800" dirty="0" smtClean="0"/>
              <a:t>iscussing and </a:t>
            </a:r>
            <a:r>
              <a:rPr lang="en-GB" sz="2800" dirty="0"/>
              <a:t>collaboratively</a:t>
            </a:r>
            <a:r>
              <a:rPr lang="en-GB" sz="2800" dirty="0" smtClean="0"/>
              <a:t> exploring problem-solving strategies</a:t>
            </a:r>
            <a:endParaRPr lang="en-GB" sz="2800" dirty="0"/>
          </a:p>
        </p:txBody>
      </p:sp>
      <p:sp>
        <p:nvSpPr>
          <p:cNvPr id="4" name="Rectangle 3"/>
          <p:cNvSpPr/>
          <p:nvPr/>
        </p:nvSpPr>
        <p:spPr>
          <a:xfrm>
            <a:off x="476250" y="1001919"/>
            <a:ext cx="758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T</a:t>
            </a:r>
            <a:r>
              <a:rPr lang="en-GB" sz="3200" b="1" dirty="0" smtClean="0"/>
              <a:t>he </a:t>
            </a:r>
            <a:r>
              <a:rPr lang="en-GB" sz="3200" b="1" dirty="0"/>
              <a:t>development of personalized strategies to promote resilience and </a:t>
            </a:r>
            <a:r>
              <a:rPr lang="en-GB" sz="3200" b="1" dirty="0" smtClean="0"/>
              <a:t>restoration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7874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rturing Connection: APPPAH's Early Parenting Program | Bir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"/>
          <a:stretch/>
        </p:blipFill>
        <p:spPr bwMode="auto">
          <a:xfrm>
            <a:off x="0" y="0"/>
            <a:ext cx="12192000" cy="6867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5271" y="1820073"/>
            <a:ext cx="805881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1" dirty="0"/>
              <a:t>Focus</a:t>
            </a:r>
            <a:r>
              <a:rPr lang="en-GB" sz="3600" dirty="0"/>
              <a:t> on the emotions driving the behaviour rather than the behaviour </a:t>
            </a:r>
            <a:r>
              <a:rPr lang="en-GB" sz="3600" dirty="0" smtClean="0"/>
              <a:t>itself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1" dirty="0" smtClean="0"/>
              <a:t>The </a:t>
            </a:r>
            <a:r>
              <a:rPr lang="en-GB" sz="3600" b="1" dirty="0"/>
              <a:t>goal </a:t>
            </a:r>
            <a:r>
              <a:rPr lang="en-GB" sz="3600" dirty="0"/>
              <a:t>is to de-escalate, not to punish or </a:t>
            </a:r>
            <a:r>
              <a:rPr lang="en-GB" sz="3600" dirty="0" smtClean="0"/>
              <a:t>teach </a:t>
            </a:r>
            <a:r>
              <a:rPr lang="en-GB" sz="3600" dirty="0"/>
              <a:t>a </a:t>
            </a:r>
            <a:r>
              <a:rPr lang="en-GB" sz="3600" dirty="0" smtClean="0"/>
              <a:t>lesson i.e. reduce the stressor</a:t>
            </a:r>
          </a:p>
          <a:p>
            <a:endParaRPr lang="en-GB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b="1" dirty="0" smtClean="0"/>
              <a:t>It requires </a:t>
            </a:r>
            <a:r>
              <a:rPr lang="en-ZA" sz="3600" dirty="0"/>
              <a:t>tuning in, and making insightful comments about </a:t>
            </a:r>
            <a:r>
              <a:rPr lang="en-ZA" sz="3600" dirty="0" smtClean="0"/>
              <a:t>your Autistic adult child’s mental state</a:t>
            </a:r>
            <a:endParaRPr lang="en-Z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67991" y="1146774"/>
            <a:ext cx="810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The challenge is how to do so in constructive ways?</a:t>
            </a:r>
            <a:endParaRPr lang="en-ZA" sz="2800" dirty="0"/>
          </a:p>
        </p:txBody>
      </p:sp>
      <p:sp>
        <p:nvSpPr>
          <p:cNvPr id="7" name="Rectangle 6"/>
          <p:cNvSpPr/>
          <p:nvPr/>
        </p:nvSpPr>
        <p:spPr>
          <a:xfrm>
            <a:off x="575261" y="271179"/>
            <a:ext cx="39228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 smtClean="0">
                <a:ln w="0"/>
                <a:solidFill>
                  <a:schemeClr val="tx1"/>
                </a:solidFill>
              </a:rPr>
              <a:t>Responding</a:t>
            </a:r>
            <a:endParaRPr lang="en-US" sz="600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alming strateg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4945" r="3936" b="1762"/>
          <a:stretch/>
        </p:blipFill>
        <p:spPr bwMode="auto">
          <a:xfrm>
            <a:off x="868679" y="1394460"/>
            <a:ext cx="10275571" cy="519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tential Logo | Free Logo Design Tool from Flaming Text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30259" r="11860" b="29581"/>
          <a:stretch/>
        </p:blipFill>
        <p:spPr bwMode="auto">
          <a:xfrm rot="21333403">
            <a:off x="308293" y="421640"/>
            <a:ext cx="4374515" cy="105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89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holding stop sig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43" y="237067"/>
            <a:ext cx="521546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918234" y="214071"/>
            <a:ext cx="7958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Surviving Intense Emotions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375" y="994772"/>
            <a:ext cx="40118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tx1"/>
                </a:solidFill>
              </a:rPr>
              <a:t>STOP, DROP, STAY</a:t>
            </a:r>
            <a:endParaRPr lang="en-US" sz="40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669" y="6268535"/>
            <a:ext cx="749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https://blog.sivanaspirit.com/mf-gn-stay-abiding-intense-emotions/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35466" y="2873972"/>
            <a:ext cx="47472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484848"/>
                </a:solidFill>
              </a:rPr>
              <a:t>By stopping—recognizing and naming when you’ve been triggered—you’ve already begun to slow your process down.</a:t>
            </a:r>
            <a:endParaRPr lang="en-GB" sz="3200" dirty="0"/>
          </a:p>
        </p:txBody>
      </p:sp>
      <p:sp>
        <p:nvSpPr>
          <p:cNvPr id="9" name="Rectangle 8"/>
          <p:cNvSpPr/>
          <p:nvPr/>
        </p:nvSpPr>
        <p:spPr>
          <a:xfrm>
            <a:off x="1440932" y="1702658"/>
            <a:ext cx="3048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</a:rPr>
              <a:t>STO</a:t>
            </a:r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PPING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0366" y="822144"/>
            <a:ext cx="3290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DROPPING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432" y="1919572"/>
            <a:ext cx="50408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Dropping - shifting </a:t>
            </a:r>
            <a:r>
              <a:rPr lang="en-GB" sz="3200" dirty="0"/>
              <a:t>y</a:t>
            </a:r>
            <a:r>
              <a:rPr lang="en-GB" sz="3200" dirty="0" smtClean="0"/>
              <a:t>our </a:t>
            </a:r>
            <a:r>
              <a:rPr lang="en-GB" sz="3200" dirty="0"/>
              <a:t>attention inward to a deeper place inside </a:t>
            </a:r>
            <a:r>
              <a:rPr lang="en-GB" sz="3200" dirty="0" smtClean="0"/>
              <a:t>yourself - letting </a:t>
            </a:r>
            <a:r>
              <a:rPr lang="en-GB" sz="3200" dirty="0"/>
              <a:t>go of the story line, getting out of the chatter in </a:t>
            </a:r>
            <a:r>
              <a:rPr lang="en-GB" sz="3200" dirty="0" smtClean="0"/>
              <a:t>your heads </a:t>
            </a:r>
            <a:r>
              <a:rPr lang="en-GB" sz="3200" dirty="0"/>
              <a:t>and connecting with what’s going on in </a:t>
            </a:r>
            <a:r>
              <a:rPr lang="en-GB" sz="3200" dirty="0" smtClean="0"/>
              <a:t>your body.</a:t>
            </a:r>
            <a:endParaRPr lang="en-ZA" sz="3200" dirty="0" smtClean="0"/>
          </a:p>
        </p:txBody>
      </p:sp>
      <p:pic>
        <p:nvPicPr>
          <p:cNvPr id="5122" name="Picture 2" descr="NON) 2: Looking inward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70" y="662656"/>
            <a:ext cx="5685747" cy="545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sitting on floor think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2" y="237068"/>
            <a:ext cx="4158721" cy="638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43728" y="614750"/>
            <a:ext cx="2598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STAYING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712" y="1742196"/>
            <a:ext cx="6565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By staying with </a:t>
            </a:r>
            <a:r>
              <a:rPr lang="en-GB" sz="3200" dirty="0" smtClean="0"/>
              <a:t>your </a:t>
            </a:r>
            <a:r>
              <a:rPr lang="en-GB" sz="3200" dirty="0"/>
              <a:t>emotional experience, by </a:t>
            </a:r>
            <a:r>
              <a:rPr lang="en-GB" sz="3200" dirty="0" smtClean="0"/>
              <a:t>abiding </a:t>
            </a:r>
            <a:r>
              <a:rPr lang="en-GB" sz="3200" dirty="0"/>
              <a:t>with it and giving it room to breathe, it’s able to move through </a:t>
            </a:r>
            <a:r>
              <a:rPr lang="en-GB" sz="3200" dirty="0" smtClean="0"/>
              <a:t>you </a:t>
            </a:r>
            <a:r>
              <a:rPr lang="en-GB" sz="3200" dirty="0"/>
              <a:t>and come to a resolution. When you stay with your emotional experience and see it through, you grow your capacity to be present with yourself and with others.</a:t>
            </a:r>
            <a:endParaRPr lang="en-ZA" sz="3200" dirty="0" smtClean="0"/>
          </a:p>
        </p:txBody>
      </p:sp>
    </p:spTree>
    <p:extLst>
      <p:ext uri="{BB962C8B-B14F-4D97-AF65-F5344CB8AC3E}">
        <p14:creationId xmlns:p14="http://schemas.microsoft.com/office/powerpoint/2010/main" val="18197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25485" y="160020"/>
            <a:ext cx="9425452" cy="6502400"/>
            <a:chOff x="718673" y="205740"/>
            <a:chExt cx="9425452" cy="6502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4367"/>
            <a:stretch/>
          </p:blipFill>
          <p:spPr>
            <a:xfrm>
              <a:off x="718673" y="205740"/>
              <a:ext cx="9425452" cy="6502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0999677">
              <a:off x="3360986" y="1745570"/>
              <a:ext cx="4991076" cy="34163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2400" dirty="0" smtClean="0"/>
                <a:t>It’s </a:t>
              </a:r>
              <a:r>
                <a:rPr lang="en-GB" sz="2400" dirty="0"/>
                <a:t>the idea of reassessing behaviour. </a:t>
              </a:r>
              <a:endParaRPr lang="en-GB" sz="2400" dirty="0" smtClean="0"/>
            </a:p>
            <a:p>
              <a:r>
                <a:rPr lang="en-GB" sz="2400" dirty="0" smtClean="0"/>
                <a:t>The </a:t>
              </a:r>
              <a:r>
                <a:rPr lang="en-GB" sz="2400" dirty="0"/>
                <a:t>idea is that we see the </a:t>
              </a:r>
              <a:r>
                <a:rPr lang="en-GB" sz="2400" dirty="0" smtClean="0"/>
                <a:t>individual </a:t>
              </a:r>
              <a:r>
                <a:rPr lang="en-GB" sz="2400" dirty="0"/>
                <a:t>differently. </a:t>
              </a:r>
              <a:endParaRPr lang="en-GB" sz="2400" dirty="0" smtClean="0"/>
            </a:p>
            <a:p>
              <a:r>
                <a:rPr lang="en-GB" sz="2400" dirty="0" smtClean="0"/>
                <a:t>We </a:t>
              </a:r>
              <a:r>
                <a:rPr lang="en-GB" sz="2400" dirty="0"/>
                <a:t>want to insert a pause and </a:t>
              </a:r>
              <a:r>
                <a:rPr lang="en-GB" sz="2400" dirty="0" smtClean="0"/>
                <a:t>consider </a:t>
              </a:r>
              <a:r>
                <a:rPr lang="en-GB" sz="2400" dirty="0"/>
                <a:t>why we’re seeing this behaviour and why now. Typically we shift from seeing </a:t>
              </a:r>
              <a:r>
                <a:rPr lang="en-GB" sz="2400" dirty="0" smtClean="0"/>
                <a:t>an individual’s behaviour </a:t>
              </a:r>
              <a:r>
                <a:rPr lang="en-GB" sz="2400" dirty="0"/>
                <a:t>as misbehaviour to seeing it as stress behaviour.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012366" y="5739090"/>
            <a:ext cx="7006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54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Reframe </a:t>
            </a:r>
            <a:r>
              <a:rPr lang="en-GB" sz="5400" dirty="0">
                <a:solidFill>
                  <a:srgbClr val="333333"/>
                </a:solidFill>
                <a:ea typeface="Microsoft YaHei UI" panose="020B0503020204020204" pitchFamily="34" charset="-122"/>
              </a:rPr>
              <a:t>t</a:t>
            </a:r>
            <a:r>
              <a:rPr lang="en-GB" sz="5400" dirty="0" smtClean="0">
                <a:solidFill>
                  <a:srgbClr val="333333"/>
                </a:solidFill>
                <a:ea typeface="Microsoft YaHei UI" panose="020B0503020204020204" pitchFamily="34" charset="-122"/>
              </a:rPr>
              <a:t>he Behaviour</a:t>
            </a:r>
            <a:endParaRPr lang="en-GB" sz="5400" dirty="0"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 rot="21055827">
            <a:off x="2425496" y="1182321"/>
            <a:ext cx="4323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“What is involved in reframing behaviour?”</a:t>
            </a:r>
          </a:p>
        </p:txBody>
      </p:sp>
    </p:spTree>
    <p:extLst>
      <p:ext uri="{BB962C8B-B14F-4D97-AF65-F5344CB8AC3E}">
        <p14:creationId xmlns:p14="http://schemas.microsoft.com/office/powerpoint/2010/main" val="40621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originals/11/01/73/1101739e7f0b286c5b516e4a48a385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55" y="154265"/>
            <a:ext cx="6700125" cy="66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372" y="312712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0"/>
                <a:solidFill>
                  <a:schemeClr val="tx1"/>
                </a:solidFill>
              </a:rPr>
              <a:t>Wheel of Emotions</a:t>
            </a:r>
            <a:endParaRPr lang="en-US" sz="54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3316" y="1030996"/>
            <a:ext cx="5040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200" dirty="0" smtClean="0"/>
              <a:t>Support to identify feelings </a:t>
            </a:r>
          </a:p>
          <a:p>
            <a:endParaRPr lang="en-ZA" sz="3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34378" y="2067783"/>
            <a:ext cx="4900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Can you guess how many emotions a human can experience</a:t>
            </a:r>
            <a:r>
              <a:rPr lang="en-GB" sz="3200" dirty="0" smtClean="0"/>
              <a:t>?</a:t>
            </a:r>
          </a:p>
          <a:p>
            <a:endParaRPr lang="en-GB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</a:t>
            </a:r>
            <a:r>
              <a:rPr lang="en-GB" sz="3200" dirty="0" smtClean="0"/>
              <a:t>ow </a:t>
            </a:r>
            <a:r>
              <a:rPr lang="en-GB" sz="3200" dirty="0"/>
              <a:t>can one navigate the turbulent waters of feelings, without getting lost?</a:t>
            </a:r>
          </a:p>
        </p:txBody>
      </p:sp>
      <p:sp>
        <p:nvSpPr>
          <p:cNvPr id="3" name="Rectangle 2"/>
          <p:cNvSpPr/>
          <p:nvPr/>
        </p:nvSpPr>
        <p:spPr>
          <a:xfrm>
            <a:off x="9532105" y="6488668"/>
            <a:ext cx="2659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http://feelingswheel.com/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8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431884"/>
            <a:ext cx="7745730" cy="1325563"/>
          </a:xfrm>
        </p:spPr>
        <p:txBody>
          <a:bodyPr>
            <a:noAutofit/>
          </a:bodyPr>
          <a:lstStyle/>
          <a:p>
            <a:pPr algn="l"/>
            <a:r>
              <a:rPr lang="en-GB" sz="6000" dirty="0" smtClean="0"/>
              <a:t>The </a:t>
            </a:r>
            <a:r>
              <a:rPr lang="en-GB" sz="6000" dirty="0"/>
              <a:t>Zones of </a:t>
            </a:r>
            <a:r>
              <a:rPr lang="en-GB" sz="6000" dirty="0" smtClean="0"/>
              <a:t>Regulation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" y="2107353"/>
            <a:ext cx="8328749" cy="4023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2000" dirty="0"/>
          </a:p>
          <a:p>
            <a:pPr algn="just"/>
            <a:r>
              <a:rPr lang="en-AU" sz="2400" dirty="0" smtClean="0"/>
              <a:t>Categorization of feelings </a:t>
            </a:r>
            <a:r>
              <a:rPr lang="en-AU" sz="2400" dirty="0"/>
              <a:t>and states of alertness   </a:t>
            </a:r>
          </a:p>
          <a:p>
            <a:pPr algn="just"/>
            <a:r>
              <a:rPr lang="en-AU" sz="2400" dirty="0" smtClean="0"/>
              <a:t>Development of emotional vocabulary and a shared language for talking about feelings and arousal states</a:t>
            </a:r>
            <a:endParaRPr lang="en-AU" sz="2400" dirty="0"/>
          </a:p>
          <a:p>
            <a:pPr algn="just"/>
            <a:r>
              <a:rPr lang="en-AU" sz="2400" dirty="0" smtClean="0"/>
              <a:t>Teaches awareness </a:t>
            </a:r>
            <a:r>
              <a:rPr lang="en-AU" sz="2400" dirty="0"/>
              <a:t>and growing independence in controlling </a:t>
            </a:r>
            <a:r>
              <a:rPr lang="en-AU" sz="2400" dirty="0" smtClean="0"/>
              <a:t>emotions </a:t>
            </a:r>
            <a:r>
              <a:rPr lang="en-AU" sz="2400" dirty="0"/>
              <a:t>and impulses, managing </a:t>
            </a:r>
            <a:r>
              <a:rPr lang="en-AU" sz="2400" dirty="0" smtClean="0"/>
              <a:t>sensory </a:t>
            </a:r>
            <a:r>
              <a:rPr lang="en-AU" sz="2400" dirty="0"/>
              <a:t>needs, and improving </a:t>
            </a:r>
            <a:r>
              <a:rPr lang="en-AU" sz="2400" dirty="0" smtClean="0"/>
              <a:t>the </a:t>
            </a:r>
            <a:r>
              <a:rPr lang="en-AU" sz="2400" dirty="0"/>
              <a:t>ability to problem solve </a:t>
            </a:r>
            <a:endParaRPr lang="en-AU" sz="2400" dirty="0" smtClean="0"/>
          </a:p>
          <a:p>
            <a:pPr algn="just"/>
            <a:r>
              <a:rPr lang="en-AU" sz="2400" dirty="0" smtClean="0"/>
              <a:t>Supports difficulties with</a:t>
            </a:r>
            <a:r>
              <a:rPr lang="en-AU" sz="2400" dirty="0"/>
              <a:t> emotional and sensory regulation, executive </a:t>
            </a:r>
            <a:r>
              <a:rPr lang="en-AU" sz="2400" dirty="0" smtClean="0"/>
              <a:t>functioning and </a:t>
            </a:r>
            <a:r>
              <a:rPr lang="en-AU" sz="2400" dirty="0"/>
              <a:t>and social </a:t>
            </a:r>
            <a:r>
              <a:rPr lang="en-AU" sz="2400" dirty="0" smtClean="0"/>
              <a:t>cognition</a:t>
            </a:r>
            <a:endParaRPr lang="en-AU" sz="2400" dirty="0"/>
          </a:p>
        </p:txBody>
      </p:sp>
      <p:sp>
        <p:nvSpPr>
          <p:cNvPr id="4" name="Rectangle 3"/>
          <p:cNvSpPr/>
          <p:nvPr/>
        </p:nvSpPr>
        <p:spPr>
          <a:xfrm>
            <a:off x="838200" y="1560788"/>
            <a:ext cx="10451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An approach to support the development of self-regulation </a:t>
            </a:r>
            <a:r>
              <a:rPr lang="en-US" sz="2800" b="1" dirty="0" smtClean="0"/>
              <a:t>skills by: 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528185" y="1979736"/>
            <a:ext cx="7212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3"/>
              </a:rPr>
              <a:t>https://www.zonesofregulation.com/learn-more-about-the-zones.html</a:t>
            </a:r>
            <a:endParaRPr lang="en-GB" dirty="0"/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38888" t="55348" r="13472" b="17668"/>
          <a:stretch/>
        </p:blipFill>
        <p:spPr bwMode="auto">
          <a:xfrm>
            <a:off x="9057440" y="3070311"/>
            <a:ext cx="2730500" cy="869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57440" y="3770346"/>
            <a:ext cx="3134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 smtClean="0"/>
          </a:p>
          <a:p>
            <a:r>
              <a:rPr lang="en-GB" sz="1200" dirty="0" smtClean="0"/>
              <a:t>The </a:t>
            </a:r>
            <a:r>
              <a:rPr lang="en-GB" sz="1200" b="1" dirty="0" smtClean="0">
                <a:solidFill>
                  <a:srgbClr val="00B0F0"/>
                </a:solidFill>
              </a:rPr>
              <a:t>Z</a:t>
            </a:r>
            <a:r>
              <a:rPr lang="en-GB" sz="1200" b="1" dirty="0" smtClean="0">
                <a:solidFill>
                  <a:srgbClr val="00B050"/>
                </a:solidFill>
              </a:rPr>
              <a:t>O</a:t>
            </a:r>
            <a:r>
              <a:rPr lang="en-GB" sz="1200" b="1" dirty="0" smtClean="0">
                <a:solidFill>
                  <a:srgbClr val="FFC000"/>
                </a:solidFill>
              </a:rPr>
              <a:t>N</a:t>
            </a:r>
            <a:r>
              <a:rPr lang="en-GB" sz="1200" b="1" dirty="0" smtClean="0">
                <a:solidFill>
                  <a:srgbClr val="FF0000"/>
                </a:solidFill>
              </a:rPr>
              <a:t>E</a:t>
            </a:r>
            <a:r>
              <a:rPr lang="en-GB" sz="1200" b="1" dirty="0" smtClean="0"/>
              <a:t>S </a:t>
            </a:r>
            <a:r>
              <a:rPr lang="en-GB" sz="1200" dirty="0" smtClean="0"/>
              <a:t>of Regulation</a:t>
            </a:r>
            <a:endParaRPr lang="en-GB" sz="1200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The brain controls the Zone we are 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The body’s response change depending on the Zone we are in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434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zone of reg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725739"/>
            <a:ext cx="11459037" cy="60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zones of regulation fac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709" r="16837" b="89018"/>
          <a:stretch/>
        </p:blipFill>
        <p:spPr bwMode="auto">
          <a:xfrm>
            <a:off x="0" y="-70645"/>
            <a:ext cx="6753400" cy="7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84610" y="356407"/>
            <a:ext cx="14290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 smtClean="0"/>
              <a:t>Leah Kuypers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5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3115" y="1240913"/>
            <a:ext cx="10801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GB" sz="3200" b="1" dirty="0" smtClean="0"/>
              <a:t>Think </a:t>
            </a:r>
            <a:r>
              <a:rPr lang="en-GB" sz="3200" dirty="0" smtClean="0"/>
              <a:t>about a</a:t>
            </a:r>
            <a:r>
              <a:rPr lang="en-GB" sz="3200" b="1" dirty="0" smtClean="0"/>
              <a:t> </a:t>
            </a:r>
            <a:r>
              <a:rPr lang="en-GB" sz="3200" dirty="0" smtClean="0"/>
              <a:t>recent </a:t>
            </a:r>
            <a:r>
              <a:rPr lang="en-GB" sz="3200" dirty="0"/>
              <a:t>experience that put you into the </a:t>
            </a:r>
            <a:r>
              <a:rPr lang="en-GB" sz="3200" dirty="0">
                <a:solidFill>
                  <a:srgbClr val="FF0000"/>
                </a:solidFill>
              </a:rPr>
              <a:t>R</a:t>
            </a:r>
            <a:r>
              <a:rPr lang="en-GB" sz="3200" dirty="0" smtClean="0">
                <a:solidFill>
                  <a:srgbClr val="FF0000"/>
                </a:solidFill>
              </a:rPr>
              <a:t>ed</a:t>
            </a:r>
            <a:r>
              <a:rPr lang="en-GB" sz="3200" dirty="0" smtClean="0"/>
              <a:t> </a:t>
            </a:r>
            <a:r>
              <a:rPr lang="en-GB" sz="3200" dirty="0"/>
              <a:t>Z</a:t>
            </a:r>
            <a:r>
              <a:rPr lang="en-GB" sz="3200" dirty="0" smtClean="0"/>
              <a:t>one</a:t>
            </a:r>
            <a:endParaRPr lang="en-GB" sz="3200" dirty="0"/>
          </a:p>
          <a:p>
            <a:pPr>
              <a:buFont typeface="Arial" pitchFamily="34" charset="0"/>
              <a:buNone/>
            </a:pPr>
            <a:endParaRPr lang="en-GB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How would you describe the bodily sensations you experienced</a:t>
            </a:r>
            <a:r>
              <a:rPr lang="en-GB" sz="3200" dirty="0" smtClean="0"/>
              <a:t>?</a:t>
            </a:r>
          </a:p>
          <a:p>
            <a:endParaRPr lang="en-GB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emotion would you attach to these feelings?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2791" r="21650"/>
          <a:stretch/>
        </p:blipFill>
        <p:spPr>
          <a:xfrm>
            <a:off x="1846340" y="3806181"/>
            <a:ext cx="2285870" cy="217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10" y="3806180"/>
            <a:ext cx="1622550" cy="216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3" t="9180" r="22741"/>
          <a:stretch/>
        </p:blipFill>
        <p:spPr>
          <a:xfrm>
            <a:off x="5737507" y="3806181"/>
            <a:ext cx="1684626" cy="222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r="7706"/>
          <a:stretch/>
        </p:blipFill>
        <p:spPr>
          <a:xfrm>
            <a:off x="7422133" y="3795059"/>
            <a:ext cx="2766740" cy="222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15681" y="225249"/>
            <a:ext cx="77321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/>
              <a:t>Practice using the Zones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6312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920" y="755218"/>
            <a:ext cx="62163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T</a:t>
            </a:r>
            <a:r>
              <a:rPr lang="en-GB" sz="6000" dirty="0" smtClean="0"/>
              <a:t>he </a:t>
            </a:r>
            <a:r>
              <a:rPr lang="en-GB" sz="6000" dirty="0"/>
              <a:t>Zones at </a:t>
            </a:r>
            <a:r>
              <a:rPr lang="en-GB" sz="6000" dirty="0" smtClean="0"/>
              <a:t>Home</a:t>
            </a:r>
            <a:endParaRPr lang="en-GB" sz="6000" dirty="0"/>
          </a:p>
        </p:txBody>
      </p:sp>
      <p:sp>
        <p:nvSpPr>
          <p:cNvPr id="5" name="Rectangle 4"/>
          <p:cNvSpPr/>
          <p:nvPr/>
        </p:nvSpPr>
        <p:spPr>
          <a:xfrm>
            <a:off x="683920" y="2066062"/>
            <a:ext cx="846008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Introduce the </a:t>
            </a:r>
            <a:r>
              <a:rPr lang="en-GB" sz="2800" dirty="0" smtClean="0"/>
              <a:t>poster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Display it somewhere that is easily </a:t>
            </a:r>
            <a:r>
              <a:rPr lang="en-GB" sz="2800" dirty="0" smtClean="0"/>
              <a:t>accessible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Highlight that there are no ‘good’ and ‘bad’ </a:t>
            </a:r>
            <a:endParaRPr lang="en-GB" sz="2800" dirty="0" smtClean="0"/>
          </a:p>
          <a:p>
            <a:r>
              <a:rPr lang="en-GB" sz="2800" dirty="0"/>
              <a:t> </a:t>
            </a:r>
            <a:r>
              <a:rPr lang="en-GB" sz="2800" dirty="0" smtClean="0"/>
              <a:t>   </a:t>
            </a:r>
            <a:r>
              <a:rPr lang="en-GB" sz="2800" dirty="0"/>
              <a:t>Z</a:t>
            </a:r>
            <a:r>
              <a:rPr lang="en-GB" sz="2800" dirty="0" smtClean="0"/>
              <a:t>ones</a:t>
            </a:r>
            <a:r>
              <a:rPr lang="en-GB" sz="2800" dirty="0"/>
              <a:t>, but being in the </a:t>
            </a:r>
            <a:r>
              <a:rPr lang="en-GB" sz="2800" dirty="0" smtClean="0">
                <a:solidFill>
                  <a:srgbClr val="00B050"/>
                </a:solidFill>
              </a:rPr>
              <a:t>Green</a:t>
            </a:r>
            <a:r>
              <a:rPr lang="en-GB" sz="2800" dirty="0" smtClean="0"/>
              <a:t> </a:t>
            </a:r>
            <a:r>
              <a:rPr lang="en-GB" sz="2800" dirty="0"/>
              <a:t>Z</a:t>
            </a:r>
            <a:r>
              <a:rPr lang="en-GB" sz="2800" dirty="0" smtClean="0"/>
              <a:t>one </a:t>
            </a:r>
            <a:r>
              <a:rPr lang="en-GB" sz="2800" dirty="0"/>
              <a:t>means </a:t>
            </a:r>
            <a:endParaRPr lang="en-GB" sz="2800" dirty="0" smtClean="0"/>
          </a:p>
          <a:p>
            <a:r>
              <a:rPr lang="en-GB" sz="2800" dirty="0"/>
              <a:t> </a:t>
            </a:r>
            <a:r>
              <a:rPr lang="en-GB" sz="2800" dirty="0" smtClean="0"/>
              <a:t>   you </a:t>
            </a:r>
            <a:r>
              <a:rPr lang="en-GB" sz="2800" dirty="0"/>
              <a:t>are </a:t>
            </a:r>
            <a:r>
              <a:rPr lang="en-GB" sz="2800" dirty="0" smtClean="0"/>
              <a:t>‘good </a:t>
            </a:r>
            <a:r>
              <a:rPr lang="en-GB" sz="2800" dirty="0"/>
              <a:t>to </a:t>
            </a:r>
            <a:r>
              <a:rPr lang="en-GB" sz="2800" dirty="0" smtClean="0"/>
              <a:t>go’ </a:t>
            </a:r>
            <a:r>
              <a:rPr lang="en-GB" sz="2800" dirty="0"/>
              <a:t>and ‘ready to learn</a:t>
            </a:r>
            <a:r>
              <a:rPr lang="en-GB" sz="2800" dirty="0" smtClean="0"/>
              <a:t>’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Sorting emotions </a:t>
            </a:r>
            <a:r>
              <a:rPr lang="en-GB" sz="2800" dirty="0" smtClean="0"/>
              <a:t>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Daily </a:t>
            </a:r>
            <a:r>
              <a:rPr lang="en-GB" sz="2800" dirty="0"/>
              <a:t>‘Check in’ and ‘Check out’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764" y="5962229"/>
            <a:ext cx="8378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https://www.socialthinking.com/Articles?name=all-the-zones-are-ok#:~:text=It%20is%20vital%20to%20understand,low%20or%20high%3F%E2%80%9D).</a:t>
            </a:r>
            <a:endParaRPr lang="en-GB" dirty="0"/>
          </a:p>
        </p:txBody>
      </p:sp>
      <p:pic>
        <p:nvPicPr>
          <p:cNvPr id="8" name="Picture 7" descr="239 Best Kitchen light images in 2020 | Kitchen lighting, Light, Pendant  light cor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240030"/>
            <a:ext cx="3944859" cy="601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haviour Management &amp; 1-2-3 Magic for Teachers | Classroom behavior  management, Zones of regulation, Emotional regulati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35" y="3468370"/>
            <a:ext cx="1326515" cy="104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5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6143" t="39500" r="3538" b="46500"/>
          <a:stretch/>
        </p:blipFill>
        <p:spPr>
          <a:xfrm rot="5400000">
            <a:off x="-114473" y="2828911"/>
            <a:ext cx="5412022" cy="14057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365" y="217858"/>
            <a:ext cx="7134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3600" dirty="0" smtClean="0"/>
              <a:t>Label each of the emotions below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075" y="6159675"/>
            <a:ext cx="10744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2. Match </a:t>
            </a:r>
            <a:r>
              <a:rPr lang="en-GB" sz="3600" dirty="0"/>
              <a:t>the emotions to the appropriate </a:t>
            </a:r>
            <a:r>
              <a:rPr lang="en-GB" sz="3600" dirty="0" smtClean="0"/>
              <a:t>Zone opposite</a:t>
            </a:r>
            <a:endParaRPr lang="en-GB" sz="3600" dirty="0"/>
          </a:p>
        </p:txBody>
      </p:sp>
      <p:pic>
        <p:nvPicPr>
          <p:cNvPr id="7" name="Picture 6" descr="https://jacobsmedia.com/wp-content/uploads/2016/12/range-of-emotion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98" y="825761"/>
            <a:ext cx="5412873" cy="541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6143" t="39500" r="3538" b="46500"/>
          <a:stretch/>
        </p:blipFill>
        <p:spPr>
          <a:xfrm rot="5400000">
            <a:off x="6704121" y="2828909"/>
            <a:ext cx="5412020" cy="14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5706" y="1584590"/>
            <a:ext cx="623149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464646"/>
                </a:solidFill>
              </a:rPr>
              <a:t>This is the way </a:t>
            </a:r>
            <a:r>
              <a:rPr lang="en-GB" sz="2400" dirty="0">
                <a:solidFill>
                  <a:srgbClr val="464646"/>
                </a:solidFill>
              </a:rPr>
              <a:t>we </a:t>
            </a:r>
            <a:r>
              <a:rPr lang="en-GB" sz="2400" dirty="0" smtClean="0">
                <a:solidFill>
                  <a:srgbClr val="464646"/>
                </a:solidFill>
              </a:rPr>
              <a:t>all unconsciously </a:t>
            </a:r>
            <a:r>
              <a:rPr lang="en-GB" sz="2400" dirty="0">
                <a:solidFill>
                  <a:srgbClr val="464646"/>
                </a:solidFill>
              </a:rPr>
              <a:t>send our emotions or feelings into a room </a:t>
            </a:r>
            <a:endParaRPr lang="en-GB" sz="2400" dirty="0" smtClean="0">
              <a:solidFill>
                <a:srgbClr val="464646"/>
              </a:solidFill>
            </a:endParaRPr>
          </a:p>
          <a:p>
            <a:endParaRPr lang="en-GB" sz="800" dirty="0" smtClean="0">
              <a:solidFill>
                <a:srgbClr val="46464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464646"/>
                </a:solidFill>
              </a:rPr>
              <a:t>This </a:t>
            </a:r>
            <a:r>
              <a:rPr lang="en-GB" sz="2400" dirty="0">
                <a:solidFill>
                  <a:srgbClr val="464646"/>
                </a:solidFill>
              </a:rPr>
              <a:t>affect other people in the </a:t>
            </a:r>
            <a:r>
              <a:rPr lang="en-GB" sz="2400" dirty="0" smtClean="0">
                <a:solidFill>
                  <a:srgbClr val="464646"/>
                </a:solidFill>
              </a:rPr>
              <a:t>room — for </a:t>
            </a:r>
            <a:r>
              <a:rPr lang="en-GB" sz="2400" dirty="0">
                <a:solidFill>
                  <a:srgbClr val="464646"/>
                </a:solidFill>
              </a:rPr>
              <a:t>good or for </a:t>
            </a:r>
            <a:r>
              <a:rPr lang="en-GB" sz="2400" dirty="0" smtClean="0">
                <a:solidFill>
                  <a:srgbClr val="464646"/>
                </a:solidFill>
              </a:rPr>
              <a:t>bad </a:t>
            </a:r>
          </a:p>
          <a:p>
            <a:endParaRPr lang="en-GB" sz="800" dirty="0" smtClean="0">
              <a:solidFill>
                <a:srgbClr val="46464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464646"/>
                </a:solidFill>
              </a:rPr>
              <a:t>When </a:t>
            </a:r>
            <a:r>
              <a:rPr lang="en-GB" sz="2400" dirty="0">
                <a:solidFill>
                  <a:srgbClr val="464646"/>
                </a:solidFill>
              </a:rPr>
              <a:t>we’re under stress, our </a:t>
            </a:r>
            <a:r>
              <a:rPr lang="en-GB" sz="2400" dirty="0" smtClean="0">
                <a:solidFill>
                  <a:srgbClr val="464646"/>
                </a:solidFill>
              </a:rPr>
              <a:t>family members can </a:t>
            </a:r>
            <a:r>
              <a:rPr lang="en-GB" sz="2400" dirty="0">
                <a:solidFill>
                  <a:srgbClr val="464646"/>
                </a:solidFill>
              </a:rPr>
              <a:t>pick up our negativity and anxiety through the “mirror-neuron-emotions” which can </a:t>
            </a:r>
            <a:r>
              <a:rPr lang="en-GB" sz="2400" dirty="0" smtClean="0">
                <a:solidFill>
                  <a:srgbClr val="464646"/>
                </a:solidFill>
              </a:rPr>
              <a:t>then impact </a:t>
            </a:r>
            <a:r>
              <a:rPr lang="en-GB" sz="2400" dirty="0">
                <a:solidFill>
                  <a:srgbClr val="464646"/>
                </a:solidFill>
              </a:rPr>
              <a:t>their </a:t>
            </a:r>
            <a:r>
              <a:rPr lang="en-GB" sz="2400" dirty="0" smtClean="0">
                <a:solidFill>
                  <a:srgbClr val="464646"/>
                </a:solidFill>
              </a:rPr>
              <a:t>actions</a:t>
            </a:r>
          </a:p>
          <a:p>
            <a:endParaRPr lang="en-GB" sz="800" dirty="0" smtClean="0">
              <a:solidFill>
                <a:srgbClr val="46464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464646"/>
                </a:solidFill>
              </a:rPr>
              <a:t>The </a:t>
            </a:r>
            <a:r>
              <a:rPr lang="en-GB" sz="2400" dirty="0">
                <a:solidFill>
                  <a:srgbClr val="464646"/>
                </a:solidFill>
              </a:rPr>
              <a:t>opposite can also </a:t>
            </a:r>
            <a:r>
              <a:rPr lang="en-GB" sz="2400" dirty="0" smtClean="0">
                <a:solidFill>
                  <a:srgbClr val="464646"/>
                </a:solidFill>
              </a:rPr>
              <a:t>happen – parent-carers </a:t>
            </a:r>
            <a:r>
              <a:rPr lang="en-GB" sz="2400" dirty="0">
                <a:solidFill>
                  <a:srgbClr val="464646"/>
                </a:solidFill>
              </a:rPr>
              <a:t>can pick up </a:t>
            </a:r>
            <a:r>
              <a:rPr lang="en-GB" sz="2400" dirty="0" smtClean="0">
                <a:solidFill>
                  <a:srgbClr val="464646"/>
                </a:solidFill>
              </a:rPr>
              <a:t>on their </a:t>
            </a:r>
            <a:r>
              <a:rPr lang="en-GB" sz="2400" dirty="0">
                <a:solidFill>
                  <a:srgbClr val="464646"/>
                </a:solidFill>
              </a:rPr>
              <a:t>child’s negative </a:t>
            </a:r>
            <a:r>
              <a:rPr lang="en-GB" sz="2400" dirty="0" smtClean="0">
                <a:solidFill>
                  <a:srgbClr val="464646"/>
                </a:solidFill>
              </a:rPr>
              <a:t>energy </a:t>
            </a:r>
          </a:p>
        </p:txBody>
      </p:sp>
      <p:sp>
        <p:nvSpPr>
          <p:cNvPr id="6" name="Rectangle 5"/>
          <p:cNvSpPr/>
          <p:nvPr/>
        </p:nvSpPr>
        <p:spPr>
          <a:xfrm>
            <a:off x="864906" y="535530"/>
            <a:ext cx="56482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rgbClr val="464646"/>
                </a:solidFill>
                <a:latin typeface="+mj-lt"/>
              </a:rPr>
              <a:t>Mirror </a:t>
            </a:r>
            <a:r>
              <a:rPr lang="en-GB" sz="6600" dirty="0" smtClean="0">
                <a:solidFill>
                  <a:srgbClr val="464646"/>
                </a:solidFill>
                <a:latin typeface="+mj-lt"/>
              </a:rPr>
              <a:t>Neurons </a:t>
            </a:r>
            <a:endParaRPr lang="en-GB" sz="6600" dirty="0">
              <a:latin typeface="+mj-lt"/>
            </a:endParaRPr>
          </a:p>
        </p:txBody>
      </p:sp>
      <p:pic>
        <p:nvPicPr>
          <p:cNvPr id="1026" name="Picture 2" descr="Mirror Mirror on the wall why do I experience pain with no movement at all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777241"/>
            <a:ext cx="4309633" cy="551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13442" y="6293571"/>
            <a:ext cx="4793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https://www.youtube.com/watch?v=Jcc0L9v1q-8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7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2338" y="6156518"/>
            <a:ext cx="8831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2"/>
              </a:rPr>
              <a:t>https://goodparentingbrighterchildren.com/relaxation-techniques/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87237" y="581838"/>
            <a:ext cx="7120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smtClean="0">
                <a:solidFill>
                  <a:srgbClr val="464646"/>
                </a:solidFill>
              </a:rPr>
              <a:t>De-stressing Techniques</a:t>
            </a:r>
            <a:endParaRPr lang="en-GB" sz="5400" dirty="0"/>
          </a:p>
        </p:txBody>
      </p:sp>
      <p:sp>
        <p:nvSpPr>
          <p:cNvPr id="5" name="Rectangle 4"/>
          <p:cNvSpPr/>
          <p:nvPr/>
        </p:nvSpPr>
        <p:spPr>
          <a:xfrm>
            <a:off x="716489" y="1707184"/>
            <a:ext cx="5358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Walk Your Cares </a:t>
            </a:r>
            <a:r>
              <a:rPr lang="en-GB" sz="2000" b="1" dirty="0" smtClean="0"/>
              <a:t>Away</a:t>
            </a:r>
          </a:p>
          <a:p>
            <a:r>
              <a:rPr lang="en-GB" sz="2000" dirty="0" smtClean="0"/>
              <a:t>-  Exercise </a:t>
            </a:r>
            <a:r>
              <a:rPr lang="en-GB" sz="2000" dirty="0"/>
              <a:t>is </a:t>
            </a:r>
            <a:r>
              <a:rPr lang="en-GB" sz="2000" dirty="0" smtClean="0"/>
              <a:t>important to both our </a:t>
            </a:r>
            <a:r>
              <a:rPr lang="en-GB" sz="2000" dirty="0"/>
              <a:t>body and </a:t>
            </a:r>
            <a:r>
              <a:rPr lang="en-GB" sz="2000" dirty="0" smtClean="0"/>
              <a:t>mind</a:t>
            </a:r>
          </a:p>
          <a:p>
            <a:r>
              <a:rPr lang="en-GB" sz="2000" b="1" dirty="0"/>
              <a:t>Laugh Out Loud</a:t>
            </a:r>
            <a:r>
              <a:rPr lang="en-GB" sz="2000" b="1" dirty="0" smtClean="0"/>
              <a:t>!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L</a:t>
            </a:r>
            <a:r>
              <a:rPr lang="en-GB" sz="2000" dirty="0" smtClean="0"/>
              <a:t>aughter </a:t>
            </a:r>
            <a:r>
              <a:rPr lang="en-GB" sz="2000" dirty="0"/>
              <a:t>is a whole-body experience </a:t>
            </a:r>
            <a:r>
              <a:rPr lang="en-GB" sz="2000" dirty="0" smtClean="0"/>
              <a:t>which positively </a:t>
            </a:r>
            <a:r>
              <a:rPr lang="en-GB" sz="2000" dirty="0"/>
              <a:t>affects every organ </a:t>
            </a:r>
            <a:r>
              <a:rPr lang="en-GB" sz="2000" dirty="0" smtClean="0"/>
              <a:t>of </a:t>
            </a:r>
            <a:r>
              <a:rPr lang="en-GB" sz="2000" dirty="0"/>
              <a:t>your </a:t>
            </a:r>
            <a:r>
              <a:rPr lang="en-GB" sz="2000" dirty="0" smtClean="0"/>
              <a:t>body</a:t>
            </a:r>
          </a:p>
          <a:p>
            <a:r>
              <a:rPr lang="en-GB" sz="2000" b="1" dirty="0"/>
              <a:t>Wake Up to Morning Pages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Each </a:t>
            </a:r>
            <a:r>
              <a:rPr lang="en-GB" sz="2000" dirty="0"/>
              <a:t>morning put </a:t>
            </a:r>
            <a:r>
              <a:rPr lang="en-GB" sz="2000" dirty="0" smtClean="0"/>
              <a:t>a </a:t>
            </a:r>
            <a:r>
              <a:rPr lang="en-GB" sz="2000" dirty="0"/>
              <a:t>pen to </a:t>
            </a:r>
            <a:r>
              <a:rPr lang="en-GB" sz="2000" dirty="0" smtClean="0"/>
              <a:t>paper </a:t>
            </a:r>
            <a:r>
              <a:rPr lang="en-GB" sz="2000" dirty="0"/>
              <a:t>and continuously write </a:t>
            </a:r>
            <a:r>
              <a:rPr lang="en-GB" sz="2000" dirty="0" smtClean="0"/>
              <a:t>whatever comes </a:t>
            </a:r>
            <a:r>
              <a:rPr lang="en-GB" sz="2000" dirty="0"/>
              <a:t>into your mind </a:t>
            </a:r>
            <a:endParaRPr lang="en-GB" sz="2000" dirty="0" smtClean="0"/>
          </a:p>
          <a:p>
            <a:r>
              <a:rPr lang="en-GB" sz="2000" b="1" dirty="0"/>
              <a:t>Breathe Away Stress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A </a:t>
            </a:r>
            <a:r>
              <a:rPr lang="en-GB" sz="2000" dirty="0"/>
              <a:t>quick way to defuse </a:t>
            </a:r>
            <a:r>
              <a:rPr lang="en-GB" sz="2000" dirty="0" smtClean="0"/>
              <a:t>anxiety is </a:t>
            </a:r>
            <a:r>
              <a:rPr lang="en-GB" sz="2000" dirty="0"/>
              <a:t>through simple controlled breathing </a:t>
            </a:r>
            <a:r>
              <a:rPr lang="en-GB" sz="2000" dirty="0" smtClean="0"/>
              <a:t>exercises</a:t>
            </a:r>
            <a:endParaRPr lang="en-GB" sz="2000" dirty="0"/>
          </a:p>
        </p:txBody>
      </p:sp>
      <p:pic>
        <p:nvPicPr>
          <p:cNvPr id="2052" name="Picture 4" descr="5 ways to de-stress and help your heart - Harvard Heal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445">
            <a:off x="6239227" y="2076882"/>
            <a:ext cx="5260238" cy="350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223" y="174572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Pet Your Pet</a:t>
            </a:r>
          </a:p>
          <a:p>
            <a:pPr marL="342900" indent="-342900">
              <a:buFontTx/>
              <a:buChar char="-"/>
            </a:pPr>
            <a:r>
              <a:rPr lang="en-GB" dirty="0"/>
              <a:t>People who own pets suffer </a:t>
            </a:r>
            <a:r>
              <a:rPr lang="en-GB" dirty="0" smtClean="0"/>
              <a:t>far </a:t>
            </a:r>
            <a:r>
              <a:rPr lang="en-GB" dirty="0"/>
              <a:t>less stress and work more efficiently at </a:t>
            </a:r>
            <a:r>
              <a:rPr lang="en-GB" dirty="0" smtClean="0"/>
              <a:t>home </a:t>
            </a:r>
            <a:r>
              <a:rPr lang="en-GB" dirty="0"/>
              <a:t>and work</a:t>
            </a:r>
          </a:p>
          <a:p>
            <a:r>
              <a:rPr lang="en-GB" b="1" dirty="0"/>
              <a:t>Art: Colouring 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Helps to energize, clarify and calm your thought processes and fill your body with </a:t>
            </a:r>
            <a:r>
              <a:rPr lang="en-GB" dirty="0" smtClean="0"/>
              <a:t>peace</a:t>
            </a:r>
            <a:endParaRPr lang="en-GB" dirty="0"/>
          </a:p>
          <a:p>
            <a:r>
              <a:rPr lang="en-GB" b="1" dirty="0"/>
              <a:t>Bathe Your Cares Away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</a:t>
            </a:r>
            <a:r>
              <a:rPr lang="en-GB" dirty="0" smtClean="0"/>
              <a:t>educe </a:t>
            </a:r>
            <a:r>
              <a:rPr lang="en-GB" dirty="0"/>
              <a:t>aches and pains, allowing for relaxation, </a:t>
            </a:r>
            <a:r>
              <a:rPr lang="en-GB" dirty="0" smtClean="0"/>
              <a:t>triggers mindfulness </a:t>
            </a:r>
            <a:r>
              <a:rPr lang="en-GB" dirty="0"/>
              <a:t>and </a:t>
            </a:r>
            <a:r>
              <a:rPr lang="en-GB" dirty="0" smtClean="0"/>
              <a:t>helps </a:t>
            </a:r>
            <a:r>
              <a:rPr lang="en-GB" dirty="0"/>
              <a:t>you to </a:t>
            </a:r>
            <a:r>
              <a:rPr lang="en-GB" dirty="0" smtClean="0"/>
              <a:t>sleep</a:t>
            </a:r>
            <a:endParaRPr lang="en-GB" dirty="0"/>
          </a:p>
          <a:p>
            <a:r>
              <a:rPr lang="en-GB" b="1" dirty="0"/>
              <a:t> Music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Background </a:t>
            </a:r>
            <a:r>
              <a:rPr lang="en-GB" dirty="0"/>
              <a:t>music can motivate, relax, tap into your creative </a:t>
            </a:r>
            <a:endParaRPr lang="en-GB" dirty="0" smtClean="0"/>
          </a:p>
          <a:p>
            <a:r>
              <a:rPr lang="en-GB" dirty="0" smtClean="0"/>
              <a:t>      juices </a:t>
            </a:r>
            <a:r>
              <a:rPr lang="en-GB" dirty="0"/>
              <a:t>and </a:t>
            </a:r>
            <a:r>
              <a:rPr lang="en-GB" dirty="0" smtClean="0"/>
              <a:t>help build </a:t>
            </a:r>
            <a:r>
              <a:rPr lang="en-GB" dirty="0"/>
              <a:t>your brain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097" y="406226"/>
            <a:ext cx="7120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smtClean="0">
                <a:solidFill>
                  <a:srgbClr val="464646"/>
                </a:solidFill>
              </a:rPr>
              <a:t>De-stressing Techniques</a:t>
            </a:r>
            <a:endParaRPr lang="en-GB" sz="5400" dirty="0"/>
          </a:p>
        </p:txBody>
      </p:sp>
      <p:sp>
        <p:nvSpPr>
          <p:cNvPr id="4" name="Rectangle 3"/>
          <p:cNvSpPr/>
          <p:nvPr/>
        </p:nvSpPr>
        <p:spPr>
          <a:xfrm>
            <a:off x="6160152" y="5482763"/>
            <a:ext cx="568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https://goodparentingbrighterchildren.com/ways-to-relax/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96223" y="1144890"/>
            <a:ext cx="236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Continued  .  .  .</a:t>
            </a:r>
            <a:endParaRPr lang="en-GB" dirty="0"/>
          </a:p>
        </p:txBody>
      </p:sp>
      <p:pic>
        <p:nvPicPr>
          <p:cNvPr id="3074" name="Picture 2" descr="De-Stress Inspiration Favorite Quotes: Winnie the Pooh - Postconsum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 r="6221"/>
          <a:stretch/>
        </p:blipFill>
        <p:spPr bwMode="auto">
          <a:xfrm>
            <a:off x="7437474" y="1745720"/>
            <a:ext cx="3620387" cy="340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81685" y="1745720"/>
            <a:ext cx="776176" cy="837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199667" y="60841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5"/>
              </a:rPr>
              <a:t>https://positivepsychology.com/wp-content/uploads/Skills-for-Regulating-Emotions.pdf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9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59809" y="1048579"/>
            <a:ext cx="10508777" cy="5404513"/>
            <a:chOff x="1856096" y="1856096"/>
            <a:chExt cx="8393373" cy="4135272"/>
          </a:xfrm>
        </p:grpSpPr>
        <p:pic>
          <p:nvPicPr>
            <p:cNvPr id="1028" name="Picture 4" descr="Deep Breathing Lazy Eight Post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6" t="35425" r="15538" b="19843"/>
            <a:stretch/>
          </p:blipFill>
          <p:spPr bwMode="auto">
            <a:xfrm>
              <a:off x="1856096" y="1856096"/>
              <a:ext cx="8393373" cy="4135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715300" y="5650174"/>
              <a:ext cx="2586251" cy="3411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/>
          <p:cNvSpPr/>
          <p:nvPr/>
        </p:nvSpPr>
        <p:spPr>
          <a:xfrm>
            <a:off x="1421182" y="107461"/>
            <a:ext cx="896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</a:rPr>
              <a:t>The Lazy 8 Breathing Technique</a:t>
            </a:r>
            <a:endParaRPr lang="en-US" sz="5400" dirty="0">
              <a:ln w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6488668"/>
            <a:ext cx="6921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https://jefferson.mpls.k12.mn.us/uploads/bw_reproducible_t.pdf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2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omains of self regu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4349" r="9854" b="21334"/>
          <a:stretch/>
        </p:blipFill>
        <p:spPr bwMode="auto">
          <a:xfrm>
            <a:off x="4893733" y="158063"/>
            <a:ext cx="6553199" cy="647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980199">
            <a:off x="10409219" y="982133"/>
            <a:ext cx="1185334" cy="626533"/>
          </a:xfrm>
          <a:prstGeom prst="rect">
            <a:avLst/>
          </a:prstGeom>
          <a:solidFill>
            <a:srgbClr val="F4AD7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JULIAN" panose="02000000000000000000" pitchFamily="2" charset="0"/>
              </a:rPr>
              <a:t>YET!</a:t>
            </a: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JULIAN" panose="02000000000000000000" pitchFamily="2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7518401" y="1896533"/>
            <a:ext cx="1439332" cy="829734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Carer’s Mindset</a:t>
            </a:r>
            <a:endParaRPr lang="en-GB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7518401" y="2844800"/>
            <a:ext cx="1439332" cy="72813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View of the Autistic adult</a:t>
            </a:r>
            <a:endParaRPr lang="en-GB" sz="1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7653868" y="5520266"/>
            <a:ext cx="1303866" cy="93133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Autistic adult’s </a:t>
            </a:r>
            <a:r>
              <a:rPr lang="en-ZA" sz="1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experience</a:t>
            </a:r>
            <a:endParaRPr lang="en-GB" sz="1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516693"/>
            <a:ext cx="5435600" cy="1328107"/>
            <a:chOff x="0" y="543025"/>
            <a:chExt cx="5435600" cy="1328107"/>
          </a:xfrm>
        </p:grpSpPr>
        <p:pic>
          <p:nvPicPr>
            <p:cNvPr id="3076" name="Picture 4" descr="Image result for domains of self regula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6" r="4536" b="85555"/>
            <a:stretch/>
          </p:blipFill>
          <p:spPr bwMode="auto">
            <a:xfrm>
              <a:off x="0" y="543025"/>
              <a:ext cx="5435600" cy="1100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465277" y="1295399"/>
              <a:ext cx="3234267" cy="575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38663" y="2516921"/>
            <a:ext cx="4555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i="1" dirty="0" smtClean="0"/>
              <a:t>We all do well if we can!</a:t>
            </a:r>
            <a:endParaRPr lang="en-GB" sz="5400" i="1" dirty="0"/>
          </a:p>
        </p:txBody>
      </p:sp>
    </p:spTree>
    <p:extLst>
      <p:ext uri="{BB962C8B-B14F-4D97-AF65-F5344CB8AC3E}">
        <p14:creationId xmlns:p14="http://schemas.microsoft.com/office/powerpoint/2010/main" val="33301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rsarahallen.com/wp-content/uploads/2018/03/5-things-drsarahallen.com_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r="29527"/>
          <a:stretch/>
        </p:blipFill>
        <p:spPr bwMode="auto">
          <a:xfrm>
            <a:off x="6400567" y="1735604"/>
            <a:ext cx="5288318" cy="373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4380" y="627608"/>
            <a:ext cx="79975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</a:rPr>
              <a:t>Grounding Techniques</a:t>
            </a:r>
            <a:endParaRPr lang="en-US" sz="6600" dirty="0">
              <a:ln w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12805" y="6200678"/>
            <a:ext cx="413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https://drsarahallen.com/7-ways-to-calm/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22300" y="2134802"/>
            <a:ext cx="5499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111111"/>
                </a:solidFill>
              </a:rPr>
              <a:t>Shift your focus from your: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111111"/>
                </a:solidFill>
              </a:rPr>
              <a:t>Anxiety provoking thoughts in your mind</a:t>
            </a:r>
          </a:p>
          <a:p>
            <a:pPr algn="ctr"/>
            <a:r>
              <a:rPr lang="en-GB" sz="3200" dirty="0" smtClean="0">
                <a:solidFill>
                  <a:srgbClr val="111111"/>
                </a:solidFill>
              </a:rPr>
              <a:t>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111111"/>
                </a:solidFill>
              </a:rPr>
              <a:t>What is happening physically in </a:t>
            </a:r>
            <a:r>
              <a:rPr lang="en-GB" sz="3200" dirty="0">
                <a:solidFill>
                  <a:srgbClr val="111111"/>
                </a:solidFill>
              </a:rPr>
              <a:t>your body </a:t>
            </a:r>
            <a:r>
              <a:rPr lang="en-GB" sz="3200" dirty="0" smtClean="0">
                <a:solidFill>
                  <a:srgbClr val="111111"/>
                </a:solidFill>
              </a:rPr>
              <a:t>or your surroundings right 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6550" y="5512396"/>
            <a:ext cx="500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5-4-3-2-1 Grounding Techniques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2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62955" y="925830"/>
            <a:ext cx="7787972" cy="506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12900" y="5856337"/>
            <a:ext cx="8521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800" b="1" dirty="0" smtClean="0"/>
          </a:p>
          <a:p>
            <a:pPr algn="ctr"/>
            <a:r>
              <a:rPr lang="en-GB" sz="2400" dirty="0" smtClean="0"/>
              <a:t>Have </a:t>
            </a:r>
            <a:r>
              <a:rPr lang="en-GB" sz="2400" dirty="0"/>
              <a:t>a chat to your partner </a:t>
            </a:r>
            <a:r>
              <a:rPr lang="en-GB" sz="2400" dirty="0" smtClean="0"/>
              <a:t>and/or family members; share with each other which Zones </a:t>
            </a:r>
            <a:r>
              <a:rPr lang="en-GB" sz="2400" dirty="0"/>
              <a:t>you are in just now. </a:t>
            </a:r>
            <a:endParaRPr lang="en-GB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35464" y="0"/>
            <a:ext cx="94154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Which Zone are you in now? </a:t>
            </a:r>
          </a:p>
        </p:txBody>
      </p:sp>
    </p:spTree>
    <p:extLst>
      <p:ext uri="{BB962C8B-B14F-4D97-AF65-F5344CB8AC3E}">
        <p14:creationId xmlns:p14="http://schemas.microsoft.com/office/powerpoint/2010/main" val="18129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1764"/>
            <a:ext cx="77993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Visualize a Safe Place</a:t>
            </a:r>
            <a:endParaRPr lang="en-US" sz="6000" dirty="0">
              <a:ln w="0"/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19185" y="6094968"/>
            <a:ext cx="497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https://www.youtube.com/watch?v=Isw37iCwMCg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75212" y="1517427"/>
            <a:ext cx="452511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30303"/>
                </a:solidFill>
              </a:rPr>
              <a:t>Visualizing a Safe place </a:t>
            </a:r>
            <a:r>
              <a:rPr lang="en-GB" sz="2400" dirty="0" smtClean="0">
                <a:solidFill>
                  <a:srgbClr val="030303"/>
                </a:solidFill>
              </a:rPr>
              <a:t>is a useful technique </a:t>
            </a:r>
            <a:r>
              <a:rPr lang="en-GB" sz="2400" dirty="0">
                <a:solidFill>
                  <a:srgbClr val="030303"/>
                </a:solidFill>
              </a:rPr>
              <a:t>for grounding the body and </a:t>
            </a:r>
            <a:r>
              <a:rPr lang="en-GB" sz="2400" dirty="0" smtClean="0">
                <a:solidFill>
                  <a:srgbClr val="030303"/>
                </a:solidFill>
              </a:rPr>
              <a:t>mind</a:t>
            </a:r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By bringing to mind your safe space, your </a:t>
            </a:r>
            <a:r>
              <a:rPr lang="en-GB" sz="2400" dirty="0" smtClean="0"/>
              <a:t>favourite </a:t>
            </a:r>
            <a:r>
              <a:rPr lang="en-GB" sz="2400" dirty="0"/>
              <a:t>environment, or your comfort zone you can actually reverse the stress </a:t>
            </a:r>
            <a:r>
              <a:rPr lang="en-GB" sz="2400" dirty="0" smtClean="0"/>
              <a:t>response</a:t>
            </a:r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This can become an </a:t>
            </a:r>
            <a:r>
              <a:rPr lang="en-GB" sz="2400" dirty="0"/>
              <a:t>essential coping skill for managing anxiety, panic</a:t>
            </a:r>
          </a:p>
        </p:txBody>
      </p:sp>
      <p:pic>
        <p:nvPicPr>
          <p:cNvPr id="4098" name="Picture 2" descr="30 Magical Wood Cabins to Inspire Your Next Off-The-Grid Vac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86" y="1777589"/>
            <a:ext cx="6390640" cy="399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735" y="154546"/>
            <a:ext cx="4038815" cy="2704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846232"/>
          </a:xfrm>
        </p:spPr>
        <p:txBody>
          <a:bodyPr>
            <a:normAutofit/>
          </a:bodyPr>
          <a:lstStyle/>
          <a:p>
            <a:r>
              <a:rPr lang="en-GB" sz="1300" smtClean="0"/>
              <a:t>							</a:t>
            </a:r>
            <a:r>
              <a:rPr lang="en-GB" sz="1800" smtClean="0"/>
              <a:t>57 Albion Road, Edinburgh EH7 5QY</a:t>
            </a:r>
            <a:br>
              <a:rPr lang="en-GB" sz="1800" smtClean="0"/>
            </a:br>
            <a:r>
              <a:rPr lang="en-GB" sz="1800" smtClean="0"/>
              <a:t>							Tel: 0131 475 2416</a:t>
            </a:r>
            <a:br>
              <a:rPr lang="en-GB" sz="1800" smtClean="0"/>
            </a:br>
            <a:r>
              <a:rPr lang="en-GB" sz="1800" smtClean="0"/>
              <a:t>							Email: info@pasda.org.uk</a:t>
            </a:r>
            <a:br>
              <a:rPr lang="en-GB" sz="1800" smtClean="0"/>
            </a:br>
            <a:r>
              <a:rPr lang="en-GB" sz="1800" smtClean="0"/>
              <a:t>							Website: </a:t>
            </a:r>
            <a:r>
              <a:rPr lang="en-GB" sz="1800" smtClean="0">
                <a:hlinkClick r:id="rId3"/>
              </a:rPr>
              <a:t>www.pasda.org.uk</a:t>
            </a:r>
            <a:r>
              <a:rPr lang="en-GB" sz="1800" smtClean="0"/>
              <a:t> 									Scottish Charity Number: SC042678</a:t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19718"/>
            <a:ext cx="10515600" cy="314244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800" b="1" smtClean="0"/>
              <a:t>MAKE A DONATION TO SUPPORT Pasda’s WORK</a:t>
            </a:r>
          </a:p>
          <a:p>
            <a:pPr marL="0" indent="0">
              <a:buNone/>
            </a:pPr>
            <a:r>
              <a:rPr lang="en-GB" sz="1800" smtClean="0"/>
              <a:t>If you have benefitted from this presentation, please consider supporting Pasda's work. </a:t>
            </a:r>
          </a:p>
          <a:p>
            <a:pPr marL="0" indent="0">
              <a:buNone/>
            </a:pPr>
            <a:r>
              <a:rPr lang="en-GB" sz="1800" smtClean="0"/>
              <a:t>You can do this in one of four ways:  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on the Pasda website at: </a:t>
            </a:r>
            <a:r>
              <a:rPr lang="en-GB" sz="1800" smtClean="0">
                <a:hlinkClick r:id="rId4"/>
              </a:rPr>
              <a:t>https://www.pasda.org.uk </a:t>
            </a:r>
            <a:r>
              <a:rPr lang="en-GB" sz="1800" smtClean="0"/>
              <a:t>, at the top right of the Home Page.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Donate via JustGiving at: </a:t>
            </a:r>
            <a:r>
              <a:rPr lang="en-GB" sz="1800" smtClean="0">
                <a:hlinkClick r:id="rId5"/>
              </a:rPr>
              <a:t>https://www.justgiving.com/pasdauk</a:t>
            </a:r>
            <a:endParaRPr lang="en-GB" sz="1800" smtClean="0"/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a bank transfer. To do this, please contact us by phone or email for the account details.</a:t>
            </a:r>
          </a:p>
          <a:p>
            <a:pPr marL="457200" indent="-457200">
              <a:buFont typeface="+mj-lt"/>
              <a:buAutoNum type="arabicParenR"/>
            </a:pPr>
            <a:r>
              <a:rPr lang="en-GB" sz="1800" smtClean="0"/>
              <a:t>Make out a cheque payable to Pasda, and mail it to our office at the address above.  </a:t>
            </a:r>
          </a:p>
          <a:p>
            <a:pPr marL="0" indent="0" algn="ctr">
              <a:buNone/>
            </a:pPr>
            <a:endParaRPr lang="en-GB" sz="1800" smtClean="0"/>
          </a:p>
          <a:p>
            <a:pPr marL="0" indent="0" algn="ctr">
              <a:buNone/>
            </a:pPr>
            <a:r>
              <a:rPr lang="en-GB" sz="1800" smtClean="0"/>
              <a:t>Thank you very much.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pbs.twimg.com/media/C6K7qSgUYAA8G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78770" r="5490" b="2453"/>
          <a:stretch/>
        </p:blipFill>
        <p:spPr bwMode="auto">
          <a:xfrm>
            <a:off x="-117351" y="3230472"/>
            <a:ext cx="12173672" cy="3207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99609" y="2809133"/>
            <a:ext cx="239151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/>
          <p:cNvSpPr/>
          <p:nvPr/>
        </p:nvSpPr>
        <p:spPr>
          <a:xfrm rot="21267269">
            <a:off x="2639820" y="3060816"/>
            <a:ext cx="358727" cy="3458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258217" y="544503"/>
            <a:ext cx="1179810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4800" dirty="0" smtClean="0">
                <a:latin typeface="Comic Sans MS" panose="030F0702030302020204" pitchFamily="66" charset="0"/>
              </a:rPr>
              <a:t>“</a:t>
            </a:r>
            <a:r>
              <a:rPr lang="en-ZA" sz="4800" i="1" dirty="0" smtClean="0">
                <a:latin typeface="Comic Sans MS" panose="030F0702030302020204" pitchFamily="66" charset="0"/>
              </a:rPr>
              <a:t>See an individual differently; you see a </a:t>
            </a:r>
          </a:p>
          <a:p>
            <a:pPr algn="ctr"/>
            <a:r>
              <a:rPr lang="en-ZA" sz="4800" i="1" dirty="0" smtClean="0">
                <a:latin typeface="Comic Sans MS" panose="030F0702030302020204" pitchFamily="66" charset="0"/>
              </a:rPr>
              <a:t>different individual</a:t>
            </a:r>
            <a:r>
              <a:rPr lang="en-ZA" sz="4800" dirty="0" smtClean="0">
                <a:latin typeface="Comic Sans MS" panose="030F0702030302020204" pitchFamily="66" charset="0"/>
              </a:rPr>
              <a:t>.”                                     </a:t>
            </a:r>
          </a:p>
          <a:p>
            <a:endParaRPr lang="en-ZA" sz="8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29020" y="2054122"/>
            <a:ext cx="22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>
                <a:latin typeface="Comic Sans MS" panose="030F0702030302020204" pitchFamily="66" charset="0"/>
              </a:rPr>
              <a:t>Dr Stuart </a:t>
            </a:r>
            <a:r>
              <a:rPr lang="en-ZA" dirty="0" err="1">
                <a:latin typeface="Comic Sans MS" panose="030F0702030302020204" pitchFamily="66" charset="0"/>
              </a:rPr>
              <a:t>Shanker</a:t>
            </a:r>
            <a:endParaRPr lang="en-ZA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8760" y="3136078"/>
            <a:ext cx="883312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2400" dirty="0" smtClean="0">
                <a:latin typeface="Comic Sans MS" panose="030F0702030302020204" pitchFamily="66" charset="0"/>
              </a:rPr>
              <a:t>When a person exhibits challenging behaviour we need to become “</a:t>
            </a:r>
            <a:r>
              <a:rPr lang="en-ZA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STRESS DETECTIVES</a:t>
            </a:r>
            <a:r>
              <a:rPr lang="en-ZA" sz="2400" dirty="0" smtClean="0">
                <a:latin typeface="Comic Sans MS" panose="030F0702030302020204" pitchFamily="66" charset="0"/>
              </a:rPr>
              <a:t>”  .  .  .  Finding and removing the barriers.</a:t>
            </a:r>
            <a:endParaRPr lang="en-Z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767" y="115660"/>
            <a:ext cx="8246533" cy="66266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280" y="1525816"/>
            <a:ext cx="494157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“How do we identify stressors?” </a:t>
            </a:r>
            <a:endParaRPr lang="en-GB" sz="2800" b="1" dirty="0" smtClean="0"/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We </a:t>
            </a:r>
            <a:r>
              <a:rPr lang="en-GB" sz="2400" dirty="0"/>
              <a:t>become stress </a:t>
            </a:r>
            <a:r>
              <a:rPr lang="en-GB" sz="2400" dirty="0" smtClean="0"/>
              <a:t>detectives</a:t>
            </a:r>
            <a:endParaRPr lang="en-GB" sz="2400" dirty="0"/>
          </a:p>
          <a:p>
            <a:endParaRPr lang="en-GB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We </a:t>
            </a:r>
            <a:r>
              <a:rPr lang="en-GB" sz="2400" dirty="0"/>
              <a:t>look with all of our senses, including our internal senses, to figure out what the stressors </a:t>
            </a:r>
            <a:r>
              <a:rPr lang="en-GB" sz="2400" dirty="0" smtClean="0"/>
              <a:t>are; not </a:t>
            </a:r>
            <a:r>
              <a:rPr lang="en-GB" sz="2400" dirty="0"/>
              <a:t>just the obvious ones, but also the very </a:t>
            </a:r>
            <a:r>
              <a:rPr lang="en-GB" sz="2400" dirty="0" smtClean="0"/>
              <a:t>subtle, </a:t>
            </a:r>
            <a:r>
              <a:rPr lang="en-GB" sz="2400" dirty="0"/>
              <a:t>hidden </a:t>
            </a:r>
            <a:r>
              <a:rPr lang="en-GB" sz="2400" dirty="0" smtClean="0"/>
              <a:t>stressors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069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arrs\Desktop\Emotional regulation\Stress 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55506" r="24622" b="1"/>
          <a:stretch/>
        </p:blipFill>
        <p:spPr bwMode="auto">
          <a:xfrm>
            <a:off x="973776" y="1330036"/>
            <a:ext cx="10557164" cy="480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431" y="254000"/>
            <a:ext cx="5716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/>
              <a:t>The Stress Equation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7235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bs.twimg.com/media/Dqg8_1HXcAAxQNc.jpg:lar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/>
          <a:stretch/>
        </p:blipFill>
        <p:spPr bwMode="auto">
          <a:xfrm>
            <a:off x="818865" y="1252025"/>
            <a:ext cx="10304059" cy="560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427742" y="1072179"/>
            <a:ext cx="43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Iceberg Analogy</a:t>
            </a:r>
            <a:endParaRPr lang="en-ZA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https://pbs.twimg.com/media/Dqg8_1HXcAAxQNc.jpg:lar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3932" r="7169" b="80889"/>
          <a:stretch/>
        </p:blipFill>
        <p:spPr bwMode="auto">
          <a:xfrm>
            <a:off x="323556" y="211015"/>
            <a:ext cx="8510954" cy="104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63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t="17712" r="9127" b="24577"/>
          <a:stretch/>
        </p:blipFill>
        <p:spPr>
          <a:xfrm>
            <a:off x="219215" y="597044"/>
            <a:ext cx="7167713" cy="626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070745" y="6338964"/>
            <a:ext cx="8939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4"/>
              </a:rPr>
              <a:t>https://self-reg.ca/wp-content/uploads/2020/06/1_4_Domain_Stress_Examples_V2.pdf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258050" y="1946156"/>
            <a:ext cx="47519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222222"/>
                </a:solidFill>
              </a:rPr>
              <a:t>Self</a:t>
            </a:r>
            <a:r>
              <a:rPr lang="en-GB" sz="2400" dirty="0" smtClean="0">
                <a:solidFill>
                  <a:srgbClr val="222222"/>
                </a:solidFill>
              </a:rPr>
              <a:t>-</a:t>
            </a:r>
            <a:r>
              <a:rPr lang="en-GB" sz="2400" b="1" dirty="0" smtClean="0">
                <a:solidFill>
                  <a:srgbClr val="222222"/>
                </a:solidFill>
              </a:rPr>
              <a:t>regulation</a:t>
            </a:r>
            <a:r>
              <a:rPr lang="en-GB" sz="2400" dirty="0">
                <a:solidFill>
                  <a:srgbClr val="222222"/>
                </a:solidFill>
              </a:rPr>
              <a:t> refers to the manner in which </a:t>
            </a:r>
            <a:r>
              <a:rPr lang="en-GB" sz="2400" dirty="0" smtClean="0">
                <a:solidFill>
                  <a:srgbClr val="222222"/>
                </a:solidFill>
              </a:rPr>
              <a:t>an individual </a:t>
            </a:r>
            <a:r>
              <a:rPr lang="en-GB" sz="2400" dirty="0">
                <a:solidFill>
                  <a:srgbClr val="222222"/>
                </a:solidFill>
              </a:rPr>
              <a:t>recovers from the </a:t>
            </a:r>
            <a:r>
              <a:rPr lang="en-GB" sz="2400" dirty="0" smtClean="0">
                <a:solidFill>
                  <a:srgbClr val="222222"/>
                </a:solidFill>
              </a:rPr>
              <a:t>expenditure </a:t>
            </a:r>
            <a:r>
              <a:rPr lang="en-GB" sz="2400" dirty="0">
                <a:solidFill>
                  <a:srgbClr val="222222"/>
                </a:solidFill>
              </a:rPr>
              <a:t>of energy required to deal with </a:t>
            </a:r>
            <a:r>
              <a:rPr lang="en-GB" sz="2400" dirty="0" smtClean="0">
                <a:solidFill>
                  <a:srgbClr val="222222"/>
                </a:solidFill>
              </a:rPr>
              <a:t>stressors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 smtClean="0">
              <a:solidFill>
                <a:srgbClr val="22222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22222"/>
                </a:solidFill>
              </a:rPr>
              <a:t>Stressors </a:t>
            </a:r>
            <a:r>
              <a:rPr lang="en-GB" sz="2400" dirty="0">
                <a:solidFill>
                  <a:srgbClr val="222222"/>
                </a:solidFill>
              </a:rPr>
              <a:t>come from </a:t>
            </a:r>
            <a:r>
              <a:rPr lang="en-GB" sz="2400" dirty="0" smtClean="0">
                <a:solidFill>
                  <a:srgbClr val="222222"/>
                </a:solidFill>
              </a:rPr>
              <a:t>each of these</a:t>
            </a:r>
            <a:r>
              <a:rPr lang="en-GB" sz="2400" dirty="0">
                <a:solidFill>
                  <a:srgbClr val="222222"/>
                </a:solidFill>
              </a:rPr>
              <a:t> </a:t>
            </a:r>
            <a:r>
              <a:rPr lang="en-GB" sz="2400" b="1" dirty="0" smtClean="0">
                <a:solidFill>
                  <a:srgbClr val="222222"/>
                </a:solidFill>
              </a:rPr>
              <a:t>domains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918223" y="135379"/>
            <a:ext cx="899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</a:rPr>
              <a:t>The Domains of Self-Regulation</a:t>
            </a:r>
            <a:endParaRPr lang="en-US" sz="54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9C1218DD93D47BF3445AE321C4C6E" ma:contentTypeVersion="10" ma:contentTypeDescription="Create a new document." ma:contentTypeScope="" ma:versionID="a470367d08abcda47bc563d5aa398ffa">
  <xsd:schema xmlns:xsd="http://www.w3.org/2001/XMLSchema" xmlns:xs="http://www.w3.org/2001/XMLSchema" xmlns:p="http://schemas.microsoft.com/office/2006/metadata/properties" xmlns:ns2="2fa0e45d-7aaf-4b91-ac37-34070b1c6d48" targetNamespace="http://schemas.microsoft.com/office/2006/metadata/properties" ma:root="true" ma:fieldsID="5b80c478280c377c3fd299365d8f60a7" ns2:_="">
    <xsd:import namespace="2fa0e45d-7aaf-4b91-ac37-34070b1c6d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0e45d-7aaf-4b91-ac37-34070b1c6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6743D6-445C-4317-A90B-727EF6680743}"/>
</file>

<file path=customXml/itemProps2.xml><?xml version="1.0" encoding="utf-8"?>
<ds:datastoreItem xmlns:ds="http://schemas.openxmlformats.org/officeDocument/2006/customXml" ds:itemID="{9283DABA-3F91-482F-A2C9-3A1D79846580}"/>
</file>

<file path=customXml/itemProps3.xml><?xml version="1.0" encoding="utf-8"?>
<ds:datastoreItem xmlns:ds="http://schemas.openxmlformats.org/officeDocument/2006/customXml" ds:itemID="{E1D31F5C-F9DE-40DD-9C26-25F6A97EB4FE}"/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1623</Words>
  <Application>Microsoft Office PowerPoint</Application>
  <PresentationFormat>Widescreen</PresentationFormat>
  <Paragraphs>274</Paragraphs>
  <Slides>43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Microsoft YaHei UI</vt:lpstr>
      <vt:lpstr>AR JULIAN</vt:lpstr>
      <vt:lpstr>Arial</vt:lpstr>
      <vt:lpstr>Calibri</vt:lpstr>
      <vt:lpstr>Calibri Light</vt:lpstr>
      <vt:lpstr>Comic Sans MS</vt:lpstr>
      <vt:lpstr>Georgia</vt:lpstr>
      <vt:lpstr>Mongolian Baiti</vt:lpstr>
      <vt:lpstr>Montserrat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Zones of Regulation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57 Albion Road, Edinburgh EH7 5QY        Tel: 0131 475 2416        Email: info@pasda.org.uk        Website: www.pasda.org.uk          Scottish Charity Number: SC042678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Barratt</dc:creator>
  <cp:lastModifiedBy>Chris Griffiths</cp:lastModifiedBy>
  <cp:revision>320</cp:revision>
  <dcterms:created xsi:type="dcterms:W3CDTF">2019-09-18T19:18:49Z</dcterms:created>
  <dcterms:modified xsi:type="dcterms:W3CDTF">2020-10-21T09:59:18Z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0x010100FA79C1218DD93D47BF3445AE321C4C6E</vt:lpwstr>
  </property>
</Properties>
</file>