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6" r:id="rId2"/>
    <p:sldId id="299" r:id="rId3"/>
    <p:sldId id="300" r:id="rId4"/>
    <p:sldId id="303" r:id="rId5"/>
    <p:sldId id="275" r:id="rId6"/>
    <p:sldId id="272" r:id="rId7"/>
    <p:sldId id="324" r:id="rId8"/>
    <p:sldId id="325" r:id="rId9"/>
    <p:sldId id="326" r:id="rId10"/>
    <p:sldId id="327" r:id="rId11"/>
    <p:sldId id="328" r:id="rId12"/>
    <p:sldId id="331" r:id="rId13"/>
    <p:sldId id="294" r:id="rId14"/>
    <p:sldId id="310" r:id="rId15"/>
    <p:sldId id="311" r:id="rId16"/>
    <p:sldId id="312" r:id="rId17"/>
    <p:sldId id="295" r:id="rId18"/>
    <p:sldId id="313" r:id="rId19"/>
    <p:sldId id="314" r:id="rId20"/>
    <p:sldId id="316" r:id="rId21"/>
    <p:sldId id="309" r:id="rId22"/>
    <p:sldId id="329" r:id="rId23"/>
    <p:sldId id="306" r:id="rId24"/>
    <p:sldId id="277" r:id="rId25"/>
    <p:sldId id="276" r:id="rId26"/>
    <p:sldId id="318" r:id="rId27"/>
    <p:sldId id="332" r:id="rId28"/>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CE7"/>
    <a:srgbClr val="FD3DC6"/>
    <a:srgbClr val="CC00CC"/>
    <a:srgbClr val="C476B3"/>
    <a:srgbClr val="CC99FF"/>
    <a:srgbClr val="FF9900"/>
    <a:srgbClr val="808080"/>
    <a:srgbClr val="5DE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230" autoAdjust="0"/>
  </p:normalViewPr>
  <p:slideViewPr>
    <p:cSldViewPr snapToGrid="0">
      <p:cViewPr varScale="1">
        <p:scale>
          <a:sx n="106" d="100"/>
          <a:sy n="106" d="100"/>
        </p:scale>
        <p:origin x="75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15C58-83B1-4CEF-9C7B-25E0DC43C8B1}" type="datetimeFigureOut">
              <a:rPr lang="en-GB" smtClean="0"/>
              <a:t>21/10/2020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721DF-65FB-4704-8669-2C2928287CAE}" type="slidenum">
              <a:rPr lang="en-GB" smtClean="0"/>
              <a:t>‹#›</a:t>
            </a:fld>
            <a:endParaRPr lang="en-GB"/>
          </a:p>
        </p:txBody>
      </p:sp>
    </p:spTree>
    <p:extLst>
      <p:ext uri="{BB962C8B-B14F-4D97-AF65-F5344CB8AC3E}">
        <p14:creationId xmlns:p14="http://schemas.microsoft.com/office/powerpoint/2010/main" val="261970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6721DF-65FB-4704-8669-2C2928287CAE}" type="slidenum">
              <a:rPr lang="en-GB" smtClean="0"/>
              <a:t>1</a:t>
            </a:fld>
            <a:endParaRPr lang="en-GB"/>
          </a:p>
        </p:txBody>
      </p:sp>
    </p:spTree>
    <p:extLst>
      <p:ext uri="{BB962C8B-B14F-4D97-AF65-F5344CB8AC3E}">
        <p14:creationId xmlns:p14="http://schemas.microsoft.com/office/powerpoint/2010/main" val="3171087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smtClean="0"/>
          </a:p>
        </p:txBody>
      </p:sp>
      <p:sp>
        <p:nvSpPr>
          <p:cNvPr id="4" name="Slide Number Placeholder 3"/>
          <p:cNvSpPr>
            <a:spLocks noGrp="1"/>
          </p:cNvSpPr>
          <p:nvPr>
            <p:ph type="sldNum" sz="quarter" idx="10"/>
          </p:nvPr>
        </p:nvSpPr>
        <p:spPr/>
        <p:txBody>
          <a:bodyPr/>
          <a:lstStyle/>
          <a:p>
            <a:fld id="{646721DF-65FB-4704-8669-2C2928287CAE}" type="slidenum">
              <a:rPr lang="en-GB" smtClean="0"/>
              <a:t>5</a:t>
            </a:fld>
            <a:endParaRPr lang="en-GB"/>
          </a:p>
        </p:txBody>
      </p:sp>
    </p:spTree>
    <p:extLst>
      <p:ext uri="{BB962C8B-B14F-4D97-AF65-F5344CB8AC3E}">
        <p14:creationId xmlns:p14="http://schemas.microsoft.com/office/powerpoint/2010/main" val="399569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6721DF-65FB-4704-8669-2C2928287CAE}" type="slidenum">
              <a:rPr lang="en-GB" smtClean="0"/>
              <a:t>12</a:t>
            </a:fld>
            <a:endParaRPr lang="en-GB"/>
          </a:p>
        </p:txBody>
      </p:sp>
    </p:spTree>
    <p:extLst>
      <p:ext uri="{BB962C8B-B14F-4D97-AF65-F5344CB8AC3E}">
        <p14:creationId xmlns:p14="http://schemas.microsoft.com/office/powerpoint/2010/main" val="145597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6721DF-65FB-4704-8669-2C2928287CAE}" type="slidenum">
              <a:rPr lang="en-GB" smtClean="0"/>
              <a:t>15</a:t>
            </a:fld>
            <a:endParaRPr lang="en-GB"/>
          </a:p>
        </p:txBody>
      </p:sp>
    </p:spTree>
    <p:extLst>
      <p:ext uri="{BB962C8B-B14F-4D97-AF65-F5344CB8AC3E}">
        <p14:creationId xmlns:p14="http://schemas.microsoft.com/office/powerpoint/2010/main" val="2524245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6721DF-65FB-4704-8669-2C2928287CAE}" type="slidenum">
              <a:rPr lang="en-GB" smtClean="0"/>
              <a:t>17</a:t>
            </a:fld>
            <a:endParaRPr lang="en-GB"/>
          </a:p>
        </p:txBody>
      </p:sp>
    </p:spTree>
    <p:extLst>
      <p:ext uri="{BB962C8B-B14F-4D97-AF65-F5344CB8AC3E}">
        <p14:creationId xmlns:p14="http://schemas.microsoft.com/office/powerpoint/2010/main" val="75421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6721DF-65FB-4704-8669-2C2928287CAE}" type="slidenum">
              <a:rPr lang="en-GB" smtClean="0"/>
              <a:t>21</a:t>
            </a:fld>
            <a:endParaRPr lang="en-GB"/>
          </a:p>
        </p:txBody>
      </p:sp>
    </p:spTree>
    <p:extLst>
      <p:ext uri="{BB962C8B-B14F-4D97-AF65-F5344CB8AC3E}">
        <p14:creationId xmlns:p14="http://schemas.microsoft.com/office/powerpoint/2010/main" val="291986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dirty="0"/>
          </a:p>
        </p:txBody>
      </p:sp>
      <p:sp>
        <p:nvSpPr>
          <p:cNvPr id="4" name="Slide Number Placeholder 3"/>
          <p:cNvSpPr>
            <a:spLocks noGrp="1"/>
          </p:cNvSpPr>
          <p:nvPr>
            <p:ph type="sldNum" sz="quarter" idx="10"/>
          </p:nvPr>
        </p:nvSpPr>
        <p:spPr/>
        <p:txBody>
          <a:bodyPr/>
          <a:lstStyle/>
          <a:p>
            <a:fld id="{646721DF-65FB-4704-8669-2C2928287CAE}" type="slidenum">
              <a:rPr lang="en-GB" smtClean="0"/>
              <a:t>24</a:t>
            </a:fld>
            <a:endParaRPr lang="en-GB"/>
          </a:p>
        </p:txBody>
      </p:sp>
    </p:spTree>
    <p:extLst>
      <p:ext uri="{BB962C8B-B14F-4D97-AF65-F5344CB8AC3E}">
        <p14:creationId xmlns:p14="http://schemas.microsoft.com/office/powerpoint/2010/main" val="34579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6721DF-65FB-4704-8669-2C2928287CAE}" type="slidenum">
              <a:rPr lang="en-GB" smtClean="0"/>
              <a:t>25</a:t>
            </a:fld>
            <a:endParaRPr lang="en-GB"/>
          </a:p>
        </p:txBody>
      </p:sp>
    </p:spTree>
    <p:extLst>
      <p:ext uri="{BB962C8B-B14F-4D97-AF65-F5344CB8AC3E}">
        <p14:creationId xmlns:p14="http://schemas.microsoft.com/office/powerpoint/2010/main" val="87340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6721DF-65FB-4704-8669-2C2928287CAE}" type="slidenum">
              <a:rPr lang="en-GB" smtClean="0"/>
              <a:t>26</a:t>
            </a:fld>
            <a:endParaRPr lang="en-GB"/>
          </a:p>
        </p:txBody>
      </p:sp>
    </p:spTree>
    <p:extLst>
      <p:ext uri="{BB962C8B-B14F-4D97-AF65-F5344CB8AC3E}">
        <p14:creationId xmlns:p14="http://schemas.microsoft.com/office/powerpoint/2010/main" val="192355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A02067-FD72-4487-84D5-51799E0A5410}"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C8C5-370F-45C1-AA06-C9B19109AD57}" type="slidenum">
              <a:rPr lang="en-GB" smtClean="0"/>
              <a:t>‹#›</a:t>
            </a:fld>
            <a:endParaRPr lang="en-GB"/>
          </a:p>
        </p:txBody>
      </p:sp>
    </p:spTree>
    <p:extLst>
      <p:ext uri="{BB962C8B-B14F-4D97-AF65-F5344CB8AC3E}">
        <p14:creationId xmlns:p14="http://schemas.microsoft.com/office/powerpoint/2010/main" val="417728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02067-FD72-4487-84D5-51799E0A5410}"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C8C5-370F-45C1-AA06-C9B19109AD57}" type="slidenum">
              <a:rPr lang="en-GB" smtClean="0"/>
              <a:t>‹#›</a:t>
            </a:fld>
            <a:endParaRPr lang="en-GB"/>
          </a:p>
        </p:txBody>
      </p:sp>
    </p:spTree>
    <p:extLst>
      <p:ext uri="{BB962C8B-B14F-4D97-AF65-F5344CB8AC3E}">
        <p14:creationId xmlns:p14="http://schemas.microsoft.com/office/powerpoint/2010/main" val="239195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2"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02067-FD72-4487-84D5-51799E0A5410}"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C8C5-370F-45C1-AA06-C9B19109AD57}" type="slidenum">
              <a:rPr lang="en-GB" smtClean="0"/>
              <a:t>‹#›</a:t>
            </a:fld>
            <a:endParaRPr lang="en-GB"/>
          </a:p>
        </p:txBody>
      </p:sp>
    </p:spTree>
    <p:extLst>
      <p:ext uri="{BB962C8B-B14F-4D97-AF65-F5344CB8AC3E}">
        <p14:creationId xmlns:p14="http://schemas.microsoft.com/office/powerpoint/2010/main" val="355116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02067-FD72-4487-84D5-51799E0A5410}"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C8C5-370F-45C1-AA06-C9B19109AD57}" type="slidenum">
              <a:rPr lang="en-GB" smtClean="0"/>
              <a:t>‹#›</a:t>
            </a:fld>
            <a:endParaRPr lang="en-GB"/>
          </a:p>
        </p:txBody>
      </p:sp>
    </p:spTree>
    <p:extLst>
      <p:ext uri="{BB962C8B-B14F-4D97-AF65-F5344CB8AC3E}">
        <p14:creationId xmlns:p14="http://schemas.microsoft.com/office/powerpoint/2010/main" val="96108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02067-FD72-4487-84D5-51799E0A5410}"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C8C5-370F-45C1-AA06-C9B19109AD57}" type="slidenum">
              <a:rPr lang="en-GB" smtClean="0"/>
              <a:t>‹#›</a:t>
            </a:fld>
            <a:endParaRPr lang="en-GB"/>
          </a:p>
        </p:txBody>
      </p:sp>
    </p:spTree>
    <p:extLst>
      <p:ext uri="{BB962C8B-B14F-4D97-AF65-F5344CB8AC3E}">
        <p14:creationId xmlns:p14="http://schemas.microsoft.com/office/powerpoint/2010/main" val="376438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A02067-FD72-4487-84D5-51799E0A5410}" type="datetimeFigureOut">
              <a:rPr lang="en-GB" smtClean="0"/>
              <a:t>21/10/2020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9C8C5-370F-45C1-AA06-C9B19109AD57}" type="slidenum">
              <a:rPr lang="en-GB" smtClean="0"/>
              <a:t>‹#›</a:t>
            </a:fld>
            <a:endParaRPr lang="en-GB"/>
          </a:p>
        </p:txBody>
      </p:sp>
    </p:spTree>
    <p:extLst>
      <p:ext uri="{BB962C8B-B14F-4D97-AF65-F5344CB8AC3E}">
        <p14:creationId xmlns:p14="http://schemas.microsoft.com/office/powerpoint/2010/main" val="140716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A02067-FD72-4487-84D5-51799E0A5410}" type="datetimeFigureOut">
              <a:rPr lang="en-GB" smtClean="0"/>
              <a:t>21/10/2020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9C8C5-370F-45C1-AA06-C9B19109AD57}" type="slidenum">
              <a:rPr lang="en-GB" smtClean="0"/>
              <a:t>‹#›</a:t>
            </a:fld>
            <a:endParaRPr lang="en-GB"/>
          </a:p>
        </p:txBody>
      </p:sp>
    </p:spTree>
    <p:extLst>
      <p:ext uri="{BB962C8B-B14F-4D97-AF65-F5344CB8AC3E}">
        <p14:creationId xmlns:p14="http://schemas.microsoft.com/office/powerpoint/2010/main" val="411996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A02067-FD72-4487-84D5-51799E0A5410}" type="datetimeFigureOut">
              <a:rPr lang="en-GB" smtClean="0"/>
              <a:t>21/10/2020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79C8C5-370F-45C1-AA06-C9B19109AD57}" type="slidenum">
              <a:rPr lang="en-GB" smtClean="0"/>
              <a:t>‹#›</a:t>
            </a:fld>
            <a:endParaRPr lang="en-GB"/>
          </a:p>
        </p:txBody>
      </p:sp>
    </p:spTree>
    <p:extLst>
      <p:ext uri="{BB962C8B-B14F-4D97-AF65-F5344CB8AC3E}">
        <p14:creationId xmlns:p14="http://schemas.microsoft.com/office/powerpoint/2010/main" val="134336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02067-FD72-4487-84D5-51799E0A5410}" type="datetimeFigureOut">
              <a:rPr lang="en-GB" smtClean="0"/>
              <a:t>21/10/2020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79C8C5-370F-45C1-AA06-C9B19109AD57}" type="slidenum">
              <a:rPr lang="en-GB" smtClean="0"/>
              <a:t>‹#›</a:t>
            </a:fld>
            <a:endParaRPr lang="en-GB"/>
          </a:p>
        </p:txBody>
      </p:sp>
    </p:spTree>
    <p:extLst>
      <p:ext uri="{BB962C8B-B14F-4D97-AF65-F5344CB8AC3E}">
        <p14:creationId xmlns:p14="http://schemas.microsoft.com/office/powerpoint/2010/main" val="354102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02067-FD72-4487-84D5-51799E0A5410}" type="datetimeFigureOut">
              <a:rPr lang="en-GB" smtClean="0"/>
              <a:t>21/10/2020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9C8C5-370F-45C1-AA06-C9B19109AD57}" type="slidenum">
              <a:rPr lang="en-GB" smtClean="0"/>
              <a:t>‹#›</a:t>
            </a:fld>
            <a:endParaRPr lang="en-GB"/>
          </a:p>
        </p:txBody>
      </p:sp>
    </p:spTree>
    <p:extLst>
      <p:ext uri="{BB962C8B-B14F-4D97-AF65-F5344CB8AC3E}">
        <p14:creationId xmlns:p14="http://schemas.microsoft.com/office/powerpoint/2010/main" val="199562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GB"/>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02067-FD72-4487-84D5-51799E0A5410}" type="datetimeFigureOut">
              <a:rPr lang="en-GB" smtClean="0"/>
              <a:t>21/10/2020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9C8C5-370F-45C1-AA06-C9B19109AD57}" type="slidenum">
              <a:rPr lang="en-GB" smtClean="0"/>
              <a:t>‹#›</a:t>
            </a:fld>
            <a:endParaRPr lang="en-GB"/>
          </a:p>
        </p:txBody>
      </p:sp>
    </p:spTree>
    <p:extLst>
      <p:ext uri="{BB962C8B-B14F-4D97-AF65-F5344CB8AC3E}">
        <p14:creationId xmlns:p14="http://schemas.microsoft.com/office/powerpoint/2010/main" val="139235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02067-FD72-4487-84D5-51799E0A5410}" type="datetimeFigureOut">
              <a:rPr lang="en-GB" smtClean="0"/>
              <a:t>21/10/2020</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9C8C5-370F-45C1-AA06-C9B19109AD57}" type="slidenum">
              <a:rPr lang="en-GB" smtClean="0"/>
              <a:t>‹#›</a:t>
            </a:fld>
            <a:endParaRPr lang="en-GB"/>
          </a:p>
        </p:txBody>
      </p:sp>
    </p:spTree>
    <p:extLst>
      <p:ext uri="{BB962C8B-B14F-4D97-AF65-F5344CB8AC3E}">
        <p14:creationId xmlns:p14="http://schemas.microsoft.com/office/powerpoint/2010/main" val="2490155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playitforwardtherapy.net/the-8-sensory-systems"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playitforwardtherapy.net/the-8-sensory-systems"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childreninspiredbyyoga.com/blog/2018/01/vestibular-sense-child-developmen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pEbILhUc1Pc&amp;feature=youtu.be" TargetMode="Externa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youtube.com/watch?v=WZ9NJsiz6lo"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b2iOliN3fAE" TargetMode="External"/><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pMEROPOK6v8"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mft.nhs.uk/app/uploads/2019/09/sensory-processing-pre-referral-advice-oct18.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A0zbCiakjaA"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kelly-mahler.com/resources/videos/"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QMpyDF0Pvf8"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hyperlink" Target="http://www.pasda.org.uk/" TargetMode="External"/><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hyperlink" Target="https://www.justgiving.com/pasdauk" TargetMode="External"/><Relationship Id="rId4" Type="http://schemas.openxmlformats.org/officeDocument/2006/relationships/hyperlink" Target="https://www.pasda.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mattyangel.com/"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s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
            <a:ext cx="12192000" cy="6781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909567" y="6205878"/>
            <a:ext cx="3897221" cy="300210"/>
          </a:xfrm>
          <a:prstGeom prst="rect">
            <a:avLst/>
          </a:prstGeom>
          <a:solidFill>
            <a:schemeClr val="tx1"/>
          </a:solidFill>
        </p:spPr>
        <p:txBody>
          <a:bodyPr wrap="none">
            <a:spAutoFit/>
          </a:bodyPr>
          <a:lstStyle/>
          <a:p>
            <a:r>
              <a:rPr lang="en-GB" sz="1351" dirty="0">
                <a:solidFill>
                  <a:srgbClr val="D7DADC"/>
                </a:solidFill>
                <a:latin typeface="IBMPlexSans"/>
              </a:rPr>
              <a:t>Sensory Overload, watercolour and ink on paper</a:t>
            </a:r>
            <a:endParaRPr lang="en-GB" sz="1351" dirty="0"/>
          </a:p>
        </p:txBody>
      </p:sp>
      <p:sp>
        <p:nvSpPr>
          <p:cNvPr id="3" name="Rectangle 2"/>
          <p:cNvSpPr/>
          <p:nvPr/>
        </p:nvSpPr>
        <p:spPr>
          <a:xfrm>
            <a:off x="1355763" y="365886"/>
            <a:ext cx="9480480" cy="2800767"/>
          </a:xfrm>
          <a:prstGeom prst="rect">
            <a:avLst/>
          </a:prstGeom>
          <a:noFill/>
        </p:spPr>
        <p:txBody>
          <a:bodyPr wrap="none" lIns="91440" tIns="45720" rIns="91440" bIns="45720">
            <a:spAutoFit/>
          </a:bodyPr>
          <a:lstStyle/>
          <a:p>
            <a:pPr algn="ctr"/>
            <a:r>
              <a:rPr lang="en-US" sz="8800" b="1" spc="51" dirty="0">
                <a:ln w="9525" cmpd="sng">
                  <a:solidFill>
                    <a:schemeClr val="accent1"/>
                  </a:solidFill>
                  <a:prstDash val="solid"/>
                </a:ln>
                <a:solidFill>
                  <a:srgbClr val="70AD47">
                    <a:tint val="1000"/>
                  </a:srgbClr>
                </a:solidFill>
                <a:effectLst>
                  <a:glow rad="38100">
                    <a:schemeClr val="accent1">
                      <a:alpha val="40000"/>
                    </a:schemeClr>
                  </a:glow>
                </a:effectLst>
              </a:rPr>
              <a:t>Sensory processing </a:t>
            </a:r>
          </a:p>
          <a:p>
            <a:pPr algn="ctr"/>
            <a:r>
              <a:rPr lang="en-US" sz="8800" b="1" spc="51" dirty="0">
                <a:ln w="9525" cmpd="sng">
                  <a:solidFill>
                    <a:schemeClr val="accent1"/>
                  </a:solidFill>
                  <a:prstDash val="solid"/>
                </a:ln>
                <a:solidFill>
                  <a:srgbClr val="70AD47">
                    <a:tint val="1000"/>
                  </a:srgbClr>
                </a:solidFill>
                <a:effectLst>
                  <a:glow rad="38100">
                    <a:schemeClr val="accent1">
                      <a:alpha val="40000"/>
                    </a:schemeClr>
                  </a:glow>
                </a:effectLst>
              </a:rPr>
              <a:t>and Autism</a:t>
            </a:r>
          </a:p>
        </p:txBody>
      </p:sp>
      <p:sp>
        <p:nvSpPr>
          <p:cNvPr id="4" name="TextBox 3"/>
          <p:cNvSpPr txBox="1"/>
          <p:nvPr/>
        </p:nvSpPr>
        <p:spPr>
          <a:xfrm>
            <a:off x="259308" y="5121093"/>
            <a:ext cx="5363570" cy="1384995"/>
          </a:xfrm>
          <a:prstGeom prst="rect">
            <a:avLst/>
          </a:prstGeom>
          <a:noFill/>
        </p:spPr>
        <p:txBody>
          <a:bodyPr wrap="square" rtlCol="0">
            <a:spAutoFit/>
          </a:bodyPr>
          <a:lstStyle/>
          <a:p>
            <a:r>
              <a:rPr lang="en-ZA" sz="2800" b="1" dirty="0">
                <a:solidFill>
                  <a:schemeClr val="bg1"/>
                </a:solidFill>
              </a:rPr>
              <a:t>Sarah Barratt</a:t>
            </a:r>
          </a:p>
          <a:p>
            <a:r>
              <a:rPr lang="en-ZA" sz="2800" b="1" dirty="0">
                <a:solidFill>
                  <a:schemeClr val="bg1"/>
                </a:solidFill>
              </a:rPr>
              <a:t>Educational </a:t>
            </a:r>
            <a:r>
              <a:rPr lang="en-ZA" sz="2800" b="1" dirty="0" smtClean="0">
                <a:solidFill>
                  <a:schemeClr val="bg1"/>
                </a:solidFill>
              </a:rPr>
              <a:t>Psychologist, PASDA</a:t>
            </a:r>
          </a:p>
          <a:p>
            <a:r>
              <a:rPr lang="en-ZA" sz="2800" b="1" dirty="0">
                <a:solidFill>
                  <a:schemeClr val="bg1"/>
                </a:solidFill>
              </a:rPr>
              <a:t>s</a:t>
            </a:r>
            <a:r>
              <a:rPr lang="en-ZA" sz="2800" b="1" dirty="0" smtClean="0">
                <a:solidFill>
                  <a:schemeClr val="bg1"/>
                </a:solidFill>
              </a:rPr>
              <a:t>arahs_karma@yahoo.co.uk</a:t>
            </a:r>
            <a:endParaRPr lang="en-GB" sz="2800" b="1" dirty="0">
              <a:solidFill>
                <a:schemeClr val="bg1"/>
              </a:solidFill>
            </a:endParaRPr>
          </a:p>
        </p:txBody>
      </p:sp>
      <p:sp>
        <p:nvSpPr>
          <p:cNvPr id="5" name="Rectangle 4"/>
          <p:cNvSpPr/>
          <p:nvPr/>
        </p:nvSpPr>
        <p:spPr>
          <a:xfrm>
            <a:off x="8257957" y="3220543"/>
            <a:ext cx="2198807"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PART 1</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506265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scontent-lht6-1.xx.fbcdn.net/v/t1.0-9/p960x960/116588792_302101467805552_5985128761442163090_o.jpg?_nc_cat=105&amp;_nc_sid=2d5d41&amp;_nc_ohc=2tzeA4IXiM8AX85SoGj&amp;_nc_ht=scontent-lht6-1.xx&amp;_nc_tp=6&amp;oh=460c57cf7a1a0652ab306707294c67f1&amp;oe=5F4F5C47"/>
          <p:cNvPicPr/>
          <p:nvPr/>
        </p:nvPicPr>
        <p:blipFill rotWithShape="1">
          <a:blip r:embed="rId2">
            <a:extLst>
              <a:ext uri="{28A0092B-C50C-407E-A947-70E740481C1C}">
                <a14:useLocalDpi xmlns:a14="http://schemas.microsoft.com/office/drawing/2010/main" val="0"/>
              </a:ext>
            </a:extLst>
          </a:blip>
          <a:srcRect t="10990" b="1548"/>
          <a:stretch/>
        </p:blipFill>
        <p:spPr bwMode="auto">
          <a:xfrm>
            <a:off x="2468880" y="71120"/>
            <a:ext cx="7487920" cy="66649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5144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houting, Screaming Adult Man in Anger by Stockland on Envat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961" y="142240"/>
            <a:ext cx="9909174" cy="6606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10880" y="142240"/>
            <a:ext cx="3538855" cy="5878532"/>
          </a:xfrm>
          <a:prstGeom prst="rect">
            <a:avLst/>
          </a:prstGeom>
          <a:noFill/>
        </p:spPr>
        <p:txBody>
          <a:bodyPr wrap="square" rtlCol="0">
            <a:spAutoFit/>
          </a:bodyPr>
          <a:lstStyle/>
          <a:p>
            <a:pPr algn="ctr"/>
            <a:r>
              <a:rPr lang="en-GB" sz="2400" dirty="0" smtClean="0">
                <a:solidFill>
                  <a:schemeClr val="bg1">
                    <a:lumMod val="85000"/>
                  </a:schemeClr>
                </a:solidFill>
              </a:rPr>
              <a:t>Sound (Auditory) input</a:t>
            </a:r>
          </a:p>
          <a:p>
            <a:pPr algn="ctr"/>
            <a:endParaRPr lang="en-GB" sz="800" dirty="0">
              <a:solidFill>
                <a:schemeClr val="bg1">
                  <a:lumMod val="85000"/>
                </a:schemeClr>
              </a:solidFill>
            </a:endParaRPr>
          </a:p>
          <a:p>
            <a:pPr algn="ctr"/>
            <a:r>
              <a:rPr lang="en-GB" sz="2400" dirty="0" smtClean="0">
                <a:solidFill>
                  <a:schemeClr val="bg1">
                    <a:lumMod val="85000"/>
                  </a:schemeClr>
                </a:solidFill>
              </a:rPr>
              <a:t>Some individuals struggle to filter out sounds.  They can’t distinguish between hearing your voice and hearing the background noise of the air-conditioner.</a:t>
            </a:r>
          </a:p>
          <a:p>
            <a:pPr algn="ctr"/>
            <a:endParaRPr lang="en-GB" sz="800" dirty="0">
              <a:solidFill>
                <a:schemeClr val="bg1">
                  <a:lumMod val="85000"/>
                </a:schemeClr>
              </a:solidFill>
            </a:endParaRPr>
          </a:p>
          <a:p>
            <a:pPr algn="ctr"/>
            <a:r>
              <a:rPr lang="en-GB" sz="2400" dirty="0" smtClean="0">
                <a:solidFill>
                  <a:schemeClr val="bg1">
                    <a:lumMod val="85000"/>
                  </a:schemeClr>
                </a:solidFill>
              </a:rPr>
              <a:t>Others will have the TV turned up really loudly or when it is quiet make their own noises like tapping, humming, singing or anything to break the silence.</a:t>
            </a:r>
          </a:p>
        </p:txBody>
      </p:sp>
      <p:sp>
        <p:nvSpPr>
          <p:cNvPr id="2" name="Rectangle 1"/>
          <p:cNvSpPr/>
          <p:nvPr/>
        </p:nvSpPr>
        <p:spPr>
          <a:xfrm>
            <a:off x="5608776" y="6295542"/>
            <a:ext cx="5979586" cy="369332"/>
          </a:xfrm>
          <a:prstGeom prst="rect">
            <a:avLst/>
          </a:prstGeom>
        </p:spPr>
        <p:txBody>
          <a:bodyPr wrap="none">
            <a:spAutoFit/>
          </a:bodyPr>
          <a:lstStyle/>
          <a:p>
            <a:r>
              <a:rPr lang="en-GB" dirty="0">
                <a:hlinkClick r:id="rId3"/>
              </a:rPr>
              <a:t>https://www.playitforwardtherapy.net/the-8-sensory-systems</a:t>
            </a:r>
            <a:endParaRPr lang="en-GB" dirty="0"/>
          </a:p>
        </p:txBody>
      </p:sp>
    </p:spTree>
    <p:extLst>
      <p:ext uri="{BB962C8B-B14F-4D97-AF65-F5344CB8AC3E}">
        <p14:creationId xmlns:p14="http://schemas.microsoft.com/office/powerpoint/2010/main" val="1917452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71394" r="4648" b="67103"/>
          <a:stretch/>
        </p:blipFill>
        <p:spPr bwMode="auto">
          <a:xfrm>
            <a:off x="1168399" y="519975"/>
            <a:ext cx="1843211" cy="1962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71810" t="33434" r="4857" b="35399"/>
          <a:stretch/>
        </p:blipFill>
        <p:spPr bwMode="auto">
          <a:xfrm>
            <a:off x="1168399" y="4450627"/>
            <a:ext cx="1899307" cy="1967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2" name="Picture 6" descr="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3477" t="65677" r="71523" b="2619"/>
          <a:stretch/>
        </p:blipFill>
        <p:spPr bwMode="auto">
          <a:xfrm>
            <a:off x="1168399" y="2560320"/>
            <a:ext cx="1843099" cy="1812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4" name="Picture 8" descr="Picture"/>
          <p:cNvPicPr>
            <a:picLocks noChangeAspect="1" noChangeArrowheads="1"/>
          </p:cNvPicPr>
          <p:nvPr/>
        </p:nvPicPr>
        <p:blipFill rotWithShape="1">
          <a:blip r:embed="rId4">
            <a:extLst>
              <a:ext uri="{28A0092B-C50C-407E-A947-70E740481C1C}">
                <a14:useLocalDpi xmlns:a14="http://schemas.microsoft.com/office/drawing/2010/main" val="0"/>
              </a:ext>
            </a:extLst>
          </a:blip>
          <a:srcRect l="66250" t="1" r="831" b="65222"/>
          <a:stretch/>
        </p:blipFill>
        <p:spPr bwMode="auto">
          <a:xfrm>
            <a:off x="3067706" y="519975"/>
            <a:ext cx="2388214" cy="1956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8" descr="Picture"/>
          <p:cNvPicPr>
            <a:picLocks noChangeAspect="1" noChangeArrowheads="1"/>
          </p:cNvPicPr>
          <p:nvPr/>
        </p:nvPicPr>
        <p:blipFill rotWithShape="1">
          <a:blip r:embed="rId4">
            <a:extLst>
              <a:ext uri="{28A0092B-C50C-407E-A947-70E740481C1C}">
                <a14:useLocalDpi xmlns:a14="http://schemas.microsoft.com/office/drawing/2010/main" val="0"/>
              </a:ext>
            </a:extLst>
          </a:blip>
          <a:srcRect l="66250" t="34778" r="1029" b="34861"/>
          <a:stretch/>
        </p:blipFill>
        <p:spPr bwMode="auto">
          <a:xfrm>
            <a:off x="3147238" y="4720203"/>
            <a:ext cx="2359482" cy="16975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6" name="Picture 10" descr="Picture"/>
          <p:cNvPicPr>
            <a:picLocks noChangeAspect="1" noChangeArrowheads="1"/>
          </p:cNvPicPr>
          <p:nvPr/>
        </p:nvPicPr>
        <p:blipFill rotWithShape="1">
          <a:blip r:embed="rId4">
            <a:extLst>
              <a:ext uri="{28A0092B-C50C-407E-A947-70E740481C1C}">
                <a14:useLocalDpi xmlns:a14="http://schemas.microsoft.com/office/drawing/2010/main" val="0"/>
              </a:ext>
            </a:extLst>
          </a:blip>
          <a:srcRect l="2852" t="65139" r="69703" b="1071"/>
          <a:stretch/>
        </p:blipFill>
        <p:spPr bwMode="auto">
          <a:xfrm>
            <a:off x="3147238" y="2560320"/>
            <a:ext cx="2329002" cy="2052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8" name="Picture 12" descr="Picture"/>
          <p:cNvPicPr>
            <a:picLocks noChangeAspect="1" noChangeArrowheads="1"/>
          </p:cNvPicPr>
          <p:nvPr/>
        </p:nvPicPr>
        <p:blipFill rotWithShape="1">
          <a:blip r:embed="rId4">
            <a:extLst>
              <a:ext uri="{28A0092B-C50C-407E-A947-70E740481C1C}">
                <a14:useLocalDpi xmlns:a14="http://schemas.microsoft.com/office/drawing/2010/main" val="0"/>
              </a:ext>
            </a:extLst>
          </a:blip>
          <a:srcRect l="34101" t="52116" r="33560" b="40235"/>
          <a:stretch/>
        </p:blipFill>
        <p:spPr bwMode="auto">
          <a:xfrm>
            <a:off x="6710283" y="4413340"/>
            <a:ext cx="4439920" cy="814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2" descr="Picture"/>
          <p:cNvPicPr>
            <a:picLocks noChangeAspect="1" noChangeArrowheads="1"/>
          </p:cNvPicPr>
          <p:nvPr/>
        </p:nvPicPr>
        <p:blipFill rotWithShape="1">
          <a:blip r:embed="rId4">
            <a:extLst>
              <a:ext uri="{28A0092B-C50C-407E-A947-70E740481C1C}">
                <a14:useLocalDpi xmlns:a14="http://schemas.microsoft.com/office/drawing/2010/main" val="0"/>
              </a:ext>
            </a:extLst>
          </a:blip>
          <a:srcRect l="39592" t="40420" r="33561" b="48075"/>
          <a:stretch/>
        </p:blipFill>
        <p:spPr bwMode="auto">
          <a:xfrm>
            <a:off x="6938221" y="2476367"/>
            <a:ext cx="3685962" cy="12247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30" name="Picture 14" descr="Luminous and Shimmering Haze Inside Stock Footage Video (100 ..."/>
          <p:cNvPicPr>
            <a:picLocks noChangeAspect="1" noChangeArrowheads="1"/>
          </p:cNvPicPr>
          <p:nvPr/>
        </p:nvPicPr>
        <p:blipFill rotWithShape="1">
          <a:blip r:embed="rId5">
            <a:extLst>
              <a:ext uri="{28A0092B-C50C-407E-A947-70E740481C1C}">
                <a14:useLocalDpi xmlns:a14="http://schemas.microsoft.com/office/drawing/2010/main" val="0"/>
              </a:ext>
            </a:extLst>
          </a:blip>
          <a:srcRect l="8975" t="28875" r="9898" b="31125"/>
          <a:stretch/>
        </p:blipFill>
        <p:spPr bwMode="auto">
          <a:xfrm>
            <a:off x="6106160" y="934720"/>
            <a:ext cx="5044043" cy="14011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rot="210415">
            <a:off x="8506928" y="3595571"/>
            <a:ext cx="548548" cy="923330"/>
          </a:xfrm>
          <a:prstGeom prst="rect">
            <a:avLst/>
          </a:prstGeom>
          <a:noFill/>
        </p:spPr>
        <p:txBody>
          <a:bodyPr wrap="non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latin typeface="Chiller" panose="04020404031007020602" pitchFamily="82" charset="0"/>
              </a:rPr>
              <a:t>of</a:t>
            </a:r>
            <a:endParaRPr lang="en-US" sz="5400" b="1" cap="none" spc="0" dirty="0">
              <a:ln w="0"/>
              <a:solidFill>
                <a:schemeClr val="tx1"/>
              </a:solidFill>
              <a:effectLst>
                <a:outerShdw blurRad="38100" dist="19050" dir="2700000" algn="tl" rotWithShape="0">
                  <a:schemeClr val="dk1">
                    <a:alpha val="40000"/>
                  </a:schemeClr>
                </a:outerShdw>
              </a:effectLst>
              <a:latin typeface="Chiller" panose="04020404031007020602" pitchFamily="82" charset="0"/>
            </a:endParaRPr>
          </a:p>
        </p:txBody>
      </p:sp>
      <p:sp>
        <p:nvSpPr>
          <p:cNvPr id="12" name="Rectangle 11"/>
          <p:cNvSpPr/>
          <p:nvPr/>
        </p:nvSpPr>
        <p:spPr>
          <a:xfrm>
            <a:off x="5791409" y="6417767"/>
            <a:ext cx="5979586" cy="369332"/>
          </a:xfrm>
          <a:prstGeom prst="rect">
            <a:avLst/>
          </a:prstGeom>
        </p:spPr>
        <p:txBody>
          <a:bodyPr wrap="none">
            <a:spAutoFit/>
          </a:bodyPr>
          <a:lstStyle/>
          <a:p>
            <a:r>
              <a:rPr lang="en-GB" dirty="0">
                <a:hlinkClick r:id="rId6"/>
              </a:rPr>
              <a:t>https://www.playitforwardtherapy.net/the-8-sensory-systems</a:t>
            </a:r>
            <a:endParaRPr lang="en-GB" dirty="0"/>
          </a:p>
        </p:txBody>
      </p:sp>
    </p:spTree>
    <p:extLst>
      <p:ext uri="{BB962C8B-B14F-4D97-AF65-F5344CB8AC3E}">
        <p14:creationId xmlns:p14="http://schemas.microsoft.com/office/powerpoint/2010/main" val="2355359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wnward-Facing Dog (Adho Mukha Svanasana) - Yoga Journa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648" t="29627" r="23805" b="8651"/>
          <a:stretch/>
        </p:blipFill>
        <p:spPr bwMode="auto">
          <a:xfrm>
            <a:off x="6807200" y="3736784"/>
            <a:ext cx="4531360" cy="27337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76882" y="675215"/>
            <a:ext cx="7946150" cy="1200329"/>
          </a:xfrm>
          <a:prstGeom prst="rect">
            <a:avLst/>
          </a:prstGeom>
          <a:noFill/>
        </p:spPr>
        <p:txBody>
          <a:bodyPr wrap="none" lIns="91440" tIns="45720" rIns="91440" bIns="45720">
            <a:spAutoFit/>
          </a:bodyPr>
          <a:lstStyle/>
          <a:p>
            <a:pPr algn="ctr"/>
            <a:r>
              <a:rPr lang="en-US" sz="7200" dirty="0">
                <a:ln w="0"/>
                <a:effectLst>
                  <a:outerShdw blurRad="38100" dist="38100" dir="2700000" algn="tl">
                    <a:srgbClr val="000000">
                      <a:alpha val="43137"/>
                    </a:srgbClr>
                  </a:outerShdw>
                </a:effectLst>
              </a:rPr>
              <a:t>The V</a:t>
            </a:r>
            <a:r>
              <a:rPr lang="en-US" sz="7200" dirty="0" smtClean="0">
                <a:ln w="0"/>
                <a:effectLst>
                  <a:outerShdw blurRad="38100" dist="38100" dir="2700000" algn="tl">
                    <a:srgbClr val="000000">
                      <a:alpha val="43137"/>
                    </a:srgbClr>
                  </a:outerShdw>
                </a:effectLst>
              </a:rPr>
              <a:t>estibular </a:t>
            </a:r>
            <a:r>
              <a:rPr lang="en-US" sz="7200" dirty="0">
                <a:ln w="0"/>
                <a:effectLst>
                  <a:outerShdw blurRad="38100" dist="38100" dir="2700000" algn="tl">
                    <a:srgbClr val="000000">
                      <a:alpha val="43137"/>
                    </a:srgbClr>
                  </a:outerShdw>
                </a:effectLst>
              </a:rPr>
              <a:t>S</a:t>
            </a:r>
            <a:r>
              <a:rPr lang="en-US" sz="7200" dirty="0" smtClean="0">
                <a:ln w="0"/>
                <a:effectLst>
                  <a:outerShdw blurRad="38100" dist="38100" dir="2700000" algn="tl">
                    <a:srgbClr val="000000">
                      <a:alpha val="43137"/>
                    </a:srgbClr>
                  </a:outerShdw>
                </a:effectLst>
              </a:rPr>
              <a:t>ense</a:t>
            </a:r>
            <a:endParaRPr lang="en-US" sz="7200" dirty="0">
              <a:ln w="0"/>
              <a:effectLst>
                <a:outerShdw blurRad="38100" dist="38100" dir="2700000" algn="tl" rotWithShape="0">
                  <a:srgbClr val="000000">
                    <a:alpha val="43137"/>
                  </a:srgbClr>
                </a:outerShdw>
              </a:effectLst>
            </a:endParaRPr>
          </a:p>
        </p:txBody>
      </p:sp>
      <p:sp>
        <p:nvSpPr>
          <p:cNvPr id="4" name="Rectangle 3"/>
          <p:cNvSpPr/>
          <p:nvPr/>
        </p:nvSpPr>
        <p:spPr>
          <a:xfrm>
            <a:off x="1166656" y="2086679"/>
            <a:ext cx="9789459" cy="3662541"/>
          </a:xfrm>
          <a:prstGeom prst="rect">
            <a:avLst/>
          </a:prstGeom>
        </p:spPr>
        <p:txBody>
          <a:bodyPr wrap="square">
            <a:spAutoFit/>
          </a:bodyPr>
          <a:lstStyle/>
          <a:p>
            <a:pPr marL="571500" indent="-571500">
              <a:buFont typeface="Arial" panose="020B0604020202020204" pitchFamily="34" charset="0"/>
              <a:buChar char="•"/>
            </a:pPr>
            <a:r>
              <a:rPr lang="en-GB" sz="3600" dirty="0">
                <a:solidFill>
                  <a:srgbClr val="222222"/>
                </a:solidFill>
              </a:rPr>
              <a:t>L</a:t>
            </a:r>
            <a:r>
              <a:rPr lang="en-GB" sz="3600" dirty="0" smtClean="0">
                <a:solidFill>
                  <a:srgbClr val="222222"/>
                </a:solidFill>
              </a:rPr>
              <a:t>ocated </a:t>
            </a:r>
            <a:r>
              <a:rPr lang="en-GB" sz="3600" dirty="0">
                <a:solidFill>
                  <a:srgbClr val="222222"/>
                </a:solidFill>
              </a:rPr>
              <a:t>in the inner </a:t>
            </a:r>
            <a:r>
              <a:rPr lang="en-GB" sz="3600" dirty="0" smtClean="0">
                <a:solidFill>
                  <a:srgbClr val="222222"/>
                </a:solidFill>
              </a:rPr>
              <a:t>ear</a:t>
            </a:r>
          </a:p>
          <a:p>
            <a:endParaRPr lang="en-GB" sz="800" dirty="0" smtClean="0">
              <a:solidFill>
                <a:srgbClr val="222222"/>
              </a:solidFill>
            </a:endParaRPr>
          </a:p>
          <a:p>
            <a:pPr marL="571500" indent="-571500">
              <a:buFont typeface="Arial" panose="020B0604020202020204" pitchFamily="34" charset="0"/>
              <a:buChar char="•"/>
            </a:pPr>
            <a:r>
              <a:rPr lang="en-GB" sz="3600" dirty="0" smtClean="0">
                <a:solidFill>
                  <a:srgbClr val="222222"/>
                </a:solidFill>
              </a:rPr>
              <a:t>Helps to detect changes </a:t>
            </a:r>
            <a:r>
              <a:rPr lang="en-GB" sz="3600" dirty="0">
                <a:solidFill>
                  <a:srgbClr val="222222"/>
                </a:solidFill>
              </a:rPr>
              <a:t>in </a:t>
            </a:r>
            <a:r>
              <a:rPr lang="en-GB" sz="3600" dirty="0" smtClean="0">
                <a:solidFill>
                  <a:srgbClr val="222222"/>
                </a:solidFill>
              </a:rPr>
              <a:t>relation to gravity i.e. </a:t>
            </a:r>
            <a:r>
              <a:rPr lang="en-GB" sz="3600" dirty="0">
                <a:solidFill>
                  <a:srgbClr val="222222"/>
                </a:solidFill>
              </a:rPr>
              <a:t>a</a:t>
            </a:r>
            <a:r>
              <a:rPr lang="en-GB" sz="3600" dirty="0" smtClean="0">
                <a:solidFill>
                  <a:srgbClr val="222222"/>
                </a:solidFill>
              </a:rPr>
              <a:t>re </a:t>
            </a:r>
            <a:r>
              <a:rPr lang="en-GB" sz="3600" dirty="0">
                <a:solidFill>
                  <a:srgbClr val="222222"/>
                </a:solidFill>
              </a:rPr>
              <a:t>you sitting, standing, lying down, </a:t>
            </a:r>
            <a:r>
              <a:rPr lang="en-GB" sz="3600" dirty="0" smtClean="0">
                <a:solidFill>
                  <a:srgbClr val="222222"/>
                </a:solidFill>
              </a:rPr>
              <a:t>upside down</a:t>
            </a:r>
            <a:r>
              <a:rPr lang="en-GB" sz="3600" dirty="0">
                <a:solidFill>
                  <a:srgbClr val="222222"/>
                </a:solidFill>
              </a:rPr>
              <a:t>, </a:t>
            </a:r>
            <a:r>
              <a:rPr lang="en-GB" sz="3600" dirty="0" smtClean="0">
                <a:solidFill>
                  <a:srgbClr val="222222"/>
                </a:solidFill>
              </a:rPr>
              <a:t>spinning</a:t>
            </a:r>
            <a:r>
              <a:rPr lang="en-GB" sz="3600" dirty="0">
                <a:solidFill>
                  <a:srgbClr val="222222"/>
                </a:solidFill>
              </a:rPr>
              <a:t> </a:t>
            </a:r>
            <a:r>
              <a:rPr lang="en-GB" sz="3600" dirty="0" smtClean="0">
                <a:solidFill>
                  <a:srgbClr val="222222"/>
                </a:solidFill>
              </a:rPr>
              <a:t>or standing still</a:t>
            </a:r>
          </a:p>
          <a:p>
            <a:endParaRPr lang="en-GB" sz="800" dirty="0" smtClean="0">
              <a:solidFill>
                <a:srgbClr val="222222"/>
              </a:solidFill>
            </a:endParaRPr>
          </a:p>
          <a:p>
            <a:pPr marL="571500" indent="-571500">
              <a:buFont typeface="Arial" panose="020B0604020202020204" pitchFamily="34" charset="0"/>
              <a:buChar char="•"/>
            </a:pPr>
            <a:r>
              <a:rPr lang="en-GB" sz="3600" dirty="0">
                <a:solidFill>
                  <a:srgbClr val="222222"/>
                </a:solidFill>
              </a:rPr>
              <a:t>O</a:t>
            </a:r>
            <a:r>
              <a:rPr lang="en-GB" sz="3600" dirty="0" smtClean="0">
                <a:solidFill>
                  <a:srgbClr val="222222"/>
                </a:solidFill>
              </a:rPr>
              <a:t>ften </a:t>
            </a:r>
            <a:r>
              <a:rPr lang="en-GB" sz="3600" dirty="0">
                <a:solidFill>
                  <a:srgbClr val="222222"/>
                </a:solidFill>
              </a:rPr>
              <a:t>referred to as the internal </a:t>
            </a:r>
            <a:endParaRPr lang="en-GB" sz="3600" dirty="0" smtClean="0">
              <a:solidFill>
                <a:srgbClr val="222222"/>
              </a:solidFill>
            </a:endParaRPr>
          </a:p>
          <a:p>
            <a:r>
              <a:rPr lang="en-GB" sz="3600" dirty="0" smtClean="0">
                <a:solidFill>
                  <a:srgbClr val="222222"/>
                </a:solidFill>
              </a:rPr>
              <a:t>      GPS system </a:t>
            </a:r>
            <a:r>
              <a:rPr lang="en-GB" sz="3600" dirty="0">
                <a:solidFill>
                  <a:srgbClr val="222222"/>
                </a:solidFill>
              </a:rPr>
              <a:t>of your </a:t>
            </a:r>
            <a:r>
              <a:rPr lang="en-GB" sz="3600" dirty="0" smtClean="0">
                <a:solidFill>
                  <a:srgbClr val="222222"/>
                </a:solidFill>
              </a:rPr>
              <a:t>body</a:t>
            </a:r>
            <a:endParaRPr lang="en-GB" sz="3600" dirty="0"/>
          </a:p>
        </p:txBody>
      </p:sp>
    </p:spTree>
    <p:extLst>
      <p:ext uri="{BB962C8B-B14F-4D97-AF65-F5344CB8AC3E}">
        <p14:creationId xmlns:p14="http://schemas.microsoft.com/office/powerpoint/2010/main" val="3185698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7841" y="217878"/>
            <a:ext cx="10068590" cy="923330"/>
          </a:xfrm>
          <a:prstGeom prst="rect">
            <a:avLst/>
          </a:prstGeom>
          <a:noFill/>
        </p:spPr>
        <p:txBody>
          <a:bodyPr wrap="none" lIns="91440" tIns="45720" rIns="91440" bIns="45720">
            <a:spAutoFit/>
          </a:bodyPr>
          <a:lstStyle/>
          <a:p>
            <a:pPr algn="ctr"/>
            <a:r>
              <a:rPr lang="en-US" sz="5400" dirty="0">
                <a:ln w="0"/>
                <a:effectLst>
                  <a:outerShdw blurRad="38100" dist="38100" dir="2700000" algn="tl">
                    <a:srgbClr val="000000">
                      <a:alpha val="43137"/>
                    </a:srgbClr>
                  </a:outerShdw>
                </a:effectLst>
              </a:rPr>
              <a:t>I</a:t>
            </a:r>
            <a:r>
              <a:rPr lang="en-US" sz="5400" dirty="0" smtClean="0">
                <a:ln w="0"/>
                <a:effectLst>
                  <a:outerShdw blurRad="38100" dist="38100" dir="2700000" algn="tl">
                    <a:srgbClr val="000000">
                      <a:alpha val="43137"/>
                    </a:srgbClr>
                  </a:outerShdw>
                </a:effectLst>
              </a:rPr>
              <a:t>mportance of the vestibular sense</a:t>
            </a:r>
            <a:endParaRPr lang="en-US" sz="5400" dirty="0">
              <a:ln w="0"/>
              <a:effectLst>
                <a:outerShdw blurRad="38100" dist="38100" dir="2700000" algn="tl" rotWithShape="0">
                  <a:srgbClr val="000000">
                    <a:alpha val="43137"/>
                  </a:srgbClr>
                </a:outerShdw>
              </a:effectLst>
            </a:endParaRPr>
          </a:p>
        </p:txBody>
      </p:sp>
      <p:sp>
        <p:nvSpPr>
          <p:cNvPr id="2" name="Rectangle 1"/>
          <p:cNvSpPr/>
          <p:nvPr/>
        </p:nvSpPr>
        <p:spPr>
          <a:xfrm>
            <a:off x="497841" y="5322349"/>
            <a:ext cx="11490960" cy="1446550"/>
          </a:xfrm>
          <a:prstGeom prst="rect">
            <a:avLst/>
          </a:prstGeom>
        </p:spPr>
        <p:txBody>
          <a:bodyPr wrap="square">
            <a:spAutoFit/>
          </a:bodyPr>
          <a:lstStyle/>
          <a:p>
            <a:endParaRPr lang="en-GB" sz="800" dirty="0" smtClean="0"/>
          </a:p>
          <a:p>
            <a:pPr marL="285750" indent="-285750">
              <a:buFont typeface="Arial" panose="020B0604020202020204" pitchFamily="34" charset="0"/>
              <a:buChar char="•"/>
            </a:pPr>
            <a:r>
              <a:rPr lang="en-GB" sz="2400" dirty="0" smtClean="0"/>
              <a:t>A well developed vestibular </a:t>
            </a:r>
            <a:r>
              <a:rPr lang="en-GB" sz="2400" dirty="0"/>
              <a:t>system enables </a:t>
            </a:r>
            <a:r>
              <a:rPr lang="en-GB" sz="2400" dirty="0" smtClean="0"/>
              <a:t>an individual to feel secure </a:t>
            </a:r>
            <a:r>
              <a:rPr lang="en-GB" sz="2400" dirty="0"/>
              <a:t>and confident in their </a:t>
            </a:r>
            <a:r>
              <a:rPr lang="en-GB" sz="2400" dirty="0" smtClean="0"/>
              <a:t>body</a:t>
            </a:r>
          </a:p>
          <a:p>
            <a:endParaRPr lang="en-GB" sz="800" dirty="0" smtClean="0"/>
          </a:p>
          <a:p>
            <a:pPr marL="285750" indent="-285750">
              <a:buFont typeface="Arial" panose="020B0604020202020204" pitchFamily="34" charset="0"/>
              <a:buChar char="•"/>
            </a:pPr>
            <a:r>
              <a:rPr lang="en-GB" sz="2400" dirty="0" smtClean="0"/>
              <a:t>This makes it possible to move confidently, optimally attend to learn and rest peacefully</a:t>
            </a:r>
            <a:endParaRPr lang="en-GB" sz="2400" dirty="0"/>
          </a:p>
        </p:txBody>
      </p:sp>
      <p:sp>
        <p:nvSpPr>
          <p:cNvPr id="6" name="Rectangle 5"/>
          <p:cNvSpPr/>
          <p:nvPr/>
        </p:nvSpPr>
        <p:spPr>
          <a:xfrm>
            <a:off x="497841" y="1141208"/>
            <a:ext cx="8260080" cy="461665"/>
          </a:xfrm>
          <a:prstGeom prst="rect">
            <a:avLst/>
          </a:prstGeom>
        </p:spPr>
        <p:txBody>
          <a:bodyPr wrap="square">
            <a:spAutoFit/>
          </a:bodyPr>
          <a:lstStyle/>
          <a:p>
            <a:pPr marL="285750" indent="-285750">
              <a:buFont typeface="Arial" panose="020B0604020202020204" pitchFamily="34" charset="0"/>
              <a:buChar char="•"/>
            </a:pPr>
            <a:r>
              <a:rPr lang="en-GB" sz="2400" dirty="0"/>
              <a:t>The Vestibular Sense is  a crucial part of human development</a:t>
            </a:r>
          </a:p>
        </p:txBody>
      </p:sp>
      <p:pic>
        <p:nvPicPr>
          <p:cNvPr id="1030" name="Picture 6" descr="propriocep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t="16920"/>
          <a:stretch/>
        </p:blipFill>
        <p:spPr bwMode="auto">
          <a:xfrm>
            <a:off x="1892934" y="1602873"/>
            <a:ext cx="8023225" cy="3719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804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361" y="1719108"/>
            <a:ext cx="5971006" cy="4031873"/>
          </a:xfrm>
          <a:prstGeom prst="rect">
            <a:avLst/>
          </a:prstGeom>
        </p:spPr>
        <p:txBody>
          <a:bodyPr wrap="square">
            <a:spAutoFit/>
          </a:bodyPr>
          <a:lstStyle/>
          <a:p>
            <a:r>
              <a:rPr lang="en-GB" sz="2400" dirty="0"/>
              <a:t>More specifically the vestibular system</a:t>
            </a:r>
            <a:r>
              <a:rPr lang="en-GB" sz="2400" dirty="0" smtClean="0"/>
              <a:t>:</a:t>
            </a:r>
          </a:p>
          <a:p>
            <a:endParaRPr lang="en-GB" sz="800" dirty="0"/>
          </a:p>
          <a:p>
            <a:pPr marL="342900" indent="-342900">
              <a:buFont typeface="Arial" panose="020B0604020202020204" pitchFamily="34" charset="0"/>
              <a:buChar char="•"/>
            </a:pPr>
            <a:r>
              <a:rPr lang="en-GB" sz="2400" dirty="0" smtClean="0"/>
              <a:t>Means </a:t>
            </a:r>
            <a:r>
              <a:rPr lang="en-GB" sz="2400" dirty="0"/>
              <a:t>good </a:t>
            </a:r>
            <a:r>
              <a:rPr lang="en-GB" sz="2400" dirty="0" smtClean="0"/>
              <a:t>balance</a:t>
            </a:r>
          </a:p>
          <a:p>
            <a:endParaRPr lang="en-GB" sz="800" dirty="0"/>
          </a:p>
          <a:p>
            <a:pPr marL="342900" indent="-342900">
              <a:buFont typeface="Arial" panose="020B0604020202020204" pitchFamily="34" charset="0"/>
              <a:buChar char="•"/>
            </a:pPr>
            <a:r>
              <a:rPr lang="en-GB" sz="2400" dirty="0" smtClean="0"/>
              <a:t>Improves </a:t>
            </a:r>
            <a:r>
              <a:rPr lang="en-GB" sz="2400" dirty="0"/>
              <a:t>visual tracking (maintaining a </a:t>
            </a:r>
            <a:r>
              <a:rPr lang="en-GB" sz="2400" dirty="0" smtClean="0"/>
              <a:t> steady </a:t>
            </a:r>
            <a:r>
              <a:rPr lang="en-GB" sz="2400" dirty="0"/>
              <a:t>visual image while watching </a:t>
            </a:r>
            <a:r>
              <a:rPr lang="en-GB" sz="2400" dirty="0" smtClean="0"/>
              <a:t>a   </a:t>
            </a:r>
          </a:p>
          <a:p>
            <a:r>
              <a:rPr lang="en-GB" sz="2400" dirty="0"/>
              <a:t> </a:t>
            </a:r>
            <a:r>
              <a:rPr lang="en-GB" sz="2400" dirty="0" smtClean="0"/>
              <a:t>    moving </a:t>
            </a:r>
            <a:r>
              <a:rPr lang="en-GB" sz="2400" dirty="0"/>
              <a:t>object) &amp; hand (fine motor) </a:t>
            </a:r>
            <a:r>
              <a:rPr lang="en-GB" sz="2400" dirty="0" smtClean="0"/>
              <a:t>skills</a:t>
            </a:r>
          </a:p>
          <a:p>
            <a:endParaRPr lang="en-GB" sz="800" dirty="0"/>
          </a:p>
          <a:p>
            <a:pPr marL="342900" indent="-342900">
              <a:buFont typeface="Arial" panose="020B0604020202020204" pitchFamily="34" charset="0"/>
              <a:buChar char="•"/>
            </a:pPr>
            <a:r>
              <a:rPr lang="en-GB" sz="2400" dirty="0" smtClean="0"/>
              <a:t>Develops </a:t>
            </a:r>
            <a:r>
              <a:rPr lang="en-GB" sz="2400" dirty="0"/>
              <a:t>and maintains normal </a:t>
            </a:r>
            <a:r>
              <a:rPr lang="en-GB" sz="2400" dirty="0" smtClean="0"/>
              <a:t>muscle ‘tone</a:t>
            </a:r>
            <a:r>
              <a:rPr lang="en-GB" sz="2400" dirty="0"/>
              <a:t>’, (our muscles’ ‘state-of-readiness</a:t>
            </a:r>
            <a:r>
              <a:rPr lang="en-GB" sz="2400" dirty="0" smtClean="0"/>
              <a:t>’)</a:t>
            </a:r>
          </a:p>
          <a:p>
            <a:endParaRPr lang="en-GB" sz="800" dirty="0"/>
          </a:p>
          <a:p>
            <a:pPr marL="342900" indent="-342900">
              <a:buFont typeface="Arial" panose="020B0604020202020204" pitchFamily="34" charset="0"/>
              <a:buChar char="•"/>
            </a:pPr>
            <a:r>
              <a:rPr lang="en-GB" sz="2400" dirty="0" smtClean="0"/>
              <a:t>Supports </a:t>
            </a:r>
            <a:r>
              <a:rPr lang="en-GB" sz="2400" dirty="0"/>
              <a:t>language </a:t>
            </a:r>
            <a:r>
              <a:rPr lang="en-GB" sz="2400" dirty="0" smtClean="0"/>
              <a:t>development</a:t>
            </a:r>
          </a:p>
          <a:p>
            <a:endParaRPr lang="en-GB" sz="800" dirty="0"/>
          </a:p>
          <a:p>
            <a:endParaRPr lang="en-GB" sz="2400" dirty="0"/>
          </a:p>
        </p:txBody>
      </p:sp>
      <p:sp>
        <p:nvSpPr>
          <p:cNvPr id="3" name="Rectangle 2"/>
          <p:cNvSpPr/>
          <p:nvPr/>
        </p:nvSpPr>
        <p:spPr>
          <a:xfrm>
            <a:off x="3225446" y="6184262"/>
            <a:ext cx="8615680" cy="369332"/>
          </a:xfrm>
          <a:prstGeom prst="rect">
            <a:avLst/>
          </a:prstGeom>
        </p:spPr>
        <p:txBody>
          <a:bodyPr wrap="square">
            <a:spAutoFit/>
          </a:bodyPr>
          <a:lstStyle/>
          <a:p>
            <a:r>
              <a:rPr lang="en-GB" dirty="0">
                <a:hlinkClick r:id="rId3"/>
              </a:rPr>
              <a:t>https://childreninspiredbyyoga.com/blog/2018/01/vestibular-sense-child-development/</a:t>
            </a:r>
            <a:endParaRPr lang="en-GB" dirty="0"/>
          </a:p>
        </p:txBody>
      </p:sp>
      <p:sp>
        <p:nvSpPr>
          <p:cNvPr id="4" name="Rectangle 3"/>
          <p:cNvSpPr/>
          <p:nvPr/>
        </p:nvSpPr>
        <p:spPr>
          <a:xfrm>
            <a:off x="784854" y="542944"/>
            <a:ext cx="9677393" cy="923330"/>
          </a:xfrm>
          <a:prstGeom prst="rect">
            <a:avLst/>
          </a:prstGeom>
          <a:noFill/>
        </p:spPr>
        <p:txBody>
          <a:bodyPr wrap="none" lIns="91440" tIns="45720" rIns="91440" bIns="45720">
            <a:spAutoFit/>
          </a:bodyPr>
          <a:lstStyle/>
          <a:p>
            <a:pPr algn="ctr"/>
            <a:r>
              <a:rPr lang="en-US" sz="5400" dirty="0" smtClean="0">
                <a:ln w="0"/>
                <a:effectLst>
                  <a:outerShdw blurRad="38100" dist="38100" dir="2700000" algn="tl">
                    <a:srgbClr val="000000">
                      <a:alpha val="43137"/>
                    </a:srgbClr>
                  </a:outerShdw>
                </a:effectLst>
              </a:rPr>
              <a:t>A well-developed vestibular sense</a:t>
            </a:r>
            <a:endParaRPr lang="en-US" sz="5400" dirty="0">
              <a:ln w="0"/>
              <a:effectLst>
                <a:outerShdw blurRad="38100" dist="38100" dir="2700000" algn="tl" rotWithShape="0">
                  <a:srgbClr val="000000">
                    <a:alpha val="43137"/>
                  </a:srgbClr>
                </a:outerShdw>
              </a:effectLst>
            </a:endParaRPr>
          </a:p>
        </p:txBody>
      </p:sp>
      <p:pic>
        <p:nvPicPr>
          <p:cNvPr id="3074" name="Picture 2" descr="What Good Balance Does for Your Body and How to Get It - Gai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5742" y="2046910"/>
            <a:ext cx="5094359" cy="3153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876361" y="5220345"/>
            <a:ext cx="7417033" cy="923330"/>
          </a:xfrm>
          <a:prstGeom prst="rect">
            <a:avLst/>
          </a:prstGeom>
        </p:spPr>
        <p:txBody>
          <a:bodyPr wrap="square">
            <a:spAutoFit/>
          </a:bodyPr>
          <a:lstStyle/>
          <a:p>
            <a:pPr marL="342900" indent="-342900">
              <a:buFont typeface="Arial" panose="020B0604020202020204" pitchFamily="34" charset="0"/>
              <a:buChar char="•"/>
            </a:pPr>
            <a:r>
              <a:rPr lang="en-GB" sz="2400" dirty="0"/>
              <a:t>Helps with an individual’s self-care and independence</a:t>
            </a:r>
          </a:p>
          <a:p>
            <a:endParaRPr lang="en-GB" sz="600" dirty="0"/>
          </a:p>
          <a:p>
            <a:pPr marL="342900" indent="-342900">
              <a:buFont typeface="Arial" panose="020B0604020202020204" pitchFamily="34" charset="0"/>
              <a:buChar char="•"/>
            </a:pPr>
            <a:r>
              <a:rPr lang="en-GB" sz="2400" dirty="0" smtClean="0"/>
              <a:t>Encourages </a:t>
            </a:r>
            <a:r>
              <a:rPr lang="en-GB" sz="2400" dirty="0"/>
              <a:t>self-regulation</a:t>
            </a:r>
          </a:p>
        </p:txBody>
      </p:sp>
    </p:spTree>
    <p:extLst>
      <p:ext uri="{BB962C8B-B14F-4D97-AF65-F5344CB8AC3E}">
        <p14:creationId xmlns:p14="http://schemas.microsoft.com/office/powerpoint/2010/main" val="3857518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496" y="1452015"/>
            <a:ext cx="9751479" cy="1200329"/>
          </a:xfrm>
          <a:prstGeom prst="rect">
            <a:avLst/>
          </a:prstGeom>
        </p:spPr>
        <p:txBody>
          <a:bodyPr wrap="square">
            <a:spAutoFit/>
          </a:bodyPr>
          <a:lstStyle/>
          <a:p>
            <a:pPr algn="ctr"/>
            <a:r>
              <a:rPr lang="en-GB" sz="2800" dirty="0"/>
              <a:t>The vestibular system can also  be likened to the ‘volume control button’ for the </a:t>
            </a:r>
            <a:r>
              <a:rPr lang="en-GB" sz="2800" dirty="0" smtClean="0"/>
              <a:t>body</a:t>
            </a:r>
          </a:p>
          <a:p>
            <a:pPr algn="ctr"/>
            <a:endParaRPr lang="en-GB" sz="800" dirty="0" smtClean="0"/>
          </a:p>
          <a:p>
            <a:pPr algn="ctr"/>
            <a:endParaRPr lang="en-GB" sz="800" dirty="0" smtClean="0">
              <a:solidFill>
                <a:srgbClr val="555B59"/>
              </a:solidFill>
            </a:endParaRPr>
          </a:p>
        </p:txBody>
      </p:sp>
      <p:sp>
        <p:nvSpPr>
          <p:cNvPr id="3" name="Rectangle 2"/>
          <p:cNvSpPr/>
          <p:nvPr/>
        </p:nvSpPr>
        <p:spPr>
          <a:xfrm>
            <a:off x="1028496" y="454911"/>
            <a:ext cx="9767354" cy="923330"/>
          </a:xfrm>
          <a:prstGeom prst="rect">
            <a:avLst/>
          </a:prstGeom>
          <a:noFill/>
        </p:spPr>
        <p:txBody>
          <a:bodyPr wrap="none" lIns="91440" tIns="45720" rIns="91440" bIns="45720">
            <a:spAutoFit/>
          </a:bodyPr>
          <a:lstStyle/>
          <a:p>
            <a:pPr algn="ctr"/>
            <a:r>
              <a:rPr lang="en-US" sz="5400" dirty="0" smtClean="0">
                <a:ln w="0"/>
                <a:effectLst>
                  <a:outerShdw blurRad="38100" dist="38100" dir="2700000" algn="tl">
                    <a:srgbClr val="000000">
                      <a:alpha val="43137"/>
                    </a:srgbClr>
                  </a:outerShdw>
                </a:effectLst>
              </a:rPr>
              <a:t>Vestibular Sense &amp; Self-regulation </a:t>
            </a:r>
            <a:endParaRPr lang="en-US" sz="5400" dirty="0">
              <a:ln w="0"/>
              <a:effectLst>
                <a:outerShdw blurRad="38100" dist="38100" dir="2700000" algn="tl" rotWithShape="0">
                  <a:srgbClr val="000000">
                    <a:alpha val="43137"/>
                  </a:srgbClr>
                </a:outerShdw>
              </a:effectLst>
            </a:endParaRPr>
          </a:p>
        </p:txBody>
      </p:sp>
      <p:sp>
        <p:nvSpPr>
          <p:cNvPr id="4" name="Rectangle 3"/>
          <p:cNvSpPr/>
          <p:nvPr/>
        </p:nvSpPr>
        <p:spPr>
          <a:xfrm>
            <a:off x="5262880" y="6313974"/>
            <a:ext cx="6929120" cy="369332"/>
          </a:xfrm>
          <a:prstGeom prst="rect">
            <a:avLst/>
          </a:prstGeom>
        </p:spPr>
        <p:txBody>
          <a:bodyPr wrap="square">
            <a:spAutoFit/>
          </a:bodyPr>
          <a:lstStyle/>
          <a:p>
            <a:r>
              <a:rPr lang="en-GB" dirty="0">
                <a:hlinkClick r:id="rId2"/>
              </a:rPr>
              <a:t>https://www.youtube.com/watch?v=pEbILhUc1Pc&amp;feature=youtu.be</a:t>
            </a:r>
            <a:endParaRPr lang="en-GB" dirty="0"/>
          </a:p>
        </p:txBody>
      </p:sp>
      <p:pic>
        <p:nvPicPr>
          <p:cNvPr id="5" name="Picture 4"/>
          <p:cNvPicPr>
            <a:picLocks noChangeAspect="1"/>
          </p:cNvPicPr>
          <p:nvPr/>
        </p:nvPicPr>
        <p:blipFill rotWithShape="1">
          <a:blip r:embed="rId3"/>
          <a:srcRect l="5436" t="51705" r="88500" b="32859"/>
          <a:stretch/>
        </p:blipFill>
        <p:spPr>
          <a:xfrm>
            <a:off x="7665720" y="2058855"/>
            <a:ext cx="2123439" cy="3040147"/>
          </a:xfrm>
          <a:prstGeom prst="rect">
            <a:avLst/>
          </a:prstGeom>
          <a:ln>
            <a:noFill/>
          </a:ln>
          <a:effectLst>
            <a:outerShdw blurRad="292100" dist="139700" dir="2700000" algn="tl" rotWithShape="0">
              <a:srgbClr val="333333">
                <a:alpha val="65000"/>
              </a:srgbClr>
            </a:outerShdw>
          </a:effectLst>
        </p:spPr>
      </p:pic>
      <p:pic>
        <p:nvPicPr>
          <p:cNvPr id="2052" name="Picture 4" descr="Rocking puts adults to sleep faster and makes slumber deep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543" y="4102890"/>
            <a:ext cx="4054514" cy="21686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917441" y="5187237"/>
            <a:ext cx="6197600" cy="830997"/>
          </a:xfrm>
          <a:prstGeom prst="rect">
            <a:avLst/>
          </a:prstGeom>
        </p:spPr>
        <p:txBody>
          <a:bodyPr wrap="square">
            <a:spAutoFit/>
          </a:bodyPr>
          <a:lstStyle/>
          <a:p>
            <a:r>
              <a:rPr lang="en-GB" sz="2400" dirty="0" smtClean="0"/>
              <a:t>Slower rocking head movements, or keeping the head still, helps us to calm down</a:t>
            </a:r>
            <a:endParaRPr lang="en-GB" sz="2400" dirty="0"/>
          </a:p>
        </p:txBody>
      </p:sp>
      <p:sp>
        <p:nvSpPr>
          <p:cNvPr id="8" name="Rectangle 7"/>
          <p:cNvSpPr/>
          <p:nvPr/>
        </p:nvSpPr>
        <p:spPr>
          <a:xfrm>
            <a:off x="2884800" y="3055822"/>
            <a:ext cx="5047156" cy="830997"/>
          </a:xfrm>
          <a:prstGeom prst="rect">
            <a:avLst/>
          </a:prstGeom>
        </p:spPr>
        <p:txBody>
          <a:bodyPr wrap="square">
            <a:spAutoFit/>
          </a:bodyPr>
          <a:lstStyle/>
          <a:p>
            <a:r>
              <a:rPr lang="en-GB" sz="2400" dirty="0"/>
              <a:t>Quick up and down or spinning head movements tend  </a:t>
            </a:r>
            <a:r>
              <a:rPr lang="en-GB" sz="2400" dirty="0" smtClean="0"/>
              <a:t>to ‘wake </a:t>
            </a:r>
            <a:r>
              <a:rPr lang="en-GB" sz="2400" dirty="0"/>
              <a:t>us up’ </a:t>
            </a:r>
          </a:p>
        </p:txBody>
      </p:sp>
    </p:spTree>
    <p:extLst>
      <p:ext uri="{BB962C8B-B14F-4D97-AF65-F5344CB8AC3E}">
        <p14:creationId xmlns:p14="http://schemas.microsoft.com/office/powerpoint/2010/main" val="2241247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shing against a wall | Active male pushing against the wall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03" t="3921" b="5039"/>
          <a:stretch/>
        </p:blipFill>
        <p:spPr bwMode="auto">
          <a:xfrm rot="246460">
            <a:off x="104395" y="2976507"/>
            <a:ext cx="2433354" cy="37155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32196" y="2916269"/>
            <a:ext cx="9246540" cy="2923877"/>
          </a:xfrm>
          <a:prstGeom prst="rect">
            <a:avLst/>
          </a:prstGeom>
          <a:solidFill>
            <a:schemeClr val="accent3">
              <a:lumMod val="40000"/>
              <a:lumOff val="60000"/>
            </a:schemeClr>
          </a:solidFill>
        </p:spPr>
        <p:txBody>
          <a:bodyPr wrap="square">
            <a:spAutoFit/>
          </a:bodyPr>
          <a:lstStyle/>
          <a:p>
            <a:endParaRPr lang="en-GB" sz="800" dirty="0" smtClean="0">
              <a:solidFill>
                <a:srgbClr val="222222"/>
              </a:solidFill>
            </a:endParaRPr>
          </a:p>
          <a:p>
            <a:pPr marL="457200" indent="-457200">
              <a:buFont typeface="Arial" panose="020B0604020202020204" pitchFamily="34" charset="0"/>
              <a:buChar char="•"/>
            </a:pPr>
            <a:r>
              <a:rPr lang="en-GB" sz="2800" dirty="0">
                <a:solidFill>
                  <a:srgbClr val="222222"/>
                </a:solidFill>
              </a:rPr>
              <a:t>A</a:t>
            </a:r>
            <a:r>
              <a:rPr lang="en-GB" sz="2800" dirty="0" smtClean="0">
                <a:solidFill>
                  <a:srgbClr val="222222"/>
                </a:solidFill>
              </a:rPr>
              <a:t>llows </a:t>
            </a:r>
            <a:r>
              <a:rPr lang="en-GB" sz="2800" dirty="0">
                <a:solidFill>
                  <a:srgbClr val="222222"/>
                </a:solidFill>
              </a:rPr>
              <a:t>you to know where your body parts are and what </a:t>
            </a:r>
            <a:r>
              <a:rPr lang="en-GB" sz="2800" dirty="0" smtClean="0">
                <a:solidFill>
                  <a:srgbClr val="222222"/>
                </a:solidFill>
              </a:rPr>
              <a:t>they are </a:t>
            </a:r>
            <a:r>
              <a:rPr lang="en-GB" sz="2800" dirty="0">
                <a:solidFill>
                  <a:srgbClr val="222222"/>
                </a:solidFill>
              </a:rPr>
              <a:t>doing without necessarily </a:t>
            </a:r>
            <a:r>
              <a:rPr lang="en-GB" sz="2800" dirty="0" smtClean="0">
                <a:solidFill>
                  <a:srgbClr val="222222"/>
                </a:solidFill>
              </a:rPr>
              <a:t>having to look </a:t>
            </a:r>
            <a:r>
              <a:rPr lang="en-GB" sz="2800" dirty="0">
                <a:solidFill>
                  <a:srgbClr val="222222"/>
                </a:solidFill>
              </a:rPr>
              <a:t>at </a:t>
            </a:r>
            <a:r>
              <a:rPr lang="en-GB" sz="2800" dirty="0" smtClean="0">
                <a:solidFill>
                  <a:srgbClr val="222222"/>
                </a:solidFill>
              </a:rPr>
              <a:t>them</a:t>
            </a:r>
          </a:p>
          <a:p>
            <a:endParaRPr lang="en-GB" sz="800" dirty="0" smtClean="0">
              <a:solidFill>
                <a:srgbClr val="222222"/>
              </a:solidFill>
            </a:endParaRPr>
          </a:p>
          <a:p>
            <a:pPr marL="457200" indent="-457200">
              <a:buFont typeface="Arial" panose="020B0604020202020204" pitchFamily="34" charset="0"/>
              <a:buChar char="•"/>
            </a:pPr>
            <a:r>
              <a:rPr lang="en-GB" sz="2800" dirty="0" smtClean="0"/>
              <a:t>Examples of proprioception include being able to:</a:t>
            </a:r>
          </a:p>
          <a:p>
            <a:r>
              <a:rPr lang="en-GB" sz="2800" dirty="0" smtClean="0"/>
              <a:t>     - move </a:t>
            </a:r>
            <a:r>
              <a:rPr lang="en-GB" sz="2800" dirty="0"/>
              <a:t>in a coordinated </a:t>
            </a:r>
            <a:r>
              <a:rPr lang="en-GB" sz="2800" dirty="0" smtClean="0"/>
              <a:t>way </a:t>
            </a:r>
          </a:p>
          <a:p>
            <a:r>
              <a:rPr lang="en-GB" sz="2800" dirty="0" smtClean="0"/>
              <a:t>     - hold </a:t>
            </a:r>
            <a:r>
              <a:rPr lang="en-GB" sz="2800" dirty="0"/>
              <a:t>a pencil with just the right amount of </a:t>
            </a:r>
            <a:r>
              <a:rPr lang="en-GB" sz="2800" dirty="0" smtClean="0"/>
              <a:t>force </a:t>
            </a:r>
          </a:p>
          <a:p>
            <a:r>
              <a:rPr lang="en-GB" sz="2800" dirty="0" smtClean="0"/>
              <a:t>     - judge </a:t>
            </a:r>
            <a:r>
              <a:rPr lang="en-GB" sz="2800" dirty="0"/>
              <a:t>how hard to throw a ball</a:t>
            </a:r>
          </a:p>
        </p:txBody>
      </p:sp>
      <p:sp>
        <p:nvSpPr>
          <p:cNvPr id="4" name="Rectangle 3"/>
          <p:cNvSpPr/>
          <p:nvPr/>
        </p:nvSpPr>
        <p:spPr>
          <a:xfrm>
            <a:off x="864421" y="269390"/>
            <a:ext cx="9625648" cy="1200329"/>
          </a:xfrm>
          <a:prstGeom prst="rect">
            <a:avLst/>
          </a:prstGeom>
          <a:noFill/>
        </p:spPr>
        <p:txBody>
          <a:bodyPr wrap="none" lIns="91440" tIns="45720" rIns="91440" bIns="45720">
            <a:spAutoFit/>
          </a:bodyPr>
          <a:lstStyle/>
          <a:p>
            <a:pPr algn="ctr"/>
            <a:r>
              <a:rPr lang="en-US" sz="7200" dirty="0">
                <a:ln w="0"/>
                <a:effectLst>
                  <a:outerShdw blurRad="38100" dist="38100" dir="2700000" algn="tl">
                    <a:srgbClr val="000000">
                      <a:alpha val="43137"/>
                    </a:srgbClr>
                  </a:outerShdw>
                </a:effectLst>
              </a:rPr>
              <a:t>The </a:t>
            </a:r>
            <a:r>
              <a:rPr lang="en-US" sz="7200" dirty="0" smtClean="0">
                <a:ln w="0"/>
                <a:effectLst>
                  <a:outerShdw blurRad="38100" dist="38100" dir="2700000" algn="tl">
                    <a:srgbClr val="000000">
                      <a:alpha val="43137"/>
                    </a:srgbClr>
                  </a:outerShdw>
                </a:effectLst>
              </a:rPr>
              <a:t>Proprioceptive Sense</a:t>
            </a:r>
            <a:endParaRPr lang="en-US" sz="7200" dirty="0">
              <a:ln w="0"/>
              <a:effectLst>
                <a:outerShdw blurRad="38100" dist="38100" dir="2700000" algn="tl" rotWithShape="0">
                  <a:srgbClr val="000000">
                    <a:alpha val="43137"/>
                  </a:srgbClr>
                </a:outerShdw>
              </a:effectLst>
            </a:endParaRPr>
          </a:p>
        </p:txBody>
      </p:sp>
      <p:sp>
        <p:nvSpPr>
          <p:cNvPr id="2" name="Rectangle 1"/>
          <p:cNvSpPr/>
          <p:nvPr/>
        </p:nvSpPr>
        <p:spPr>
          <a:xfrm>
            <a:off x="1304808" y="1469719"/>
            <a:ext cx="9171565" cy="1446550"/>
          </a:xfrm>
          <a:prstGeom prst="rect">
            <a:avLst/>
          </a:prstGeom>
        </p:spPr>
        <p:txBody>
          <a:bodyPr wrap="square">
            <a:spAutoFit/>
          </a:bodyPr>
          <a:lstStyle/>
          <a:p>
            <a:pPr marL="457200" indent="-457200">
              <a:buFont typeface="Arial" panose="020B0604020202020204" pitchFamily="34" charset="0"/>
              <a:buChar char="•"/>
            </a:pPr>
            <a:r>
              <a:rPr lang="en-GB" sz="2800" dirty="0">
                <a:solidFill>
                  <a:srgbClr val="222222"/>
                </a:solidFill>
              </a:rPr>
              <a:t>An internal senses of the body</a:t>
            </a:r>
          </a:p>
          <a:p>
            <a:endParaRPr lang="en-GB" sz="400" dirty="0">
              <a:solidFill>
                <a:srgbClr val="222222"/>
              </a:solidFill>
            </a:endParaRPr>
          </a:p>
          <a:p>
            <a:pPr marL="457200" indent="-457200">
              <a:buFont typeface="Arial" panose="020B0604020202020204" pitchFamily="34" charset="0"/>
              <a:buChar char="•"/>
            </a:pPr>
            <a:r>
              <a:rPr lang="en-GB" sz="2800" dirty="0">
                <a:solidFill>
                  <a:srgbClr val="222222"/>
                </a:solidFill>
              </a:rPr>
              <a:t>that comes from the joints, muscles, ligaments, and other connective tissue</a:t>
            </a:r>
          </a:p>
        </p:txBody>
      </p:sp>
      <p:sp>
        <p:nvSpPr>
          <p:cNvPr id="5" name="Rectangle 4"/>
          <p:cNvSpPr/>
          <p:nvPr/>
        </p:nvSpPr>
        <p:spPr>
          <a:xfrm>
            <a:off x="6839141" y="6122605"/>
            <a:ext cx="4839595" cy="369332"/>
          </a:xfrm>
          <a:prstGeom prst="rect">
            <a:avLst/>
          </a:prstGeom>
        </p:spPr>
        <p:txBody>
          <a:bodyPr wrap="none">
            <a:spAutoFit/>
          </a:bodyPr>
          <a:lstStyle/>
          <a:p>
            <a:r>
              <a:rPr lang="en-GB" dirty="0">
                <a:hlinkClick r:id="rId4"/>
              </a:rPr>
              <a:t>https://www.youtube.com/watch?v=WZ9NJsiz6lo</a:t>
            </a:r>
            <a:endParaRPr lang="en-GB" dirty="0"/>
          </a:p>
        </p:txBody>
      </p:sp>
    </p:spTree>
    <p:extLst>
      <p:ext uri="{BB962C8B-B14F-4D97-AF65-F5344CB8AC3E}">
        <p14:creationId xmlns:p14="http://schemas.microsoft.com/office/powerpoint/2010/main" val="2998418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1392" y="2123274"/>
            <a:ext cx="11123605" cy="3785652"/>
          </a:xfrm>
          <a:prstGeom prst="rect">
            <a:avLst/>
          </a:prstGeom>
        </p:spPr>
        <p:txBody>
          <a:bodyPr wrap="square">
            <a:spAutoFit/>
          </a:bodyPr>
          <a:lstStyle/>
          <a:p>
            <a:r>
              <a:rPr lang="en-GB" sz="2800" dirty="0" smtClean="0">
                <a:solidFill>
                  <a:srgbClr val="000000"/>
                </a:solidFill>
                <a:cs typeface="Segoe UI Light" panose="020B0502040204020203" pitchFamily="34" charset="0"/>
              </a:rPr>
              <a:t>The proprioceptive </a:t>
            </a:r>
            <a:r>
              <a:rPr lang="en-GB" sz="2800" dirty="0">
                <a:solidFill>
                  <a:srgbClr val="000000"/>
                </a:solidFill>
                <a:cs typeface="Segoe UI Light" panose="020B0502040204020203" pitchFamily="34" charset="0"/>
              </a:rPr>
              <a:t>sense is not receiving or interpreting input correctly within </a:t>
            </a:r>
            <a:r>
              <a:rPr lang="en-GB" sz="2800" dirty="0" smtClean="0">
                <a:solidFill>
                  <a:srgbClr val="000000"/>
                </a:solidFill>
                <a:cs typeface="Segoe UI Light" panose="020B0502040204020203" pitchFamily="34" charset="0"/>
              </a:rPr>
              <a:t>your muscles and joints</a:t>
            </a:r>
          </a:p>
          <a:p>
            <a:endParaRPr lang="en-GB" sz="2000" dirty="0" smtClean="0">
              <a:solidFill>
                <a:srgbClr val="000000"/>
              </a:solidFill>
              <a:cs typeface="Segoe UI Light" panose="020B0502040204020203" pitchFamily="34" charset="0"/>
            </a:endParaRPr>
          </a:p>
          <a:p>
            <a:endParaRPr lang="en-GB" sz="800" dirty="0" smtClean="0">
              <a:solidFill>
                <a:srgbClr val="000000"/>
              </a:solidFill>
              <a:cs typeface="Segoe UI Light" panose="020B0502040204020203" pitchFamily="34" charset="0"/>
            </a:endParaRPr>
          </a:p>
          <a:p>
            <a:r>
              <a:rPr lang="en-GB" sz="2800" dirty="0" smtClean="0"/>
              <a:t>It can manifest </a:t>
            </a:r>
            <a:r>
              <a:rPr lang="en-GB" sz="2800" dirty="0"/>
              <a:t>itself </a:t>
            </a:r>
            <a:r>
              <a:rPr lang="en-GB" sz="2800" dirty="0" smtClean="0"/>
              <a:t>as: </a:t>
            </a:r>
          </a:p>
          <a:p>
            <a:pPr marL="457200" indent="-457200">
              <a:buFont typeface="Arial" panose="020B0604020202020204" pitchFamily="34" charset="0"/>
              <a:buChar char="•"/>
            </a:pPr>
            <a:r>
              <a:rPr lang="en-GB" sz="2800" dirty="0" smtClean="0"/>
              <a:t>Clumsiness</a:t>
            </a:r>
          </a:p>
          <a:p>
            <a:pPr marL="457200" indent="-457200">
              <a:buFont typeface="Arial" panose="020B0604020202020204" pitchFamily="34" charset="0"/>
              <a:buChar char="•"/>
            </a:pPr>
            <a:r>
              <a:rPr lang="en-GB" sz="2800" dirty="0"/>
              <a:t>L</a:t>
            </a:r>
            <a:r>
              <a:rPr lang="en-GB" sz="2800" dirty="0" smtClean="0"/>
              <a:t>ack of coordination</a:t>
            </a:r>
          </a:p>
          <a:p>
            <a:pPr marL="457200" indent="-457200">
              <a:buFont typeface="Arial" panose="020B0604020202020204" pitchFamily="34" charset="0"/>
              <a:buChar char="•"/>
            </a:pPr>
            <a:r>
              <a:rPr lang="en-GB" sz="2800" dirty="0" smtClean="0"/>
              <a:t>Difficulty </a:t>
            </a:r>
            <a:r>
              <a:rPr lang="en-GB" sz="2800" dirty="0"/>
              <a:t>performing </a:t>
            </a:r>
            <a:r>
              <a:rPr lang="en-GB" sz="2800" dirty="0" smtClean="0"/>
              <a:t>basic, </a:t>
            </a:r>
          </a:p>
          <a:p>
            <a:r>
              <a:rPr lang="en-GB" sz="2800" dirty="0" smtClean="0"/>
              <a:t>      everyday activities</a:t>
            </a:r>
          </a:p>
          <a:p>
            <a:endParaRPr lang="en-GB" sz="800" dirty="0" smtClean="0"/>
          </a:p>
        </p:txBody>
      </p:sp>
      <p:sp>
        <p:nvSpPr>
          <p:cNvPr id="4" name="Rectangle 3"/>
          <p:cNvSpPr/>
          <p:nvPr/>
        </p:nvSpPr>
        <p:spPr>
          <a:xfrm>
            <a:off x="721392" y="620028"/>
            <a:ext cx="10361876" cy="1200329"/>
          </a:xfrm>
          <a:prstGeom prst="rect">
            <a:avLst/>
          </a:prstGeom>
          <a:noFill/>
        </p:spPr>
        <p:txBody>
          <a:bodyPr wrap="none" lIns="91440" tIns="45720" rIns="91440" bIns="45720">
            <a:spAutoFit/>
          </a:bodyPr>
          <a:lstStyle/>
          <a:p>
            <a:pPr algn="ctr"/>
            <a:r>
              <a:rPr lang="en-US" sz="7200" dirty="0" smtClean="0">
                <a:ln w="0"/>
                <a:effectLst>
                  <a:outerShdw blurRad="38100" dist="38100" dir="2700000" algn="tl">
                    <a:srgbClr val="000000">
                      <a:alpha val="43137"/>
                    </a:srgbClr>
                  </a:outerShdw>
                </a:effectLst>
              </a:rPr>
              <a:t>Proprioceptive Dysfunction</a:t>
            </a:r>
            <a:endParaRPr lang="en-US" sz="7200" dirty="0">
              <a:ln w="0"/>
              <a:effectLst>
                <a:outerShdw blurRad="38100" dist="38100" dir="2700000" algn="tl" rotWithShape="0">
                  <a:srgbClr val="000000">
                    <a:alpha val="43137"/>
                  </a:srgbClr>
                </a:outerShdw>
              </a:effectLst>
            </a:endParaRPr>
          </a:p>
        </p:txBody>
      </p:sp>
      <p:pic>
        <p:nvPicPr>
          <p:cNvPr id="2050" name="Picture 2" descr="clumsy - Reaction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74933" y="2647431"/>
            <a:ext cx="5165818" cy="34438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51890" y="6248417"/>
            <a:ext cx="4793107" cy="369332"/>
          </a:xfrm>
          <a:prstGeom prst="rect">
            <a:avLst/>
          </a:prstGeom>
        </p:spPr>
        <p:txBody>
          <a:bodyPr wrap="none">
            <a:spAutoFit/>
          </a:bodyPr>
          <a:lstStyle/>
          <a:p>
            <a:r>
              <a:rPr lang="en-GB" dirty="0">
                <a:hlinkClick r:id="rId3"/>
              </a:rPr>
              <a:t>https://www.youtube.com/watch?v=b2iOliN3fAE</a:t>
            </a:r>
            <a:endParaRPr lang="en-GB" dirty="0"/>
          </a:p>
        </p:txBody>
      </p:sp>
    </p:spTree>
    <p:extLst>
      <p:ext uri="{BB962C8B-B14F-4D97-AF65-F5344CB8AC3E}">
        <p14:creationId xmlns:p14="http://schemas.microsoft.com/office/powerpoint/2010/main" val="3628705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807" t="4697" r="12884" b="7671"/>
          <a:stretch/>
        </p:blipFill>
        <p:spPr>
          <a:xfrm>
            <a:off x="1561514" y="323557"/>
            <a:ext cx="9059594" cy="600690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6698645" y="6330462"/>
            <a:ext cx="5097036" cy="369332"/>
          </a:xfrm>
          <a:prstGeom prst="rect">
            <a:avLst/>
          </a:prstGeom>
        </p:spPr>
        <p:txBody>
          <a:bodyPr wrap="none">
            <a:spAutoFit/>
          </a:bodyPr>
          <a:lstStyle/>
          <a:p>
            <a:r>
              <a:rPr lang="en-GB" dirty="0">
                <a:hlinkClick r:id="rId3"/>
              </a:rPr>
              <a:t>https://www.youtube.com/watch?v=pMEROPOK6v8</a:t>
            </a:r>
            <a:endParaRPr lang="en-GB" dirty="0"/>
          </a:p>
        </p:txBody>
      </p:sp>
    </p:spTree>
    <p:extLst>
      <p:ext uri="{BB962C8B-B14F-4D97-AF65-F5344CB8AC3E}">
        <p14:creationId xmlns:p14="http://schemas.microsoft.com/office/powerpoint/2010/main" val="901583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rkshop"/>
          <p:cNvPicPr>
            <a:picLocks noChangeAspect="1" noChangeArrowheads="1"/>
          </p:cNvPicPr>
          <p:nvPr/>
        </p:nvPicPr>
        <p:blipFill rotWithShape="1">
          <a:blip r:embed="rId2">
            <a:extLst>
              <a:ext uri="{28A0092B-C50C-407E-A947-70E740481C1C}">
                <a14:useLocalDpi xmlns:a14="http://schemas.microsoft.com/office/drawing/2010/main" val="0"/>
              </a:ext>
            </a:extLst>
          </a:blip>
          <a:srcRect t="13113"/>
          <a:stretch/>
        </p:blipFill>
        <p:spPr bwMode="auto">
          <a:xfrm rot="21440386">
            <a:off x="4925724" y="2195166"/>
            <a:ext cx="7093475" cy="42708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72139" y="3271535"/>
            <a:ext cx="3127779" cy="1323439"/>
          </a:xfrm>
          <a:prstGeom prst="rect">
            <a:avLst/>
          </a:prstGeom>
          <a:noFill/>
        </p:spPr>
        <p:txBody>
          <a:bodyPr wrap="none" lIns="91440" tIns="45720" rIns="91440" bIns="45720">
            <a:spAutoFit/>
          </a:bodyPr>
          <a:lstStyle/>
          <a:p>
            <a:pPr algn="ctr"/>
            <a:r>
              <a:rPr lang="en-US" sz="8000" dirty="0" smtClean="0">
                <a:ln w="0"/>
                <a:effectLst>
                  <a:outerShdw blurRad="38100" dist="38100" dir="2700000" algn="tl">
                    <a:srgbClr val="000000">
                      <a:alpha val="43137"/>
                    </a:srgbClr>
                  </a:outerShdw>
                </a:effectLst>
              </a:rPr>
              <a:t>outl</a:t>
            </a:r>
            <a:r>
              <a:rPr lang="en-US" sz="8000" dirty="0" smtClean="0">
                <a:ln w="0"/>
                <a:effectLst>
                  <a:outerShdw blurRad="38100" dist="38100" dir="2700000" algn="tl" rotWithShape="0">
                    <a:srgbClr val="000000">
                      <a:alpha val="43137"/>
                    </a:srgbClr>
                  </a:outerShdw>
                </a:effectLst>
              </a:rPr>
              <a:t>ine</a:t>
            </a:r>
            <a:endParaRPr lang="en-US" sz="8000" dirty="0">
              <a:ln w="0"/>
              <a:effectLst>
                <a:outerShdw blurRad="38100" dist="38100" dir="2700000" algn="tl" rotWithShape="0">
                  <a:srgbClr val="000000">
                    <a:alpha val="43137"/>
                  </a:srgbClr>
                </a:outerShdw>
              </a:effectLst>
            </a:endParaRPr>
          </a:p>
        </p:txBody>
      </p:sp>
      <p:sp>
        <p:nvSpPr>
          <p:cNvPr id="3" name="TextBox 2"/>
          <p:cNvSpPr txBox="1"/>
          <p:nvPr/>
        </p:nvSpPr>
        <p:spPr>
          <a:xfrm>
            <a:off x="999637" y="1458970"/>
            <a:ext cx="10345003" cy="5078313"/>
          </a:xfrm>
          <a:prstGeom prst="rect">
            <a:avLst/>
          </a:prstGeom>
          <a:noFill/>
        </p:spPr>
        <p:txBody>
          <a:bodyPr wrap="square" rtlCol="0">
            <a:spAutoFit/>
          </a:bodyPr>
          <a:lstStyle/>
          <a:p>
            <a:pPr marL="285737" indent="-285737">
              <a:buFont typeface="Arial" panose="020B0604020202020204" pitchFamily="34" charset="0"/>
              <a:buChar char="•"/>
            </a:pPr>
            <a:r>
              <a:rPr lang="en-ZA" sz="2800" dirty="0" smtClean="0"/>
              <a:t>Our Sensory systems</a:t>
            </a:r>
            <a:endParaRPr lang="en-ZA" sz="2800" dirty="0"/>
          </a:p>
          <a:p>
            <a:endParaRPr lang="en-ZA" sz="800" dirty="0"/>
          </a:p>
          <a:p>
            <a:pPr marL="285737" indent="-285737">
              <a:buFont typeface="Arial" panose="020B0604020202020204" pitchFamily="34" charset="0"/>
              <a:buChar char="•"/>
            </a:pPr>
            <a:r>
              <a:rPr lang="en-ZA" sz="2800" dirty="0" smtClean="0"/>
              <a:t>Sensory processing</a:t>
            </a:r>
            <a:endParaRPr lang="en-ZA" sz="2800" dirty="0"/>
          </a:p>
          <a:p>
            <a:endParaRPr lang="en-ZA" sz="800" dirty="0"/>
          </a:p>
          <a:p>
            <a:pPr marL="285737" indent="-285737">
              <a:buFont typeface="Arial" panose="020B0604020202020204" pitchFamily="34" charset="0"/>
              <a:buChar char="•"/>
            </a:pPr>
            <a:r>
              <a:rPr lang="en-ZA" sz="2800" dirty="0" smtClean="0"/>
              <a:t>Is it sensory or behaviour?</a:t>
            </a:r>
            <a:endParaRPr lang="en-ZA" sz="2800" dirty="0"/>
          </a:p>
          <a:p>
            <a:endParaRPr lang="en-ZA" sz="800" dirty="0"/>
          </a:p>
          <a:p>
            <a:pPr marL="285737" indent="-285737">
              <a:buFont typeface="Arial" panose="020B0604020202020204" pitchFamily="34" charset="0"/>
              <a:buChar char="•"/>
            </a:pPr>
            <a:r>
              <a:rPr lang="en-ZA" sz="2800" dirty="0" smtClean="0"/>
              <a:t>Sensory processing difficulties</a:t>
            </a:r>
            <a:endParaRPr lang="en-ZA" sz="2800" dirty="0"/>
          </a:p>
          <a:p>
            <a:endParaRPr lang="en-ZA" sz="800" dirty="0"/>
          </a:p>
          <a:p>
            <a:pPr marL="285737" indent="-285737">
              <a:buFont typeface="Arial" panose="020B0604020202020204" pitchFamily="34" charset="0"/>
              <a:buChar char="•"/>
            </a:pPr>
            <a:r>
              <a:rPr lang="en-ZA" sz="2800" dirty="0" smtClean="0"/>
              <a:t>Synaesthesia: Mixed signals</a:t>
            </a:r>
          </a:p>
          <a:p>
            <a:endParaRPr lang="en-ZA" sz="800" dirty="0" smtClean="0"/>
          </a:p>
          <a:p>
            <a:pPr marL="285737" indent="-285737">
              <a:buFont typeface="Arial" panose="020B0604020202020204" pitchFamily="34" charset="0"/>
              <a:buChar char="•"/>
            </a:pPr>
            <a:r>
              <a:rPr lang="en-ZA" sz="2800" dirty="0" smtClean="0"/>
              <a:t>Sensory processing and Autism</a:t>
            </a:r>
            <a:endParaRPr lang="en-ZA" sz="2800" dirty="0"/>
          </a:p>
          <a:p>
            <a:endParaRPr lang="en-ZA" sz="800" dirty="0"/>
          </a:p>
          <a:p>
            <a:pPr marL="285737" indent="-285737">
              <a:buFont typeface="Arial" panose="020B0604020202020204" pitchFamily="34" charset="0"/>
              <a:buChar char="•"/>
            </a:pPr>
            <a:r>
              <a:rPr lang="en-ZA" sz="2800" dirty="0"/>
              <a:t>Sensory </a:t>
            </a:r>
            <a:r>
              <a:rPr lang="en-ZA" sz="2800" dirty="0" smtClean="0"/>
              <a:t>Overload</a:t>
            </a:r>
            <a:endParaRPr lang="en-ZA" sz="2800" dirty="0"/>
          </a:p>
          <a:p>
            <a:endParaRPr lang="en-ZA" sz="800" dirty="0"/>
          </a:p>
          <a:p>
            <a:pPr marL="285737" indent="-285737">
              <a:buFont typeface="Arial" panose="020B0604020202020204" pitchFamily="34" charset="0"/>
              <a:buChar char="•"/>
            </a:pPr>
            <a:r>
              <a:rPr lang="en-ZA" sz="2800" dirty="0"/>
              <a:t>Sensory </a:t>
            </a:r>
            <a:r>
              <a:rPr lang="en-ZA" sz="2800" dirty="0" smtClean="0"/>
              <a:t>Meltdown</a:t>
            </a:r>
            <a:endParaRPr lang="en-ZA" sz="2800" dirty="0"/>
          </a:p>
          <a:p>
            <a:endParaRPr lang="en-ZA" sz="800" dirty="0"/>
          </a:p>
          <a:p>
            <a:pPr marL="285737" indent="-285737">
              <a:buFont typeface="Arial" panose="020B0604020202020204" pitchFamily="34" charset="0"/>
              <a:buChar char="•"/>
            </a:pPr>
            <a:r>
              <a:rPr lang="en-ZA" sz="2800" dirty="0"/>
              <a:t>Responding to sensory </a:t>
            </a:r>
            <a:r>
              <a:rPr lang="en-ZA" sz="2800" dirty="0" smtClean="0"/>
              <a:t>processing difficulties</a:t>
            </a:r>
            <a:endParaRPr lang="en-ZA" sz="2800" dirty="0"/>
          </a:p>
        </p:txBody>
      </p:sp>
      <p:sp>
        <p:nvSpPr>
          <p:cNvPr id="5" name="Rectangle 4"/>
          <p:cNvSpPr/>
          <p:nvPr/>
        </p:nvSpPr>
        <p:spPr>
          <a:xfrm>
            <a:off x="859685" y="333137"/>
            <a:ext cx="10276532" cy="1015663"/>
          </a:xfrm>
          <a:prstGeom prst="rect">
            <a:avLst/>
          </a:prstGeom>
          <a:noFill/>
        </p:spPr>
        <p:txBody>
          <a:bodyPr wrap="none" lIns="91440" tIns="45720" rIns="91440" bIns="45720">
            <a:spAutoFit/>
          </a:bodyPr>
          <a:lstStyle/>
          <a:p>
            <a:pPr algn="ctr"/>
            <a:r>
              <a:rPr lang="en-US" sz="6000" b="1" spc="51" dirty="0">
                <a:ln w="9525" cmpd="sng">
                  <a:solidFill>
                    <a:schemeClr val="accent1"/>
                  </a:solidFill>
                  <a:prstDash val="solid"/>
                </a:ln>
                <a:solidFill>
                  <a:srgbClr val="70AD47">
                    <a:tint val="1000"/>
                  </a:srgbClr>
                </a:solidFill>
                <a:effectLst>
                  <a:glow rad="38100">
                    <a:schemeClr val="accent1">
                      <a:alpha val="40000"/>
                    </a:schemeClr>
                  </a:glow>
                </a:effectLst>
              </a:rPr>
              <a:t>Sensory </a:t>
            </a:r>
            <a:r>
              <a:rPr lang="en-US" sz="6000" b="1" spc="51" dirty="0" smtClean="0">
                <a:ln w="9525" cmpd="sng">
                  <a:solidFill>
                    <a:schemeClr val="accent1"/>
                  </a:solidFill>
                  <a:prstDash val="solid"/>
                </a:ln>
                <a:solidFill>
                  <a:srgbClr val="70AD47">
                    <a:tint val="1000"/>
                  </a:srgbClr>
                </a:solidFill>
                <a:effectLst>
                  <a:glow rad="38100">
                    <a:schemeClr val="accent1">
                      <a:alpha val="40000"/>
                    </a:schemeClr>
                  </a:glow>
                </a:effectLst>
              </a:rPr>
              <a:t>Processing and </a:t>
            </a:r>
            <a:r>
              <a:rPr lang="en-US" sz="6000" b="1" spc="51" dirty="0">
                <a:ln w="9525" cmpd="sng">
                  <a:solidFill>
                    <a:schemeClr val="accent1"/>
                  </a:solidFill>
                  <a:prstDash val="solid"/>
                </a:ln>
                <a:solidFill>
                  <a:srgbClr val="70AD47">
                    <a:tint val="1000"/>
                  </a:srgbClr>
                </a:solidFill>
                <a:effectLst>
                  <a:glow rad="38100">
                    <a:schemeClr val="accent1">
                      <a:alpha val="40000"/>
                    </a:schemeClr>
                  </a:glow>
                </a:effectLst>
              </a:rPr>
              <a:t>Autism</a:t>
            </a:r>
          </a:p>
        </p:txBody>
      </p:sp>
      <p:grpSp>
        <p:nvGrpSpPr>
          <p:cNvPr id="8" name="Group 7"/>
          <p:cNvGrpSpPr/>
          <p:nvPr/>
        </p:nvGrpSpPr>
        <p:grpSpPr>
          <a:xfrm>
            <a:off x="5207267" y="2052029"/>
            <a:ext cx="5631784" cy="1219507"/>
            <a:chOff x="5207267" y="2052029"/>
            <a:chExt cx="5631784" cy="1219507"/>
          </a:xfrm>
        </p:grpSpPr>
        <p:sp>
          <p:nvSpPr>
            <p:cNvPr id="4" name="Rectangle 3"/>
            <p:cNvSpPr/>
            <p:nvPr/>
          </p:nvSpPr>
          <p:spPr>
            <a:xfrm rot="21373188">
              <a:off x="6669319" y="2052029"/>
              <a:ext cx="4169732" cy="1200329"/>
            </a:xfrm>
            <a:prstGeom prst="rect">
              <a:avLst/>
            </a:prstGeom>
            <a:solidFill>
              <a:schemeClr val="bg1"/>
            </a:solidFill>
          </p:spPr>
          <p:txBody>
            <a:bodyPr wrap="none" lIns="91440" tIns="45720" rIns="91440" bIns="45720">
              <a:spAutoFit/>
            </a:bodyPr>
            <a:lstStyle/>
            <a:p>
              <a:pPr algn="ctr"/>
              <a:r>
                <a:rPr lang="en-US" sz="7200" b="0" cap="none" spc="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MODULE</a:t>
              </a:r>
              <a:endParaRPr lang="en-US" sz="7200" b="0" cap="none" spc="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endParaRPr>
            </a:p>
          </p:txBody>
        </p:sp>
        <p:sp>
          <p:nvSpPr>
            <p:cNvPr id="6" name="Rectangle 5"/>
            <p:cNvSpPr/>
            <p:nvPr/>
          </p:nvSpPr>
          <p:spPr>
            <a:xfrm>
              <a:off x="5207267" y="2338940"/>
              <a:ext cx="1607419" cy="93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42924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9394" y="462516"/>
            <a:ext cx="9487149" cy="1107996"/>
          </a:xfrm>
          <a:prstGeom prst="rect">
            <a:avLst/>
          </a:prstGeom>
          <a:noFill/>
        </p:spPr>
        <p:txBody>
          <a:bodyPr wrap="none" lIns="91440" tIns="45720" rIns="91440" bIns="45720">
            <a:spAutoFit/>
          </a:bodyPr>
          <a:lstStyle/>
          <a:p>
            <a:pPr algn="ctr"/>
            <a:r>
              <a:rPr lang="en-US" sz="6600" dirty="0" smtClean="0">
                <a:ln w="0"/>
                <a:effectLst>
                  <a:outerShdw blurRad="38100" dist="38100" dir="2700000" algn="tl">
                    <a:srgbClr val="000000">
                      <a:alpha val="43137"/>
                    </a:srgbClr>
                  </a:outerShdw>
                </a:effectLst>
              </a:rPr>
              <a:t>Proprioception &amp; Alertness</a:t>
            </a:r>
            <a:endParaRPr lang="en-US" sz="6600" dirty="0">
              <a:ln w="0"/>
              <a:effectLst>
                <a:outerShdw blurRad="38100" dist="38100" dir="2700000" algn="tl" rotWithShape="0">
                  <a:srgbClr val="000000">
                    <a:alpha val="43137"/>
                  </a:srgbClr>
                </a:outerShdw>
              </a:effectLst>
            </a:endParaRPr>
          </a:p>
        </p:txBody>
      </p:sp>
      <p:sp>
        <p:nvSpPr>
          <p:cNvPr id="3" name="Rectangle 2"/>
          <p:cNvSpPr/>
          <p:nvPr/>
        </p:nvSpPr>
        <p:spPr>
          <a:xfrm>
            <a:off x="678114" y="1632265"/>
            <a:ext cx="8293706" cy="4524315"/>
          </a:xfrm>
          <a:prstGeom prst="rect">
            <a:avLst/>
          </a:prstGeom>
        </p:spPr>
        <p:txBody>
          <a:bodyPr wrap="square">
            <a:spAutoFit/>
          </a:bodyPr>
          <a:lstStyle/>
          <a:p>
            <a:r>
              <a:rPr lang="en-GB" sz="2400" dirty="0"/>
              <a:t>P</a:t>
            </a:r>
            <a:r>
              <a:rPr lang="en-GB" sz="2400" dirty="0" smtClean="0"/>
              <a:t>roprioceptive activities can be used to manage our levels of alertness:</a:t>
            </a:r>
          </a:p>
          <a:p>
            <a:endParaRPr lang="en-GB" sz="800" dirty="0" smtClean="0"/>
          </a:p>
          <a:p>
            <a:pPr marL="342900" indent="-342900">
              <a:buFont typeface="Arial" panose="020B0604020202020204" pitchFamily="34" charset="0"/>
              <a:buChar char="•"/>
            </a:pPr>
            <a:r>
              <a:rPr lang="en-GB" sz="2400" dirty="0" smtClean="0"/>
              <a:t>Weight bearing </a:t>
            </a:r>
            <a:r>
              <a:rPr lang="en-GB" sz="2400" dirty="0"/>
              <a:t>activities e.g. crawling, push-ups</a:t>
            </a:r>
          </a:p>
          <a:p>
            <a:pPr marL="342900" indent="-342900">
              <a:buFont typeface="Arial" panose="020B0604020202020204" pitchFamily="34" charset="0"/>
              <a:buChar char="•"/>
            </a:pPr>
            <a:r>
              <a:rPr lang="en-GB" sz="2400" dirty="0"/>
              <a:t>Resistance activities e.g. pushing/pulling</a:t>
            </a:r>
          </a:p>
          <a:p>
            <a:pPr marL="342900" indent="-342900">
              <a:buFont typeface="Arial" panose="020B0604020202020204" pitchFamily="34" charset="0"/>
              <a:buChar char="•"/>
            </a:pPr>
            <a:r>
              <a:rPr lang="en-GB" sz="2400" dirty="0"/>
              <a:t>Heavy lifting e.g. carrying </a:t>
            </a:r>
            <a:r>
              <a:rPr lang="en-GB" sz="2400" dirty="0" smtClean="0"/>
              <a:t>grocery bags</a:t>
            </a:r>
            <a:endParaRPr lang="en-GB" sz="2400" dirty="0"/>
          </a:p>
          <a:p>
            <a:pPr marL="342900" indent="-342900">
              <a:buFont typeface="Arial" panose="020B0604020202020204" pitchFamily="34" charset="0"/>
              <a:buChar char="•"/>
            </a:pPr>
            <a:r>
              <a:rPr lang="en-GB" sz="2400" dirty="0"/>
              <a:t>Cardiovascular activities e.g</a:t>
            </a:r>
            <a:r>
              <a:rPr lang="en-GB" sz="2400" dirty="0" smtClean="0"/>
              <a:t>. running</a:t>
            </a:r>
            <a:r>
              <a:rPr lang="en-GB" sz="2400" dirty="0"/>
              <a:t>, jumping on a trampoline</a:t>
            </a:r>
          </a:p>
          <a:p>
            <a:pPr marL="342900" indent="-342900">
              <a:buFont typeface="Arial" panose="020B0604020202020204" pitchFamily="34" charset="0"/>
              <a:buChar char="•"/>
            </a:pPr>
            <a:r>
              <a:rPr lang="en-GB" sz="2400" dirty="0"/>
              <a:t>Oral activities e.g. chewing, blowing bubbles</a:t>
            </a:r>
          </a:p>
          <a:p>
            <a:pPr marL="342900" indent="-342900">
              <a:buFont typeface="Arial" panose="020B0604020202020204" pitchFamily="34" charset="0"/>
              <a:buChar char="•"/>
            </a:pPr>
            <a:r>
              <a:rPr lang="en-GB" sz="2400" dirty="0"/>
              <a:t>Deep pressure e.g. tight hugs</a:t>
            </a:r>
          </a:p>
          <a:p>
            <a:endParaRPr lang="en-ZA" sz="800" dirty="0" smtClean="0"/>
          </a:p>
          <a:p>
            <a:endParaRPr lang="en-GB" sz="800" dirty="0" smtClean="0"/>
          </a:p>
          <a:p>
            <a:r>
              <a:rPr lang="en-GB" sz="2400" dirty="0"/>
              <a:t>P</a:t>
            </a:r>
            <a:r>
              <a:rPr lang="en-GB" sz="2400" dirty="0" smtClean="0"/>
              <a:t>roprioceptive input can be regulating</a:t>
            </a:r>
            <a:r>
              <a:rPr lang="en-GB" sz="2400" dirty="0"/>
              <a:t>, calming, soothing, organising and/or alerting, depending on the current state of </a:t>
            </a:r>
            <a:r>
              <a:rPr lang="en-GB" sz="2400" dirty="0" smtClean="0"/>
              <a:t>one’s </a:t>
            </a:r>
            <a:r>
              <a:rPr lang="en-GB" sz="2400" dirty="0"/>
              <a:t>nervous system</a:t>
            </a:r>
          </a:p>
        </p:txBody>
      </p:sp>
      <p:sp>
        <p:nvSpPr>
          <p:cNvPr id="4" name="Rectangle 3"/>
          <p:cNvSpPr/>
          <p:nvPr/>
        </p:nvSpPr>
        <p:spPr>
          <a:xfrm>
            <a:off x="3357716" y="6217160"/>
            <a:ext cx="8834284" cy="369332"/>
          </a:xfrm>
          <a:prstGeom prst="rect">
            <a:avLst/>
          </a:prstGeom>
        </p:spPr>
        <p:txBody>
          <a:bodyPr wrap="square">
            <a:spAutoFit/>
          </a:bodyPr>
          <a:lstStyle/>
          <a:p>
            <a:r>
              <a:rPr lang="en-GB" dirty="0">
                <a:hlinkClick r:id="rId2"/>
              </a:rPr>
              <a:t>https://mft.nhs.uk/app/uploads/2019/09/sensory-processing-pre-referral-advice-oct18.pdf</a:t>
            </a:r>
            <a:endParaRPr lang="en-GB" dirty="0"/>
          </a:p>
        </p:txBody>
      </p:sp>
      <p:grpSp>
        <p:nvGrpSpPr>
          <p:cNvPr id="9" name="Group 8"/>
          <p:cNvGrpSpPr/>
          <p:nvPr/>
        </p:nvGrpSpPr>
        <p:grpSpPr>
          <a:xfrm>
            <a:off x="8785796" y="1373860"/>
            <a:ext cx="3150799" cy="4782720"/>
            <a:chOff x="8745156" y="1130111"/>
            <a:chExt cx="3150799" cy="4782720"/>
          </a:xfrm>
        </p:grpSpPr>
        <p:grpSp>
          <p:nvGrpSpPr>
            <p:cNvPr id="6" name="Group 5"/>
            <p:cNvGrpSpPr/>
            <p:nvPr/>
          </p:nvGrpSpPr>
          <p:grpSpPr>
            <a:xfrm>
              <a:off x="8808748" y="1173305"/>
              <a:ext cx="1614738" cy="677166"/>
              <a:chOff x="8113813" y="1050030"/>
              <a:chExt cx="1614738" cy="677166"/>
            </a:xfrm>
          </p:grpSpPr>
          <p:pic>
            <p:nvPicPr>
              <p:cNvPr id="6148" name="Picture 4" descr="Proprioception and Interoception - Lessons from the Accident Prone ..."/>
              <p:cNvPicPr>
                <a:picLocks noChangeAspect="1" noChangeArrowheads="1"/>
              </p:cNvPicPr>
              <p:nvPr/>
            </p:nvPicPr>
            <p:blipFill rotWithShape="1">
              <a:blip r:embed="rId3">
                <a:extLst>
                  <a:ext uri="{28A0092B-C50C-407E-A947-70E740481C1C}">
                    <a14:useLocalDpi xmlns:a14="http://schemas.microsoft.com/office/drawing/2010/main" val="0"/>
                  </a:ext>
                </a:extLst>
              </a:blip>
              <a:srcRect r="44477" b="76500"/>
              <a:stretch/>
            </p:blipFill>
            <p:spPr bwMode="auto">
              <a:xfrm>
                <a:off x="8113813" y="1050030"/>
                <a:ext cx="1614738" cy="6771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09280" y="1584960"/>
                <a:ext cx="1087120" cy="142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150" name="Picture 6" descr="Proprioception and Interoception - Lessons from the Accident Prone ..."/>
            <p:cNvPicPr>
              <a:picLocks noChangeAspect="1" noChangeArrowheads="1"/>
            </p:cNvPicPr>
            <p:nvPr/>
          </p:nvPicPr>
          <p:blipFill rotWithShape="1">
            <a:blip r:embed="rId3">
              <a:extLst>
                <a:ext uri="{28A0092B-C50C-407E-A947-70E740481C1C}">
                  <a14:useLocalDpi xmlns:a14="http://schemas.microsoft.com/office/drawing/2010/main" val="0"/>
                </a:ext>
              </a:extLst>
            </a:blip>
            <a:srcRect l="59055" r="5324" b="82392"/>
            <a:stretch/>
          </p:blipFill>
          <p:spPr bwMode="auto">
            <a:xfrm>
              <a:off x="10458067" y="1130111"/>
              <a:ext cx="1026160" cy="50259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8745156" y="1704884"/>
              <a:ext cx="3150799" cy="4207947"/>
              <a:chOff x="8745156" y="1704884"/>
              <a:chExt cx="3150799" cy="4207947"/>
            </a:xfrm>
          </p:grpSpPr>
          <p:pic>
            <p:nvPicPr>
              <p:cNvPr id="6146" name="Picture 2" descr="Proprioception and Interoception - Lessons from the Accident Prone ..."/>
              <p:cNvPicPr>
                <a:picLocks noChangeAspect="1" noChangeArrowheads="1"/>
              </p:cNvPicPr>
              <p:nvPr/>
            </p:nvPicPr>
            <p:blipFill rotWithShape="1">
              <a:blip r:embed="rId3">
                <a:extLst>
                  <a:ext uri="{28A0092B-C50C-407E-A947-70E740481C1C}">
                    <a14:useLocalDpi xmlns:a14="http://schemas.microsoft.com/office/drawing/2010/main" val="0"/>
                  </a:ext>
                </a:extLst>
              </a:blip>
              <a:srcRect t="17179" r="54067" b="20994"/>
              <a:stretch/>
            </p:blipFill>
            <p:spPr bwMode="auto">
              <a:xfrm>
                <a:off x="8745156" y="1710646"/>
                <a:ext cx="3150799" cy="4202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1582400" y="1704884"/>
                <a:ext cx="313555" cy="47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402282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931" y="6300250"/>
            <a:ext cx="4813947" cy="369332"/>
          </a:xfrm>
          <a:prstGeom prst="rect">
            <a:avLst/>
          </a:prstGeom>
        </p:spPr>
        <p:txBody>
          <a:bodyPr wrap="none">
            <a:spAutoFit/>
          </a:bodyPr>
          <a:lstStyle/>
          <a:p>
            <a:r>
              <a:rPr lang="en-GB" dirty="0">
                <a:hlinkClick r:id="rId3"/>
              </a:rPr>
              <a:t>https://www.youtube.com/watch?v=A0zbCiakjaA</a:t>
            </a:r>
            <a:endParaRPr lang="en-GB" dirty="0"/>
          </a:p>
        </p:txBody>
      </p:sp>
      <p:sp>
        <p:nvSpPr>
          <p:cNvPr id="4" name="Rectangle 3"/>
          <p:cNvSpPr/>
          <p:nvPr/>
        </p:nvSpPr>
        <p:spPr>
          <a:xfrm>
            <a:off x="385931" y="2887641"/>
            <a:ext cx="6736156" cy="3046988"/>
          </a:xfrm>
          <a:prstGeom prst="rect">
            <a:avLst/>
          </a:prstGeom>
        </p:spPr>
        <p:txBody>
          <a:bodyPr wrap="square">
            <a:spAutoFit/>
          </a:bodyPr>
          <a:lstStyle/>
          <a:p>
            <a:pPr marL="457200" indent="-457200">
              <a:buFont typeface="Arial" panose="020B0604020202020204" pitchFamily="34" charset="0"/>
              <a:buChar char="•"/>
            </a:pPr>
            <a:r>
              <a:rPr lang="en-GB" sz="3200" dirty="0"/>
              <a:t>E</a:t>
            </a:r>
            <a:r>
              <a:rPr lang="en-GB" sz="3200" dirty="0" smtClean="0"/>
              <a:t>nables you to answer: How you feel</a:t>
            </a:r>
            <a:endParaRPr lang="en-GB" sz="800" dirty="0" smtClean="0"/>
          </a:p>
          <a:p>
            <a:pPr marL="457200" indent="-457200">
              <a:buFont typeface="Arial" panose="020B0604020202020204" pitchFamily="34" charset="0"/>
              <a:buChar char="•"/>
            </a:pPr>
            <a:r>
              <a:rPr lang="en-GB" sz="3200" dirty="0"/>
              <a:t>H</a:t>
            </a:r>
            <a:r>
              <a:rPr lang="en-GB" sz="3200" dirty="0" smtClean="0"/>
              <a:t>elps you </a:t>
            </a:r>
            <a:r>
              <a:rPr lang="en-GB" sz="3200" dirty="0"/>
              <a:t>control the way </a:t>
            </a:r>
            <a:r>
              <a:rPr lang="en-GB" sz="3200" dirty="0" smtClean="0"/>
              <a:t>you feel</a:t>
            </a:r>
          </a:p>
          <a:p>
            <a:endParaRPr lang="en-GB" sz="800" dirty="0" smtClean="0"/>
          </a:p>
          <a:p>
            <a:pPr marL="457200" indent="-457200">
              <a:buFont typeface="Arial" panose="020B0604020202020204" pitchFamily="34" charset="0"/>
              <a:buChar char="•"/>
            </a:pPr>
            <a:r>
              <a:rPr lang="en-GB" sz="3200" dirty="0"/>
              <a:t>P</a:t>
            </a:r>
            <a:r>
              <a:rPr lang="en-GB" sz="3200" dirty="0" smtClean="0"/>
              <a:t>rompts you </a:t>
            </a:r>
            <a:r>
              <a:rPr lang="en-GB" sz="3200" dirty="0"/>
              <a:t>to take action based on the signals </a:t>
            </a:r>
            <a:r>
              <a:rPr lang="en-GB" sz="3200" dirty="0" smtClean="0"/>
              <a:t>you receive from within your body</a:t>
            </a:r>
          </a:p>
          <a:p>
            <a:endParaRPr lang="en-GB" sz="2400" dirty="0"/>
          </a:p>
        </p:txBody>
      </p:sp>
      <p:pic>
        <p:nvPicPr>
          <p:cNvPr id="3074" name="Picture 2" descr="https://images-na.ssl-images-amazon.com/images/I/41LyAzzwYIL._SX322_BO1,204,203,200_.jpg"/>
          <p:cNvPicPr>
            <a:picLocks noChangeAspect="1" noChangeArrowheads="1"/>
          </p:cNvPicPr>
          <p:nvPr/>
        </p:nvPicPr>
        <p:blipFill rotWithShape="1">
          <a:blip r:embed="rId4">
            <a:extLst>
              <a:ext uri="{28A0092B-C50C-407E-A947-70E740481C1C}">
                <a14:useLocalDpi xmlns:a14="http://schemas.microsoft.com/office/drawing/2010/main" val="0"/>
              </a:ext>
            </a:extLst>
          </a:blip>
          <a:srcRect l="7778" t="21583" r="4773" b="69927"/>
          <a:stretch/>
        </p:blipFill>
        <p:spPr bwMode="auto">
          <a:xfrm>
            <a:off x="654924" y="579120"/>
            <a:ext cx="7203440" cy="1076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s://images-na.ssl-images-amazon.com/images/I/41LyAzzwYIL._SX322_BO1,204,203,200_.jpg"/>
          <p:cNvPicPr>
            <a:picLocks noChangeAspect="1" noChangeArrowheads="1"/>
          </p:cNvPicPr>
          <p:nvPr/>
        </p:nvPicPr>
        <p:blipFill rotWithShape="1">
          <a:blip r:embed="rId4">
            <a:extLst>
              <a:ext uri="{28A0092B-C50C-407E-A947-70E740481C1C}">
                <a14:useLocalDpi xmlns:a14="http://schemas.microsoft.com/office/drawing/2010/main" val="0"/>
              </a:ext>
            </a:extLst>
          </a:blip>
          <a:srcRect l="9774" t="73730" r="8250" b="11884"/>
          <a:stretch/>
        </p:blipFill>
        <p:spPr bwMode="auto">
          <a:xfrm>
            <a:off x="2660403" y="1843211"/>
            <a:ext cx="3171913" cy="8572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mages-na.ssl-images-amazon.com/images/I/41LyAzzwYIL._SX322_BO1,204,203,200_.jpg"/>
          <p:cNvPicPr>
            <a:picLocks noChangeAspect="1" noChangeArrowheads="1"/>
          </p:cNvPicPr>
          <p:nvPr/>
        </p:nvPicPr>
        <p:blipFill rotWithShape="1">
          <a:blip r:embed="rId4">
            <a:extLst>
              <a:ext uri="{28A0092B-C50C-407E-A947-70E740481C1C}">
                <a14:useLocalDpi xmlns:a14="http://schemas.microsoft.com/office/drawing/2010/main" val="0"/>
              </a:ext>
            </a:extLst>
          </a:blip>
          <a:srcRect l="14054" t="30400" r="14177" b="60621"/>
          <a:stretch/>
        </p:blipFill>
        <p:spPr bwMode="auto">
          <a:xfrm>
            <a:off x="8103713" y="1730124"/>
            <a:ext cx="2825051" cy="5442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One in five autistic adults may have an anxiety disorder ..."/>
          <p:cNvPicPr>
            <a:picLocks noChangeAspect="1" noChangeArrowheads="1"/>
          </p:cNvPicPr>
          <p:nvPr/>
        </p:nvPicPr>
        <p:blipFill rotWithShape="1">
          <a:blip r:embed="rId5">
            <a:extLst>
              <a:ext uri="{28A0092B-C50C-407E-A947-70E740481C1C}">
                <a14:useLocalDpi xmlns:a14="http://schemas.microsoft.com/office/drawing/2010/main" val="0"/>
              </a:ext>
            </a:extLst>
          </a:blip>
          <a:srcRect l="16643"/>
          <a:stretch/>
        </p:blipFill>
        <p:spPr bwMode="auto">
          <a:xfrm>
            <a:off x="7247523" y="2385898"/>
            <a:ext cx="4537432" cy="3676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29679" y="5661028"/>
            <a:ext cx="2529840" cy="369332"/>
          </a:xfrm>
          <a:prstGeom prst="rect">
            <a:avLst/>
          </a:prstGeom>
          <a:noFill/>
        </p:spPr>
        <p:txBody>
          <a:bodyPr wrap="square" rtlCol="0">
            <a:spAutoFit/>
          </a:bodyPr>
          <a:lstStyle/>
          <a:p>
            <a:r>
              <a:rPr lang="en-GB" dirty="0" smtClean="0">
                <a:solidFill>
                  <a:schemeClr val="bg1">
                    <a:lumMod val="85000"/>
                  </a:schemeClr>
                </a:solidFill>
              </a:rPr>
              <a:t>Fluttering in my stomach</a:t>
            </a:r>
            <a:endParaRPr lang="en-GB" dirty="0">
              <a:solidFill>
                <a:schemeClr val="bg1">
                  <a:lumMod val="85000"/>
                </a:schemeClr>
              </a:solidFill>
            </a:endParaRPr>
          </a:p>
        </p:txBody>
      </p:sp>
      <p:sp>
        <p:nvSpPr>
          <p:cNvPr id="11" name="TextBox 10"/>
          <p:cNvSpPr txBox="1"/>
          <p:nvPr/>
        </p:nvSpPr>
        <p:spPr>
          <a:xfrm>
            <a:off x="10073640" y="5227289"/>
            <a:ext cx="1373592" cy="369332"/>
          </a:xfrm>
          <a:prstGeom prst="rect">
            <a:avLst/>
          </a:prstGeom>
          <a:noFill/>
        </p:spPr>
        <p:txBody>
          <a:bodyPr wrap="square" rtlCol="0">
            <a:spAutoFit/>
          </a:bodyPr>
          <a:lstStyle/>
          <a:p>
            <a:r>
              <a:rPr lang="en-GB" dirty="0" smtClean="0">
                <a:solidFill>
                  <a:schemeClr val="bg1">
                    <a:lumMod val="85000"/>
                  </a:schemeClr>
                </a:solidFill>
              </a:rPr>
              <a:t>Racing heart</a:t>
            </a:r>
            <a:endParaRPr lang="en-GB" dirty="0">
              <a:solidFill>
                <a:schemeClr val="bg1">
                  <a:lumMod val="85000"/>
                </a:schemeClr>
              </a:solidFill>
            </a:endParaRPr>
          </a:p>
        </p:txBody>
      </p:sp>
      <p:sp>
        <p:nvSpPr>
          <p:cNvPr id="12" name="TextBox 11"/>
          <p:cNvSpPr txBox="1"/>
          <p:nvPr/>
        </p:nvSpPr>
        <p:spPr>
          <a:xfrm>
            <a:off x="7251685" y="3077271"/>
            <a:ext cx="1251497" cy="646331"/>
          </a:xfrm>
          <a:prstGeom prst="rect">
            <a:avLst/>
          </a:prstGeom>
          <a:noFill/>
        </p:spPr>
        <p:txBody>
          <a:bodyPr wrap="square" rtlCol="0">
            <a:spAutoFit/>
          </a:bodyPr>
          <a:lstStyle/>
          <a:p>
            <a:pPr algn="ctr"/>
            <a:r>
              <a:rPr lang="en-GB" dirty="0" smtClean="0"/>
              <a:t>Shallow breathing</a:t>
            </a:r>
            <a:endParaRPr lang="en-GB" dirty="0"/>
          </a:p>
        </p:txBody>
      </p:sp>
      <p:sp>
        <p:nvSpPr>
          <p:cNvPr id="13" name="TextBox 12"/>
          <p:cNvSpPr txBox="1"/>
          <p:nvPr/>
        </p:nvSpPr>
        <p:spPr>
          <a:xfrm>
            <a:off x="8204442" y="4653087"/>
            <a:ext cx="925237" cy="646331"/>
          </a:xfrm>
          <a:prstGeom prst="rect">
            <a:avLst/>
          </a:prstGeom>
          <a:noFill/>
        </p:spPr>
        <p:txBody>
          <a:bodyPr wrap="square" rtlCol="0">
            <a:spAutoFit/>
          </a:bodyPr>
          <a:lstStyle/>
          <a:p>
            <a:pPr algn="ctr"/>
            <a:r>
              <a:rPr lang="en-GB" dirty="0" smtClean="0">
                <a:solidFill>
                  <a:schemeClr val="bg1">
                    <a:lumMod val="85000"/>
                  </a:schemeClr>
                </a:solidFill>
              </a:rPr>
              <a:t>Sweaty palms</a:t>
            </a:r>
            <a:endParaRPr lang="en-GB" dirty="0">
              <a:solidFill>
                <a:schemeClr val="bg1">
                  <a:lumMod val="85000"/>
                </a:schemeClr>
              </a:solidFill>
            </a:endParaRPr>
          </a:p>
        </p:txBody>
      </p:sp>
      <p:sp>
        <p:nvSpPr>
          <p:cNvPr id="14" name="TextBox 13"/>
          <p:cNvSpPr txBox="1"/>
          <p:nvPr/>
        </p:nvSpPr>
        <p:spPr>
          <a:xfrm>
            <a:off x="9758842" y="2430940"/>
            <a:ext cx="1911076" cy="646331"/>
          </a:xfrm>
          <a:prstGeom prst="rect">
            <a:avLst/>
          </a:prstGeom>
          <a:noFill/>
        </p:spPr>
        <p:txBody>
          <a:bodyPr wrap="square" rtlCol="0">
            <a:spAutoFit/>
          </a:bodyPr>
          <a:lstStyle/>
          <a:p>
            <a:pPr algn="ctr"/>
            <a:r>
              <a:rPr lang="en-GB" dirty="0" smtClean="0">
                <a:solidFill>
                  <a:schemeClr val="bg1">
                    <a:lumMod val="85000"/>
                  </a:schemeClr>
                </a:solidFill>
              </a:rPr>
              <a:t>Difficulty concentrating</a:t>
            </a:r>
            <a:endParaRPr lang="en-GB" dirty="0">
              <a:solidFill>
                <a:schemeClr val="bg1">
                  <a:lumMod val="85000"/>
                </a:schemeClr>
              </a:solidFill>
            </a:endParaRPr>
          </a:p>
        </p:txBody>
      </p:sp>
      <p:sp>
        <p:nvSpPr>
          <p:cNvPr id="7" name="Rectangle 6"/>
          <p:cNvSpPr/>
          <p:nvPr/>
        </p:nvSpPr>
        <p:spPr>
          <a:xfrm>
            <a:off x="9044390" y="6030360"/>
            <a:ext cx="1716046" cy="646331"/>
          </a:xfrm>
          <a:prstGeom prst="rect">
            <a:avLst/>
          </a:prstGeom>
          <a:noFill/>
        </p:spPr>
        <p:txBody>
          <a:bodyPr wrap="none" lIns="91440" tIns="45720" rIns="91440" bIns="45720">
            <a:spAutoFit/>
          </a:bodyPr>
          <a:lstStyle/>
          <a:p>
            <a:pPr algn="ctr"/>
            <a:r>
              <a:rPr lang="en-US" sz="3600" b="1" cap="none" spc="0" dirty="0" smtClean="0">
                <a:ln w="0"/>
                <a:solidFill>
                  <a:schemeClr val="accent1"/>
                </a:solidFill>
                <a:effectLst>
                  <a:outerShdw blurRad="38100" dist="25400" dir="5400000" algn="ctr" rotWithShape="0">
                    <a:srgbClr val="6E747A">
                      <a:alpha val="43000"/>
                    </a:srgbClr>
                  </a:outerShdw>
                </a:effectLst>
              </a:rPr>
              <a:t>Anxious</a:t>
            </a:r>
            <a:endParaRPr lang="en-US" sz="3600" b="1"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82534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3440" y="379112"/>
            <a:ext cx="10066603" cy="1200329"/>
          </a:xfrm>
          <a:prstGeom prst="rect">
            <a:avLst/>
          </a:prstGeom>
          <a:noFill/>
        </p:spPr>
        <p:txBody>
          <a:bodyPr wrap="none" lIns="91440" tIns="45720" rIns="91440" bIns="45720">
            <a:spAutoFit/>
          </a:bodyPr>
          <a:lstStyle/>
          <a:p>
            <a:pPr algn="ctr"/>
            <a:r>
              <a:rPr lang="en-US" sz="7200" dirty="0" smtClean="0">
                <a:ln w="0"/>
                <a:effectLst>
                  <a:outerShdw blurRad="38100" dist="38100" dir="2700000" algn="tl">
                    <a:srgbClr val="000000">
                      <a:alpha val="43137"/>
                    </a:srgbClr>
                  </a:outerShdw>
                </a:effectLst>
              </a:rPr>
              <a:t>Interoception and Autism</a:t>
            </a:r>
            <a:endParaRPr lang="en-US" sz="7200" dirty="0">
              <a:ln w="0"/>
              <a:effectLst>
                <a:outerShdw blurRad="38100" dist="38100" dir="2700000" algn="tl" rotWithShape="0">
                  <a:srgbClr val="000000">
                    <a:alpha val="43137"/>
                  </a:srgbClr>
                </a:outerShdw>
              </a:effectLst>
            </a:endParaRPr>
          </a:p>
        </p:txBody>
      </p:sp>
      <p:sp>
        <p:nvSpPr>
          <p:cNvPr id="4" name="Rectangle 3"/>
          <p:cNvSpPr/>
          <p:nvPr/>
        </p:nvSpPr>
        <p:spPr>
          <a:xfrm>
            <a:off x="4225017" y="1579441"/>
            <a:ext cx="7326903" cy="4401205"/>
          </a:xfrm>
          <a:prstGeom prst="rect">
            <a:avLst/>
          </a:prstGeom>
        </p:spPr>
        <p:txBody>
          <a:bodyPr wrap="square">
            <a:spAutoFit/>
          </a:bodyPr>
          <a:lstStyle/>
          <a:p>
            <a:endParaRPr lang="en-GB" sz="800" i="1" dirty="0" smtClean="0"/>
          </a:p>
          <a:p>
            <a:r>
              <a:rPr lang="en-GB" sz="2400" i="1" dirty="0" smtClean="0"/>
              <a:t>‘</a:t>
            </a:r>
            <a:r>
              <a:rPr lang="en-GB" sz="2400" i="1" dirty="0"/>
              <a:t>I did not realize I had trouble feeling my internal body signals, as I had never heard of interoception before November 2014, but when I did, everything started to make sense. </a:t>
            </a:r>
            <a:endParaRPr lang="en-GB" sz="2400" i="1" dirty="0" smtClean="0"/>
          </a:p>
          <a:p>
            <a:pPr algn="ctr"/>
            <a:endParaRPr lang="en-GB" sz="800" i="1" dirty="0" smtClean="0"/>
          </a:p>
          <a:p>
            <a:r>
              <a:rPr lang="en-GB" sz="2400" i="1" dirty="0" smtClean="0"/>
              <a:t>That </a:t>
            </a:r>
            <a:r>
              <a:rPr lang="en-GB" sz="2400" i="1" dirty="0"/>
              <a:t>is, difficulties with </a:t>
            </a:r>
            <a:r>
              <a:rPr lang="en-GB" sz="2400" i="1" dirty="0" smtClean="0"/>
              <a:t>interception </a:t>
            </a:r>
            <a:r>
              <a:rPr lang="en-GB" sz="2400" i="1" dirty="0"/>
              <a:t>help to clarify why I have such a hard time pinpointing my symptoms when I am not feeling well, why sometimes I seem to eat snack after snack without feeling full and why I get </a:t>
            </a:r>
            <a:r>
              <a:rPr lang="en-GB" sz="2400" i="1" dirty="0" smtClean="0"/>
              <a:t>upset, anxious and overwhelmed </a:t>
            </a:r>
            <a:r>
              <a:rPr lang="en-GB" sz="2400" i="1" dirty="0"/>
              <a:t>so quickly, because I don’t feel it until I’m already far into the storm of the discomfort and frustration.’</a:t>
            </a:r>
            <a:endParaRPr lang="en-GB" sz="2400" dirty="0" smtClean="0">
              <a:solidFill>
                <a:srgbClr val="444444"/>
              </a:solidFill>
            </a:endParaRPr>
          </a:p>
        </p:txBody>
      </p:sp>
      <p:pic>
        <p:nvPicPr>
          <p:cNvPr id="4100" name="Picture 4" descr="Scholarship Hall of Fame | Acoustics For Auti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 y="1866230"/>
            <a:ext cx="3300904" cy="44012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5760098" y="5938220"/>
            <a:ext cx="5455404" cy="369332"/>
          </a:xfrm>
          <a:prstGeom prst="rect">
            <a:avLst/>
          </a:prstGeom>
        </p:spPr>
        <p:txBody>
          <a:bodyPr wrap="none">
            <a:spAutoFit/>
          </a:bodyPr>
          <a:lstStyle/>
          <a:p>
            <a:r>
              <a:rPr lang="en-GB" dirty="0">
                <a:solidFill>
                  <a:srgbClr val="444444"/>
                </a:solidFill>
                <a:latin typeface="source-sans-pro"/>
              </a:rPr>
              <a:t>Chloe Rothschild, a </a:t>
            </a:r>
            <a:r>
              <a:rPr lang="en-GB" dirty="0" smtClean="0">
                <a:solidFill>
                  <a:srgbClr val="444444"/>
                </a:solidFill>
                <a:latin typeface="source-sans-pro"/>
              </a:rPr>
              <a:t>young 22-year </a:t>
            </a:r>
            <a:r>
              <a:rPr lang="en-GB" dirty="0">
                <a:solidFill>
                  <a:srgbClr val="444444"/>
                </a:solidFill>
                <a:latin typeface="source-sans-pro"/>
              </a:rPr>
              <a:t>old </a:t>
            </a:r>
            <a:r>
              <a:rPr lang="en-GB" dirty="0" smtClean="0">
                <a:solidFill>
                  <a:srgbClr val="444444"/>
                </a:solidFill>
                <a:latin typeface="source-sans-pro"/>
              </a:rPr>
              <a:t>Autistic adult</a:t>
            </a:r>
            <a:endParaRPr lang="en-GB" dirty="0"/>
          </a:p>
        </p:txBody>
      </p:sp>
    </p:spTree>
    <p:extLst>
      <p:ext uri="{BB962C8B-B14F-4D97-AF65-F5344CB8AC3E}">
        <p14:creationId xmlns:p14="http://schemas.microsoft.com/office/powerpoint/2010/main" val="3246870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4467" r="1090" b="6901"/>
          <a:stretch/>
        </p:blipFill>
        <p:spPr>
          <a:xfrm>
            <a:off x="183992" y="750311"/>
            <a:ext cx="11808381" cy="595199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098266" y="6332974"/>
            <a:ext cx="4822987" cy="369332"/>
          </a:xfrm>
          <a:prstGeom prst="rect">
            <a:avLst/>
          </a:prstGeom>
        </p:spPr>
        <p:txBody>
          <a:bodyPr wrap="none">
            <a:spAutoFit/>
          </a:bodyPr>
          <a:lstStyle/>
          <a:p>
            <a:r>
              <a:rPr lang="en-GB" dirty="0">
                <a:hlinkClick r:id="rId3"/>
              </a:rPr>
              <a:t>https://www.kelly-mahler.com/resources/videos/</a:t>
            </a:r>
            <a:endParaRPr lang="en-GB" dirty="0"/>
          </a:p>
        </p:txBody>
      </p:sp>
      <p:sp>
        <p:nvSpPr>
          <p:cNvPr id="4" name="Rectangle 3"/>
          <p:cNvSpPr/>
          <p:nvPr/>
        </p:nvSpPr>
        <p:spPr>
          <a:xfrm>
            <a:off x="112872" y="103980"/>
            <a:ext cx="11215528" cy="769441"/>
          </a:xfrm>
          <a:prstGeom prst="rect">
            <a:avLst/>
          </a:prstGeom>
        </p:spPr>
        <p:txBody>
          <a:bodyPr wrap="square">
            <a:spAutoFit/>
          </a:bodyPr>
          <a:lstStyle/>
          <a:p>
            <a:r>
              <a:rPr lang="en-GB" sz="3600" b="1" dirty="0">
                <a:solidFill>
                  <a:srgbClr val="333333"/>
                </a:solidFill>
              </a:rPr>
              <a:t>Research states that interoception can be improved</a:t>
            </a:r>
            <a:r>
              <a:rPr lang="en-GB" sz="2800" b="1" dirty="0">
                <a:solidFill>
                  <a:srgbClr val="333333"/>
                </a:solidFill>
              </a:rPr>
              <a:t> </a:t>
            </a:r>
            <a:endParaRPr lang="en-GB" sz="2800" b="1" dirty="0" smtClean="0">
              <a:solidFill>
                <a:srgbClr val="333333"/>
              </a:solidFill>
            </a:endParaRPr>
          </a:p>
          <a:p>
            <a:endParaRPr lang="en-GB" sz="800" b="1" dirty="0" smtClean="0">
              <a:solidFill>
                <a:srgbClr val="333333"/>
              </a:solidFill>
            </a:endParaRPr>
          </a:p>
        </p:txBody>
      </p:sp>
    </p:spTree>
    <p:extLst>
      <p:ext uri="{BB962C8B-B14F-4D97-AF65-F5344CB8AC3E}">
        <p14:creationId xmlns:p14="http://schemas.microsoft.com/office/powerpoint/2010/main" val="3157527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3843" t="31832" r="26120" b="27949"/>
          <a:stretch/>
        </p:blipFill>
        <p:spPr>
          <a:xfrm>
            <a:off x="2641278" y="2744573"/>
            <a:ext cx="9102488" cy="4113427"/>
          </a:xfrm>
          <a:prstGeom prst="rect">
            <a:avLst/>
          </a:prstGeom>
        </p:spPr>
      </p:pic>
      <p:sp>
        <p:nvSpPr>
          <p:cNvPr id="2" name="Rectangle 1"/>
          <p:cNvSpPr/>
          <p:nvPr/>
        </p:nvSpPr>
        <p:spPr>
          <a:xfrm>
            <a:off x="757082" y="252895"/>
            <a:ext cx="10743902" cy="1200329"/>
          </a:xfrm>
          <a:prstGeom prst="rect">
            <a:avLst/>
          </a:prstGeom>
          <a:noFill/>
        </p:spPr>
        <p:txBody>
          <a:bodyPr wrap="none" lIns="91440" tIns="45720" rIns="91440" bIns="45720">
            <a:spAutoFit/>
          </a:bodyPr>
          <a:lstStyle/>
          <a:p>
            <a:pPr algn="ctr"/>
            <a:r>
              <a:rPr lang="en-US" sz="7200" dirty="0">
                <a:ln w="0"/>
                <a:effectLst>
                  <a:outerShdw blurRad="38100" dist="38100" dir="2700000" algn="tl">
                    <a:srgbClr val="000000">
                      <a:alpha val="43137"/>
                    </a:srgbClr>
                  </a:outerShdw>
                </a:effectLst>
              </a:rPr>
              <a:t>What is sensory processing?</a:t>
            </a:r>
            <a:endParaRPr lang="en-US" sz="7200" dirty="0">
              <a:ln w="0"/>
              <a:effectLst>
                <a:outerShdw blurRad="38100" dist="38100" dir="2700000" algn="tl" rotWithShape="0">
                  <a:srgbClr val="000000">
                    <a:alpha val="43137"/>
                  </a:srgbClr>
                </a:outerShdw>
              </a:effectLst>
            </a:endParaRPr>
          </a:p>
        </p:txBody>
      </p:sp>
      <p:sp>
        <p:nvSpPr>
          <p:cNvPr id="5" name="Rectangle 4"/>
          <p:cNvSpPr/>
          <p:nvPr/>
        </p:nvSpPr>
        <p:spPr>
          <a:xfrm>
            <a:off x="430306" y="1453224"/>
            <a:ext cx="10864357" cy="1077218"/>
          </a:xfrm>
          <a:prstGeom prst="rect">
            <a:avLst/>
          </a:prstGeom>
        </p:spPr>
        <p:txBody>
          <a:bodyPr wrap="square">
            <a:spAutoFit/>
          </a:bodyPr>
          <a:lstStyle/>
          <a:p>
            <a:pPr algn="ctr"/>
            <a:r>
              <a:rPr lang="en-GB" sz="3200" dirty="0"/>
              <a:t>Sensory processing is foundational to our ability to engage with the world and function in </a:t>
            </a:r>
            <a:r>
              <a:rPr lang="en-GB" sz="3200" dirty="0" smtClean="0"/>
              <a:t>it</a:t>
            </a:r>
          </a:p>
        </p:txBody>
      </p:sp>
      <p:sp>
        <p:nvSpPr>
          <p:cNvPr id="3" name="Rectangle 2"/>
          <p:cNvSpPr/>
          <p:nvPr/>
        </p:nvSpPr>
        <p:spPr>
          <a:xfrm>
            <a:off x="430306" y="2494275"/>
            <a:ext cx="4056184" cy="2031325"/>
          </a:xfrm>
          <a:prstGeom prst="rect">
            <a:avLst/>
          </a:prstGeom>
        </p:spPr>
        <p:txBody>
          <a:bodyPr wrap="square">
            <a:spAutoFit/>
          </a:bodyPr>
          <a:lstStyle/>
          <a:p>
            <a:r>
              <a:rPr lang="en-GB" dirty="0">
                <a:solidFill>
                  <a:srgbClr val="333333"/>
                </a:solidFill>
              </a:rPr>
              <a:t>W</a:t>
            </a:r>
            <a:r>
              <a:rPr lang="en-GB" dirty="0" smtClean="0">
                <a:solidFill>
                  <a:srgbClr val="333333"/>
                </a:solidFill>
              </a:rPr>
              <a:t>ell developed sensory processing positively influences:</a:t>
            </a:r>
          </a:p>
          <a:p>
            <a:pPr marL="285750" indent="-285750">
              <a:buFont typeface="Arial" panose="020B0604020202020204" pitchFamily="34" charset="0"/>
              <a:buChar char="•"/>
            </a:pPr>
            <a:r>
              <a:rPr lang="en-GB" dirty="0">
                <a:solidFill>
                  <a:srgbClr val="333333"/>
                </a:solidFill>
              </a:rPr>
              <a:t>C</a:t>
            </a:r>
            <a:r>
              <a:rPr lang="en-GB" dirty="0" smtClean="0">
                <a:solidFill>
                  <a:srgbClr val="333333"/>
                </a:solidFill>
              </a:rPr>
              <a:t>ognitive </a:t>
            </a:r>
            <a:r>
              <a:rPr lang="en-GB" dirty="0">
                <a:solidFill>
                  <a:srgbClr val="333333"/>
                </a:solidFill>
              </a:rPr>
              <a:t>D</a:t>
            </a:r>
            <a:r>
              <a:rPr lang="en-GB" dirty="0" smtClean="0">
                <a:solidFill>
                  <a:srgbClr val="333333"/>
                </a:solidFill>
              </a:rPr>
              <a:t>evelopment</a:t>
            </a:r>
          </a:p>
          <a:p>
            <a:pPr marL="285750" indent="-285750">
              <a:buFont typeface="Arial" panose="020B0604020202020204" pitchFamily="34" charset="0"/>
              <a:buChar char="•"/>
            </a:pPr>
            <a:r>
              <a:rPr lang="en-GB" dirty="0" smtClean="0">
                <a:solidFill>
                  <a:srgbClr val="333333"/>
                </a:solidFill>
              </a:rPr>
              <a:t>Communication</a:t>
            </a:r>
          </a:p>
          <a:p>
            <a:pPr marL="285750" indent="-285750">
              <a:buFont typeface="Arial" panose="020B0604020202020204" pitchFamily="34" charset="0"/>
              <a:buChar char="•"/>
            </a:pPr>
            <a:r>
              <a:rPr lang="en-GB" dirty="0">
                <a:solidFill>
                  <a:srgbClr val="333333"/>
                </a:solidFill>
              </a:rPr>
              <a:t>S</a:t>
            </a:r>
            <a:r>
              <a:rPr lang="en-GB" dirty="0" smtClean="0">
                <a:solidFill>
                  <a:srgbClr val="333333"/>
                </a:solidFill>
              </a:rPr>
              <a:t>elf-regulation</a:t>
            </a:r>
          </a:p>
          <a:p>
            <a:pPr marL="285750" indent="-285750">
              <a:buFont typeface="Arial" panose="020B0604020202020204" pitchFamily="34" charset="0"/>
              <a:buChar char="•"/>
            </a:pPr>
            <a:r>
              <a:rPr lang="en-GB" dirty="0">
                <a:solidFill>
                  <a:srgbClr val="333333"/>
                </a:solidFill>
              </a:rPr>
              <a:t>M</a:t>
            </a:r>
            <a:r>
              <a:rPr lang="en-GB" dirty="0" smtClean="0">
                <a:solidFill>
                  <a:srgbClr val="333333"/>
                </a:solidFill>
              </a:rPr>
              <a:t>otor </a:t>
            </a:r>
            <a:r>
              <a:rPr lang="en-GB" dirty="0">
                <a:solidFill>
                  <a:srgbClr val="333333"/>
                </a:solidFill>
              </a:rPr>
              <a:t>S</a:t>
            </a:r>
            <a:r>
              <a:rPr lang="en-GB" dirty="0" smtClean="0">
                <a:solidFill>
                  <a:srgbClr val="333333"/>
                </a:solidFill>
              </a:rPr>
              <a:t>kills</a:t>
            </a:r>
          </a:p>
          <a:p>
            <a:pPr marL="285750" indent="-285750">
              <a:buFont typeface="Arial" panose="020B0604020202020204" pitchFamily="34" charset="0"/>
              <a:buChar char="•"/>
            </a:pPr>
            <a:r>
              <a:rPr lang="en-GB" dirty="0">
                <a:solidFill>
                  <a:srgbClr val="333333"/>
                </a:solidFill>
              </a:rPr>
              <a:t>I</a:t>
            </a:r>
            <a:r>
              <a:rPr lang="en-GB" dirty="0" smtClean="0">
                <a:solidFill>
                  <a:srgbClr val="333333"/>
                </a:solidFill>
              </a:rPr>
              <a:t>nteractions </a:t>
            </a:r>
            <a:r>
              <a:rPr lang="en-GB" dirty="0">
                <a:solidFill>
                  <a:srgbClr val="333333"/>
                </a:solidFill>
              </a:rPr>
              <a:t>with the </a:t>
            </a:r>
            <a:r>
              <a:rPr lang="en-GB" dirty="0" smtClean="0">
                <a:solidFill>
                  <a:srgbClr val="333333"/>
                </a:solidFill>
              </a:rPr>
              <a:t>environment</a:t>
            </a:r>
            <a:endParaRPr lang="en-GB" dirty="0"/>
          </a:p>
        </p:txBody>
      </p:sp>
    </p:spTree>
    <p:extLst>
      <p:ext uri="{BB962C8B-B14F-4D97-AF65-F5344CB8AC3E}">
        <p14:creationId xmlns:p14="http://schemas.microsoft.com/office/powerpoint/2010/main" val="3336427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2052"/>
          <p:cNvPicPr>
            <a:picLocks noChangeAspect="1"/>
          </p:cNvPicPr>
          <p:nvPr/>
        </p:nvPicPr>
        <p:blipFill rotWithShape="1">
          <a:blip r:embed="rId3"/>
          <a:srcRect l="69808" t="18652" r="10000" b="55695"/>
          <a:stretch/>
        </p:blipFill>
        <p:spPr>
          <a:xfrm>
            <a:off x="6524977" y="2320866"/>
            <a:ext cx="5523422" cy="3945303"/>
          </a:xfrm>
          <a:prstGeom prst="rect">
            <a:avLst/>
          </a:prstGeom>
          <a:ln>
            <a:noFill/>
          </a:ln>
          <a:effectLst>
            <a:softEdge rad="112500"/>
          </a:effectLst>
        </p:spPr>
      </p:pic>
      <p:pic>
        <p:nvPicPr>
          <p:cNvPr id="2050" name="Picture 2" descr="Image result for sensory processing retention, detection, integration, modulation discrimination, postural responses and praxis"/>
          <p:cNvPicPr>
            <a:picLocks noChangeAspect="1" noChangeArrowheads="1"/>
          </p:cNvPicPr>
          <p:nvPr/>
        </p:nvPicPr>
        <p:blipFill rotWithShape="1">
          <a:blip r:embed="rId4">
            <a:extLst>
              <a:ext uri="{28A0092B-C50C-407E-A947-70E740481C1C}">
                <a14:useLocalDpi xmlns:a14="http://schemas.microsoft.com/office/drawing/2010/main" val="0"/>
              </a:ext>
            </a:extLst>
          </a:blip>
          <a:srcRect l="26238" t="30302" r="24557" b="6661"/>
          <a:stretch/>
        </p:blipFill>
        <p:spPr bwMode="auto">
          <a:xfrm>
            <a:off x="962526" y="1350462"/>
            <a:ext cx="5534527" cy="53088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15098" y="334799"/>
            <a:ext cx="11064567" cy="1015663"/>
          </a:xfrm>
          <a:prstGeom prst="rect">
            <a:avLst/>
          </a:prstGeom>
          <a:noFill/>
        </p:spPr>
        <p:txBody>
          <a:bodyPr wrap="none" lIns="91440" tIns="45720" rIns="91440" bIns="45720">
            <a:spAutoFit/>
          </a:bodyPr>
          <a:lstStyle/>
          <a:p>
            <a:pPr algn="ctr"/>
            <a:r>
              <a:rPr lang="en-US" sz="6000" dirty="0" smtClean="0">
                <a:ln w="0"/>
                <a:effectLst>
                  <a:outerShdw blurRad="38100" dist="38100" dir="2700000" algn="tl">
                    <a:srgbClr val="000000">
                      <a:alpha val="43137"/>
                    </a:srgbClr>
                  </a:outerShdw>
                </a:effectLst>
              </a:rPr>
              <a:t>Components of sensory processing</a:t>
            </a:r>
            <a:endParaRPr lang="en-US" sz="7200" dirty="0">
              <a:ln w="0"/>
              <a:effectLst>
                <a:outerShdw blurRad="38100" dist="38100" dir="2700000" algn="tl" rotWithShape="0">
                  <a:srgbClr val="000000">
                    <a:alpha val="43137"/>
                  </a:srgbClr>
                </a:outerShdw>
              </a:effectLst>
            </a:endParaRPr>
          </a:p>
        </p:txBody>
      </p:sp>
      <p:cxnSp>
        <p:nvCxnSpPr>
          <p:cNvPr id="3" name="Elbow Connector 2"/>
          <p:cNvCxnSpPr/>
          <p:nvPr/>
        </p:nvCxnSpPr>
        <p:spPr>
          <a:xfrm rot="16200000" flipH="1">
            <a:off x="6170310" y="4128722"/>
            <a:ext cx="1491916" cy="838430"/>
          </a:xfrm>
          <a:prstGeom prst="bentConnector3">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5743074" y="3801979"/>
            <a:ext cx="753979" cy="0"/>
          </a:xfrm>
          <a:prstGeom prst="line">
            <a:avLst/>
          </a:prstGeom>
        </p:spPr>
        <p:style>
          <a:lnRef idx="1">
            <a:schemeClr val="dk1"/>
          </a:lnRef>
          <a:fillRef idx="0">
            <a:schemeClr val="dk1"/>
          </a:fillRef>
          <a:effectRef idx="0">
            <a:schemeClr val="dk1"/>
          </a:effectRef>
          <a:fontRef idx="minor">
            <a:schemeClr val="tx1"/>
          </a:fontRef>
        </p:style>
      </p:cxnSp>
      <p:cxnSp>
        <p:nvCxnSpPr>
          <p:cNvPr id="12" name="Elbow Connector 11"/>
          <p:cNvCxnSpPr/>
          <p:nvPr/>
        </p:nvCxnSpPr>
        <p:spPr>
          <a:xfrm flipV="1">
            <a:off x="6430304" y="1554946"/>
            <a:ext cx="1558664" cy="478245"/>
          </a:xfrm>
          <a:prstGeom prst="bentConnector3">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451684" y="2025170"/>
            <a:ext cx="2045369" cy="8021"/>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912998" y="1305203"/>
            <a:ext cx="3156055" cy="461665"/>
          </a:xfrm>
          <a:prstGeom prst="rect">
            <a:avLst/>
          </a:prstGeom>
          <a:noFill/>
        </p:spPr>
        <p:txBody>
          <a:bodyPr wrap="square" rtlCol="0">
            <a:spAutoFit/>
          </a:bodyPr>
          <a:lstStyle/>
          <a:p>
            <a:r>
              <a:rPr lang="en-ZA" sz="2400" b="1" dirty="0" smtClean="0"/>
              <a:t>Sensory Input</a:t>
            </a:r>
            <a:endParaRPr lang="en-GB" sz="2400" b="1" dirty="0"/>
          </a:p>
        </p:txBody>
      </p:sp>
      <p:cxnSp>
        <p:nvCxnSpPr>
          <p:cNvPr id="17" name="Straight Connector 16"/>
          <p:cNvCxnSpPr/>
          <p:nvPr/>
        </p:nvCxnSpPr>
        <p:spPr>
          <a:xfrm>
            <a:off x="5157537" y="5794817"/>
            <a:ext cx="2177946"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962525" y="5794817"/>
            <a:ext cx="4636170" cy="0"/>
          </a:xfrm>
          <a:prstGeom prst="line">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56673" y="5342022"/>
            <a:ext cx="2396174" cy="830997"/>
          </a:xfrm>
          <a:prstGeom prst="rect">
            <a:avLst/>
          </a:prstGeom>
          <a:noFill/>
        </p:spPr>
        <p:txBody>
          <a:bodyPr wrap="square" rtlCol="0">
            <a:spAutoFit/>
          </a:bodyPr>
          <a:lstStyle/>
          <a:p>
            <a:r>
              <a:rPr lang="en-ZA" sz="2400" b="1" dirty="0" smtClean="0"/>
              <a:t>Neurological Organisation</a:t>
            </a:r>
            <a:endParaRPr lang="en-GB" sz="2400" b="1" dirty="0"/>
          </a:p>
        </p:txBody>
      </p:sp>
      <p:cxnSp>
        <p:nvCxnSpPr>
          <p:cNvPr id="22" name="Straight Connector 21"/>
          <p:cNvCxnSpPr/>
          <p:nvPr/>
        </p:nvCxnSpPr>
        <p:spPr>
          <a:xfrm flipH="1">
            <a:off x="721894" y="5802838"/>
            <a:ext cx="224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335483" y="5293895"/>
            <a:ext cx="0" cy="508943"/>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415098" y="3793712"/>
            <a:ext cx="1187284" cy="8266"/>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415098" y="3348938"/>
            <a:ext cx="0" cy="444774"/>
          </a:xfrm>
          <a:prstGeom prst="line">
            <a:avLst/>
          </a:prstGeom>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256673" y="2592535"/>
            <a:ext cx="1760391" cy="830997"/>
          </a:xfrm>
          <a:prstGeom prst="rect">
            <a:avLst/>
          </a:prstGeom>
          <a:noFill/>
        </p:spPr>
        <p:txBody>
          <a:bodyPr wrap="square" rtlCol="0">
            <a:spAutoFit/>
          </a:bodyPr>
          <a:lstStyle/>
          <a:p>
            <a:r>
              <a:rPr lang="en-ZA" sz="2400" b="1" dirty="0" smtClean="0"/>
              <a:t>Motor Output</a:t>
            </a:r>
            <a:endParaRPr lang="en-GB" sz="2400" b="1" dirty="0"/>
          </a:p>
        </p:txBody>
      </p:sp>
    </p:spTree>
    <p:extLst>
      <p:ext uri="{BB962C8B-B14F-4D97-AF65-F5344CB8AC3E}">
        <p14:creationId xmlns:p14="http://schemas.microsoft.com/office/powerpoint/2010/main" val="3439354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730" y="417738"/>
            <a:ext cx="6607323" cy="1200329"/>
          </a:xfrm>
          <a:prstGeom prst="rect">
            <a:avLst/>
          </a:prstGeom>
          <a:noFill/>
        </p:spPr>
        <p:txBody>
          <a:bodyPr wrap="none" lIns="91440" tIns="45720" rIns="91440" bIns="45720">
            <a:spAutoFit/>
          </a:bodyPr>
          <a:lstStyle/>
          <a:p>
            <a:pPr algn="ctr"/>
            <a:r>
              <a:rPr lang="en-US" sz="7200" dirty="0" smtClean="0">
                <a:ln w="0"/>
                <a:effectLst>
                  <a:outerShdw blurRad="38100" dist="38100" dir="2700000" algn="tl">
                    <a:srgbClr val="000000">
                      <a:alpha val="43137"/>
                    </a:srgbClr>
                  </a:outerShdw>
                </a:effectLst>
              </a:rPr>
              <a:t>An Insider’s </a:t>
            </a:r>
            <a:r>
              <a:rPr lang="en-US" sz="7200" dirty="0">
                <a:ln w="0"/>
                <a:effectLst>
                  <a:outerShdw blurRad="38100" dist="38100" dir="2700000" algn="tl">
                    <a:srgbClr val="000000">
                      <a:alpha val="43137"/>
                    </a:srgbClr>
                  </a:outerShdw>
                </a:effectLst>
              </a:rPr>
              <a:t>V</a:t>
            </a:r>
            <a:r>
              <a:rPr lang="en-US" sz="7200" dirty="0" smtClean="0">
                <a:ln w="0"/>
                <a:effectLst>
                  <a:outerShdw blurRad="38100" dist="38100" dir="2700000" algn="tl">
                    <a:srgbClr val="000000">
                      <a:alpha val="43137"/>
                    </a:srgbClr>
                  </a:outerShdw>
                </a:effectLst>
              </a:rPr>
              <a:t>iew</a:t>
            </a:r>
            <a:endParaRPr lang="en-US" sz="7200" dirty="0">
              <a:ln w="0"/>
              <a:effectLst>
                <a:outerShdw blurRad="38100" dist="38100" dir="2700000" algn="tl" rotWithShape="0">
                  <a:srgbClr val="000000">
                    <a:alpha val="43137"/>
                  </a:srgbClr>
                </a:outerShdw>
              </a:effectLst>
            </a:endParaRPr>
          </a:p>
        </p:txBody>
      </p:sp>
      <p:sp>
        <p:nvSpPr>
          <p:cNvPr id="5" name="Rectangle 4"/>
          <p:cNvSpPr/>
          <p:nvPr/>
        </p:nvSpPr>
        <p:spPr>
          <a:xfrm>
            <a:off x="1825085" y="1462305"/>
            <a:ext cx="10222175" cy="523220"/>
          </a:xfrm>
          <a:prstGeom prst="rect">
            <a:avLst/>
          </a:prstGeom>
        </p:spPr>
        <p:txBody>
          <a:bodyPr wrap="square">
            <a:spAutoFit/>
          </a:bodyPr>
          <a:lstStyle/>
          <a:p>
            <a:r>
              <a:rPr lang="en-ZA" sz="2800" dirty="0"/>
              <a:t>f</a:t>
            </a:r>
            <a:r>
              <a:rPr lang="en-ZA" sz="2800" dirty="0" smtClean="0"/>
              <a:t>or the </a:t>
            </a:r>
            <a:r>
              <a:rPr lang="en-ZA" sz="2800" dirty="0" err="1"/>
              <a:t>N</a:t>
            </a:r>
            <a:r>
              <a:rPr lang="en-ZA" sz="2800" dirty="0" err="1" smtClean="0"/>
              <a:t>eurotypical</a:t>
            </a:r>
            <a:r>
              <a:rPr lang="en-ZA" sz="2800" dirty="0" smtClean="0"/>
              <a:t> into the world of sensory processing difficulties</a:t>
            </a:r>
            <a:endParaRPr lang="en-ZA" sz="2800" dirty="0"/>
          </a:p>
        </p:txBody>
      </p:sp>
      <p:sp>
        <p:nvSpPr>
          <p:cNvPr id="9" name="Rectangle 8"/>
          <p:cNvSpPr/>
          <p:nvPr/>
        </p:nvSpPr>
        <p:spPr>
          <a:xfrm>
            <a:off x="684450" y="2281297"/>
            <a:ext cx="6508048" cy="4216539"/>
          </a:xfrm>
          <a:prstGeom prst="rect">
            <a:avLst/>
          </a:prstGeom>
        </p:spPr>
        <p:txBody>
          <a:bodyPr wrap="square">
            <a:spAutoFit/>
          </a:bodyPr>
          <a:lstStyle/>
          <a:p>
            <a:pPr marL="342900" indent="-342900">
              <a:buFont typeface="Arial" panose="020B0604020202020204" pitchFamily="34" charset="0"/>
              <a:buChar char="•"/>
            </a:pPr>
            <a:r>
              <a:rPr lang="en-GB" sz="2800" dirty="0" smtClean="0">
                <a:solidFill>
                  <a:srgbClr val="333333"/>
                </a:solidFill>
              </a:rPr>
              <a:t>Many Autistic adults have</a:t>
            </a:r>
            <a:r>
              <a:rPr lang="en-GB" sz="2800" dirty="0">
                <a:solidFill>
                  <a:srgbClr val="333333"/>
                </a:solidFill>
              </a:rPr>
              <a:t> </a:t>
            </a:r>
            <a:r>
              <a:rPr lang="en-GB" sz="2800" b="1" dirty="0" smtClean="0">
                <a:solidFill>
                  <a:srgbClr val="333333"/>
                </a:solidFill>
              </a:rPr>
              <a:t>difficulty processing</a:t>
            </a:r>
            <a:r>
              <a:rPr lang="en-GB" sz="2800" dirty="0" smtClean="0">
                <a:solidFill>
                  <a:srgbClr val="333333"/>
                </a:solidFill>
              </a:rPr>
              <a:t> sensory information in</a:t>
            </a:r>
            <a:r>
              <a:rPr lang="en-GB" sz="2800" dirty="0">
                <a:solidFill>
                  <a:srgbClr val="333333"/>
                </a:solidFill>
              </a:rPr>
              <a:t> </a:t>
            </a:r>
            <a:r>
              <a:rPr lang="en-GB" sz="2800" i="1" dirty="0">
                <a:solidFill>
                  <a:srgbClr val="333333"/>
                </a:solidFill>
              </a:rPr>
              <a:t>at least</a:t>
            </a:r>
            <a:r>
              <a:rPr lang="en-GB" sz="2800" dirty="0">
                <a:solidFill>
                  <a:srgbClr val="333333"/>
                </a:solidFill>
              </a:rPr>
              <a:t> one of </a:t>
            </a:r>
            <a:r>
              <a:rPr lang="en-GB" sz="2800" dirty="0" smtClean="0">
                <a:solidFill>
                  <a:srgbClr val="333333"/>
                </a:solidFill>
              </a:rPr>
              <a:t>their eight senses</a:t>
            </a:r>
          </a:p>
          <a:p>
            <a:endParaRPr lang="en-GB" sz="800" dirty="0" smtClean="0">
              <a:solidFill>
                <a:srgbClr val="333333"/>
              </a:solidFill>
            </a:endParaRPr>
          </a:p>
          <a:p>
            <a:pPr marL="342900" indent="-342900">
              <a:buFont typeface="Arial" panose="020B0604020202020204" pitchFamily="34" charset="0"/>
              <a:buChar char="•"/>
            </a:pPr>
            <a:r>
              <a:rPr lang="en-GB" sz="2800" dirty="0">
                <a:solidFill>
                  <a:srgbClr val="333333"/>
                </a:solidFill>
              </a:rPr>
              <a:t>O</a:t>
            </a:r>
            <a:r>
              <a:rPr lang="en-GB" sz="2800" dirty="0" smtClean="0">
                <a:solidFill>
                  <a:srgbClr val="333333"/>
                </a:solidFill>
              </a:rPr>
              <a:t>ne </a:t>
            </a:r>
            <a:r>
              <a:rPr lang="en-GB" sz="2800" dirty="0">
                <a:solidFill>
                  <a:srgbClr val="333333"/>
                </a:solidFill>
              </a:rPr>
              <a:t>or more of </a:t>
            </a:r>
            <a:r>
              <a:rPr lang="en-GB" sz="2800" dirty="0" smtClean="0">
                <a:solidFill>
                  <a:srgbClr val="333333"/>
                </a:solidFill>
              </a:rPr>
              <a:t>an Autistic adult’s senses are either over or under sensitive to specific stimuli</a:t>
            </a:r>
          </a:p>
          <a:p>
            <a:endParaRPr lang="en-GB" sz="800" dirty="0" smtClean="0">
              <a:solidFill>
                <a:srgbClr val="333333"/>
              </a:solidFill>
            </a:endParaRPr>
          </a:p>
          <a:p>
            <a:pPr marL="342900" indent="-342900">
              <a:buFont typeface="Arial" panose="020B0604020202020204" pitchFamily="34" charset="0"/>
              <a:buChar char="•"/>
            </a:pPr>
            <a:r>
              <a:rPr lang="en-ZA" sz="2800" dirty="0" smtClean="0">
                <a:solidFill>
                  <a:srgbClr val="333333"/>
                </a:solidFill>
              </a:rPr>
              <a:t>The response to the same sensory input can also vary from over to under sensitive from one day to the next</a:t>
            </a:r>
            <a:endParaRPr lang="en-GB" sz="2800" dirty="0" smtClean="0">
              <a:solidFill>
                <a:srgbClr val="333333"/>
              </a:solidFill>
            </a:endParaRPr>
          </a:p>
        </p:txBody>
      </p:sp>
      <p:sp>
        <p:nvSpPr>
          <p:cNvPr id="8" name="Rectangle 7"/>
          <p:cNvSpPr/>
          <p:nvPr/>
        </p:nvSpPr>
        <p:spPr>
          <a:xfrm>
            <a:off x="6861503" y="6313170"/>
            <a:ext cx="5015989" cy="369332"/>
          </a:xfrm>
          <a:prstGeom prst="rect">
            <a:avLst/>
          </a:prstGeom>
        </p:spPr>
        <p:txBody>
          <a:bodyPr wrap="none">
            <a:spAutoFit/>
          </a:bodyPr>
          <a:lstStyle/>
          <a:p>
            <a:r>
              <a:rPr lang="en-GB" dirty="0">
                <a:hlinkClick r:id="rId3"/>
              </a:rPr>
              <a:t>https://www.youtube.com/watch?v=QMpyDF0Pvf8</a:t>
            </a:r>
            <a:endParaRPr lang="en-GB" dirty="0"/>
          </a:p>
        </p:txBody>
      </p:sp>
      <p:pic>
        <p:nvPicPr>
          <p:cNvPr id="3074" name="Picture 2" descr="https://scontent-lhr8-1.xx.fbcdn.net/v/t1.0-9/46804871_352649628634115_3621447923553796096_n.jpg?_nc_cat=101&amp;_nc_sid=dd9801&amp;_nc_ohc=sJ9zVhad2lcAX9UMQUc&amp;_nc_ht=scontent-lhr8-1.xx&amp;oh=74dc7e6dd90b18dcca97218d3ad505f2&amp;oe=5F5D2E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8820" y="2111657"/>
            <a:ext cx="4079630" cy="4075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90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8735" y="154546"/>
            <a:ext cx="4038815" cy="2704563"/>
          </a:xfrm>
          <a:prstGeom prst="rect">
            <a:avLst/>
          </a:prstGeom>
        </p:spPr>
      </p:pic>
      <p:sp>
        <p:nvSpPr>
          <p:cNvPr id="2" name="Title 1"/>
          <p:cNvSpPr>
            <a:spLocks noGrp="1"/>
          </p:cNvSpPr>
          <p:nvPr>
            <p:ph type="title"/>
          </p:nvPr>
        </p:nvSpPr>
        <p:spPr>
          <a:xfrm>
            <a:off x="838200" y="154546"/>
            <a:ext cx="10515600" cy="2846232"/>
          </a:xfrm>
        </p:spPr>
        <p:txBody>
          <a:bodyPr>
            <a:normAutofit/>
          </a:bodyPr>
          <a:lstStyle/>
          <a:p>
            <a:r>
              <a:rPr lang="en-GB" sz="1300" smtClean="0"/>
              <a:t>							</a:t>
            </a:r>
            <a:r>
              <a:rPr lang="en-GB" sz="1800" smtClean="0"/>
              <a:t>57 Albion Road, Edinburgh EH7 5QY</a:t>
            </a:r>
            <a:br>
              <a:rPr lang="en-GB" sz="1800" smtClean="0"/>
            </a:br>
            <a:r>
              <a:rPr lang="en-GB" sz="1800" smtClean="0"/>
              <a:t>							Tel: 0131 475 2416</a:t>
            </a:r>
            <a:br>
              <a:rPr lang="en-GB" sz="1800" smtClean="0"/>
            </a:br>
            <a:r>
              <a:rPr lang="en-GB" sz="1800" smtClean="0"/>
              <a:t>							Email: info@pasda.org.uk</a:t>
            </a:r>
            <a:br>
              <a:rPr lang="en-GB" sz="1800" smtClean="0"/>
            </a:br>
            <a:r>
              <a:rPr lang="en-GB" sz="1800" smtClean="0"/>
              <a:t>							Website: </a:t>
            </a:r>
            <a:r>
              <a:rPr lang="en-GB" sz="1800" smtClean="0">
                <a:hlinkClick r:id="rId3"/>
              </a:rPr>
              <a:t>www.pasda.org.uk</a:t>
            </a:r>
            <a:r>
              <a:rPr lang="en-GB" sz="1800" smtClean="0"/>
              <a:t> 									Scottish Charity Number: SC042678</a:t>
            </a:r>
            <a:br>
              <a:rPr lang="en-GB" sz="1800" smtClean="0"/>
            </a:br>
            <a:r>
              <a:rPr lang="en-GB" sz="1800" smtClean="0"/>
              <a:t/>
            </a:r>
            <a:br>
              <a:rPr lang="en-GB" sz="1800" smtClean="0"/>
            </a:br>
            <a:r>
              <a:rPr lang="en-GB" sz="1800" smtClean="0"/>
              <a:t/>
            </a:r>
            <a:br>
              <a:rPr lang="en-GB" sz="1800" smtClean="0"/>
            </a:br>
            <a:endParaRPr lang="en-GB" sz="1800" dirty="0"/>
          </a:p>
        </p:txBody>
      </p:sp>
      <p:sp>
        <p:nvSpPr>
          <p:cNvPr id="3" name="Content Placeholder 2"/>
          <p:cNvSpPr>
            <a:spLocks noGrp="1"/>
          </p:cNvSpPr>
          <p:nvPr>
            <p:ph idx="1"/>
          </p:nvPr>
        </p:nvSpPr>
        <p:spPr>
          <a:xfrm>
            <a:off x="838200" y="3219718"/>
            <a:ext cx="10515600" cy="3142445"/>
          </a:xfrm>
        </p:spPr>
        <p:txBody>
          <a:bodyPr>
            <a:normAutofit fontScale="92500" lnSpcReduction="10000"/>
          </a:bodyPr>
          <a:lstStyle/>
          <a:p>
            <a:pPr marL="0" indent="0" algn="ctr">
              <a:buNone/>
            </a:pPr>
            <a:r>
              <a:rPr lang="en-GB" sz="1800" b="1" smtClean="0"/>
              <a:t>MAKE A DONATION TO SUPPORT Pasda’s WORK</a:t>
            </a:r>
          </a:p>
          <a:p>
            <a:pPr marL="0" indent="0">
              <a:buNone/>
            </a:pPr>
            <a:r>
              <a:rPr lang="en-GB" sz="1800" smtClean="0"/>
              <a:t>If you have benefitted from this presentation, please consider supporting Pasda's work. </a:t>
            </a:r>
          </a:p>
          <a:p>
            <a:pPr marL="0" indent="0">
              <a:buNone/>
            </a:pPr>
            <a:r>
              <a:rPr lang="en-GB" sz="1800" smtClean="0"/>
              <a:t>You can do this in one of four ways:  </a:t>
            </a:r>
          </a:p>
          <a:p>
            <a:pPr marL="457200" indent="-457200">
              <a:buFont typeface="+mj-lt"/>
              <a:buAutoNum type="arabicParenR"/>
            </a:pPr>
            <a:r>
              <a:rPr lang="en-GB" sz="1800" smtClean="0"/>
              <a:t>Donate via JustGiving on the Pasda website at: </a:t>
            </a:r>
            <a:r>
              <a:rPr lang="en-GB" sz="1800" smtClean="0">
                <a:hlinkClick r:id="rId4"/>
              </a:rPr>
              <a:t>https://www.pasda.org.uk </a:t>
            </a:r>
            <a:r>
              <a:rPr lang="en-GB" sz="1800" smtClean="0"/>
              <a:t>, at the top right of the Home Page.</a:t>
            </a:r>
          </a:p>
          <a:p>
            <a:pPr marL="457200" indent="-457200">
              <a:buFont typeface="+mj-lt"/>
              <a:buAutoNum type="arabicParenR"/>
            </a:pPr>
            <a:r>
              <a:rPr lang="en-GB" sz="1800" smtClean="0"/>
              <a:t>Donate via JustGiving at: </a:t>
            </a:r>
            <a:r>
              <a:rPr lang="en-GB" sz="1800" smtClean="0">
                <a:hlinkClick r:id="rId5"/>
              </a:rPr>
              <a:t>https://www.justgiving.com/pasdauk</a:t>
            </a:r>
            <a:endParaRPr lang="en-GB" sz="1800" smtClean="0"/>
          </a:p>
          <a:p>
            <a:pPr marL="457200" indent="-457200">
              <a:buFont typeface="+mj-lt"/>
              <a:buAutoNum type="arabicParenR"/>
            </a:pPr>
            <a:r>
              <a:rPr lang="en-GB" sz="1800" smtClean="0"/>
              <a:t>Make a bank transfer. To do this, please contact us by phone or email for the account details.</a:t>
            </a:r>
          </a:p>
          <a:p>
            <a:pPr marL="457200" indent="-457200">
              <a:buFont typeface="+mj-lt"/>
              <a:buAutoNum type="arabicParenR"/>
            </a:pPr>
            <a:r>
              <a:rPr lang="en-GB" sz="1800" smtClean="0"/>
              <a:t>Make out a cheque payable to Pasda, and mail it to our office at the address above.  </a:t>
            </a:r>
          </a:p>
          <a:p>
            <a:pPr marL="0" indent="0" algn="ctr">
              <a:buNone/>
            </a:pPr>
            <a:endParaRPr lang="en-GB" sz="1800" smtClean="0"/>
          </a:p>
          <a:p>
            <a:pPr marL="0" indent="0" algn="ctr">
              <a:buNone/>
            </a:pPr>
            <a:r>
              <a:rPr lang="en-GB" sz="1800" smtClean="0"/>
              <a:t>Thank you very much.</a:t>
            </a:r>
          </a:p>
          <a:p>
            <a:pPr marL="0" indent="0">
              <a:buNone/>
            </a:pPr>
            <a:endParaRPr lang="en-GB" dirty="0"/>
          </a:p>
        </p:txBody>
      </p:sp>
    </p:spTree>
    <p:extLst>
      <p:ext uri="{BB962C8B-B14F-4D97-AF65-F5344CB8AC3E}">
        <p14:creationId xmlns:p14="http://schemas.microsoft.com/office/powerpoint/2010/main" val="399263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7" y="2446496"/>
            <a:ext cx="10822675" cy="1938992"/>
          </a:xfrm>
          <a:prstGeom prst="rect">
            <a:avLst/>
          </a:prstGeom>
        </p:spPr>
        <p:txBody>
          <a:bodyPr wrap="square">
            <a:spAutoFit/>
          </a:bodyPr>
          <a:lstStyle/>
          <a:p>
            <a:r>
              <a:rPr lang="en-GB" sz="2400" dirty="0">
                <a:solidFill>
                  <a:srgbClr val="000000"/>
                </a:solidFill>
              </a:rPr>
              <a:t>Driving a car that isn't working well. </a:t>
            </a:r>
          </a:p>
          <a:p>
            <a:r>
              <a:rPr lang="en-GB" sz="2400" dirty="0">
                <a:solidFill>
                  <a:srgbClr val="000000"/>
                </a:solidFill>
              </a:rPr>
              <a:t>When you step on the accelerator the car sometimes lurches forward and sometimes doesn't respond. </a:t>
            </a:r>
          </a:p>
          <a:p>
            <a:r>
              <a:rPr lang="en-GB" sz="2400" dirty="0">
                <a:solidFill>
                  <a:srgbClr val="000000"/>
                </a:solidFill>
              </a:rPr>
              <a:t>When you press the hooter it sounds blaring. </a:t>
            </a:r>
          </a:p>
          <a:p>
            <a:r>
              <a:rPr lang="en-GB" sz="2400" dirty="0">
                <a:solidFill>
                  <a:srgbClr val="000000"/>
                </a:solidFill>
              </a:rPr>
              <a:t>The brakes sometimes slow the car, but not always. </a:t>
            </a:r>
          </a:p>
        </p:txBody>
      </p:sp>
      <p:grpSp>
        <p:nvGrpSpPr>
          <p:cNvPr id="6" name="Group 5"/>
          <p:cNvGrpSpPr/>
          <p:nvPr/>
        </p:nvGrpSpPr>
        <p:grpSpPr>
          <a:xfrm>
            <a:off x="387587" y="-26016"/>
            <a:ext cx="6313464" cy="2067171"/>
            <a:chOff x="346644" y="198357"/>
            <a:chExt cx="6313464" cy="2067171"/>
          </a:xfrm>
        </p:grpSpPr>
        <p:pic>
          <p:nvPicPr>
            <p:cNvPr id="1028" name="Picture 4" descr="Image result for Imagine"/>
            <p:cNvPicPr>
              <a:picLocks noChangeAspect="1" noChangeArrowheads="1"/>
            </p:cNvPicPr>
            <p:nvPr/>
          </p:nvPicPr>
          <p:blipFill rotWithShape="1">
            <a:blip r:embed="rId2">
              <a:extLst>
                <a:ext uri="{28A0092B-C50C-407E-A947-70E740481C1C}">
                  <a14:useLocalDpi xmlns:a14="http://schemas.microsoft.com/office/drawing/2010/main" val="0"/>
                </a:ext>
              </a:extLst>
            </a:blip>
            <a:srcRect t="12309" b="54903"/>
            <a:stretch/>
          </p:blipFill>
          <p:spPr bwMode="auto">
            <a:xfrm rot="21339623">
              <a:off x="346644" y="198357"/>
              <a:ext cx="6313464" cy="2060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rot="21104890">
              <a:off x="3111689" y="2088108"/>
              <a:ext cx="1023582" cy="177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035" y="3573616"/>
            <a:ext cx="4124964" cy="3284384"/>
          </a:xfrm>
          <a:prstGeom prst="rect">
            <a:avLst/>
          </a:prstGeom>
        </p:spPr>
      </p:pic>
      <p:sp>
        <p:nvSpPr>
          <p:cNvPr id="7" name="Rectangle 6"/>
          <p:cNvSpPr/>
          <p:nvPr/>
        </p:nvSpPr>
        <p:spPr>
          <a:xfrm>
            <a:off x="696037" y="4322301"/>
            <a:ext cx="8161363" cy="1569660"/>
          </a:xfrm>
          <a:prstGeom prst="rect">
            <a:avLst/>
          </a:prstGeom>
        </p:spPr>
        <p:txBody>
          <a:bodyPr wrap="square">
            <a:spAutoFit/>
          </a:bodyPr>
          <a:lstStyle/>
          <a:p>
            <a:r>
              <a:rPr lang="en-GB" sz="2400" dirty="0">
                <a:solidFill>
                  <a:srgbClr val="000000"/>
                </a:solidFill>
              </a:rPr>
              <a:t>The indicators work occasionally, the steering is erratic, and the speedometer is inaccurate. </a:t>
            </a:r>
          </a:p>
          <a:p>
            <a:r>
              <a:rPr lang="en-GB" sz="2400" dirty="0">
                <a:solidFill>
                  <a:srgbClr val="000000"/>
                </a:solidFill>
              </a:rPr>
              <a:t>You are engaged in a constant struggle to keep the car on the road, and it is difficult to concentrate on anything else.</a:t>
            </a:r>
            <a:endParaRPr lang="en-GB" sz="2400" dirty="0"/>
          </a:p>
        </p:txBody>
      </p:sp>
      <p:sp>
        <p:nvSpPr>
          <p:cNvPr id="8" name="Rectangle 7"/>
          <p:cNvSpPr/>
          <p:nvPr/>
        </p:nvSpPr>
        <p:spPr>
          <a:xfrm rot="157393">
            <a:off x="6132168" y="1062852"/>
            <a:ext cx="5103192" cy="1200329"/>
          </a:xfrm>
          <a:prstGeom prst="rect">
            <a:avLst/>
          </a:prstGeom>
          <a:noFill/>
        </p:spPr>
        <p:txBody>
          <a:bodyPr wrap="none" lIns="91440" tIns="45720" rIns="91440" bIns="45720">
            <a:spAutoFit/>
          </a:bodyPr>
          <a:lstStyle/>
          <a:p>
            <a:pPr algn="ctr"/>
            <a:r>
              <a:rPr lang="en-US" sz="7200" dirty="0">
                <a:ln w="0"/>
                <a:effectLst>
                  <a:outerShdw blurRad="38100" dist="38100" dir="2700000" algn="tl">
                    <a:srgbClr val="000000">
                      <a:alpha val="43137"/>
                    </a:srgbClr>
                  </a:outerShdw>
                </a:effectLst>
              </a:rPr>
              <a:t>o</a:t>
            </a:r>
            <a:r>
              <a:rPr lang="en-US" sz="7200" dirty="0" smtClean="0">
                <a:ln w="0"/>
                <a:effectLst>
                  <a:outerShdw blurRad="38100" dist="38100" dir="2700000" algn="tl">
                    <a:srgbClr val="000000">
                      <a:alpha val="43137"/>
                    </a:srgbClr>
                  </a:outerShdw>
                </a:effectLst>
              </a:rPr>
              <a:t>ne day  .  .  .</a:t>
            </a:r>
            <a:endParaRPr lang="en-US" sz="7200" dirty="0">
              <a:ln w="0"/>
              <a:effectLst>
                <a:outerShdw blurRad="38100" dist="38100" dir="2700000" algn="tl" rotWithShape="0">
                  <a:srgbClr val="000000">
                    <a:alpha val="43137"/>
                  </a:srgbClr>
                </a:outerShdw>
              </a:effectLst>
            </a:endParaRPr>
          </a:p>
        </p:txBody>
      </p:sp>
    </p:spTree>
    <p:extLst>
      <p:ext uri="{BB962C8B-B14F-4D97-AF65-F5344CB8AC3E}">
        <p14:creationId xmlns:p14="http://schemas.microsoft.com/office/powerpoint/2010/main" val="2045558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459" y="102304"/>
            <a:ext cx="6327352" cy="6294031"/>
          </a:xfrm>
          <a:prstGeom prst="rect">
            <a:avLst/>
          </a:prstGeom>
        </p:spPr>
        <p:txBody>
          <a:bodyPr wrap="square">
            <a:spAutoFit/>
          </a:bodyPr>
          <a:lstStyle/>
          <a:p>
            <a:r>
              <a:rPr lang="en-ZA" sz="3600" b="1" dirty="0" smtClean="0">
                <a:effectLst>
                  <a:outerShdw blurRad="38100" dist="38100" dir="2700000" algn="tl">
                    <a:srgbClr val="000000">
                      <a:alpha val="43137"/>
                    </a:srgbClr>
                  </a:outerShdw>
                </a:effectLst>
                <a:latin typeface="Chiller" panose="04020404031007020602" pitchFamily="82" charset="0"/>
              </a:rPr>
              <a:t>          SENSORY OVERLOAD</a:t>
            </a:r>
          </a:p>
          <a:p>
            <a:endParaRPr lang="en-GB" sz="300" dirty="0" smtClean="0"/>
          </a:p>
          <a:p>
            <a:r>
              <a:rPr lang="en-GB" sz="2800" dirty="0" smtClean="0"/>
              <a:t>‘Cover </a:t>
            </a:r>
            <a:r>
              <a:rPr lang="en-GB" sz="2800" dirty="0"/>
              <a:t>my ears and block out the world</a:t>
            </a:r>
            <a:br>
              <a:rPr lang="en-GB" sz="2800" dirty="0"/>
            </a:br>
            <a:r>
              <a:rPr lang="en-GB" sz="2800" dirty="0"/>
              <a:t>Rock it so gently away</a:t>
            </a:r>
            <a:br>
              <a:rPr lang="en-GB" sz="2800" dirty="0"/>
            </a:br>
            <a:r>
              <a:rPr lang="en-GB" sz="2800" dirty="0"/>
              <a:t>Shut my eyes and pretend I’m elsewhere</a:t>
            </a:r>
            <a:br>
              <a:rPr lang="en-GB" sz="2800" dirty="0"/>
            </a:br>
            <a:r>
              <a:rPr lang="en-GB" sz="2800" dirty="0"/>
              <a:t>Hum so there’s nothing left</a:t>
            </a:r>
            <a:br>
              <a:rPr lang="en-GB" sz="2800" dirty="0"/>
            </a:br>
            <a:r>
              <a:rPr lang="en-GB" sz="2800" dirty="0"/>
              <a:t>Bang my head so the confusion is gone</a:t>
            </a:r>
            <a:br>
              <a:rPr lang="en-GB" sz="2800" dirty="0"/>
            </a:br>
            <a:r>
              <a:rPr lang="en-GB" sz="2800" dirty="0"/>
              <a:t>Curl up so I feel safe and warm</a:t>
            </a:r>
            <a:br>
              <a:rPr lang="en-GB" sz="2800" dirty="0"/>
            </a:br>
            <a:r>
              <a:rPr lang="en-GB" sz="2800" dirty="0"/>
              <a:t>Hide under blankets so I can feel hugged</a:t>
            </a:r>
            <a:br>
              <a:rPr lang="en-GB" sz="2800" dirty="0"/>
            </a:br>
            <a:r>
              <a:rPr lang="en-GB" sz="2800" dirty="0"/>
              <a:t>Be without words so alone and lost</a:t>
            </a:r>
            <a:br>
              <a:rPr lang="en-GB" sz="2800" dirty="0"/>
            </a:br>
            <a:r>
              <a:rPr lang="en-GB" sz="2800" dirty="0"/>
              <a:t>Have my body not do what I want</a:t>
            </a:r>
            <a:br>
              <a:rPr lang="en-GB" sz="2800" dirty="0"/>
            </a:br>
            <a:r>
              <a:rPr lang="en-GB" sz="2800" dirty="0"/>
              <a:t>Cry loudly so I can let it all out</a:t>
            </a:r>
            <a:br>
              <a:rPr lang="en-GB" sz="2800" dirty="0"/>
            </a:br>
            <a:r>
              <a:rPr lang="en-GB" sz="2800" dirty="0"/>
              <a:t>Be overloaded, scared and afraid</a:t>
            </a:r>
            <a:br>
              <a:rPr lang="en-GB" sz="2800" dirty="0"/>
            </a:br>
            <a:r>
              <a:rPr lang="en-GB" sz="2800" dirty="0"/>
              <a:t>Be frustrated that no one understands me</a:t>
            </a:r>
            <a:br>
              <a:rPr lang="en-GB" sz="2800" dirty="0"/>
            </a:br>
            <a:r>
              <a:rPr lang="en-GB" sz="2800" dirty="0"/>
              <a:t>That no one understands my pain</a:t>
            </a:r>
            <a:r>
              <a:rPr lang="en-GB" sz="2800" dirty="0" smtClean="0"/>
              <a:t>.’</a:t>
            </a:r>
          </a:p>
        </p:txBody>
      </p:sp>
      <p:pic>
        <p:nvPicPr>
          <p:cNvPr id="1030" name="Picture 6" descr="How Autistic Meltdowns Differ From Ordinary Temper Tantrums"/>
          <p:cNvPicPr>
            <a:picLocks noChangeAspect="1" noChangeArrowheads="1"/>
          </p:cNvPicPr>
          <p:nvPr/>
        </p:nvPicPr>
        <p:blipFill rotWithShape="1">
          <a:blip r:embed="rId2">
            <a:extLst>
              <a:ext uri="{28A0092B-C50C-407E-A947-70E740481C1C}">
                <a14:useLocalDpi xmlns:a14="http://schemas.microsoft.com/office/drawing/2010/main" val="0"/>
              </a:ext>
            </a:extLst>
          </a:blip>
          <a:srcRect l="42907" r="-1"/>
          <a:stretch/>
        </p:blipFill>
        <p:spPr bwMode="auto">
          <a:xfrm>
            <a:off x="6877810" y="726516"/>
            <a:ext cx="4912038" cy="53772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9096316" y="6358613"/>
            <a:ext cx="2960489" cy="369332"/>
          </a:xfrm>
          <a:prstGeom prst="rect">
            <a:avLst/>
          </a:prstGeom>
        </p:spPr>
        <p:txBody>
          <a:bodyPr wrap="none">
            <a:spAutoFit/>
          </a:bodyPr>
          <a:lstStyle/>
          <a:p>
            <a:pPr algn="r"/>
            <a:r>
              <a:rPr lang="en-GB" dirty="0">
                <a:hlinkClick r:id="rId3"/>
              </a:rPr>
              <a:t>http://www.mattyangel.com/</a:t>
            </a:r>
            <a:endParaRPr lang="en-GB" dirty="0"/>
          </a:p>
        </p:txBody>
      </p:sp>
      <p:sp>
        <p:nvSpPr>
          <p:cNvPr id="5" name="Rectangle 4"/>
          <p:cNvSpPr/>
          <p:nvPr/>
        </p:nvSpPr>
        <p:spPr>
          <a:xfrm>
            <a:off x="4888502" y="6211669"/>
            <a:ext cx="1906996" cy="369332"/>
          </a:xfrm>
          <a:prstGeom prst="rect">
            <a:avLst/>
          </a:prstGeom>
        </p:spPr>
        <p:txBody>
          <a:bodyPr wrap="none">
            <a:spAutoFit/>
          </a:bodyPr>
          <a:lstStyle/>
          <a:p>
            <a:pPr algn="r"/>
            <a:r>
              <a:rPr lang="en-ZA" dirty="0" err="1"/>
              <a:t>Matty</a:t>
            </a:r>
            <a:r>
              <a:rPr lang="en-ZA" dirty="0"/>
              <a:t> Angel, 2010</a:t>
            </a:r>
          </a:p>
        </p:txBody>
      </p:sp>
    </p:spTree>
    <p:extLst>
      <p:ext uri="{BB962C8B-B14F-4D97-AF65-F5344CB8AC3E}">
        <p14:creationId xmlns:p14="http://schemas.microsoft.com/office/powerpoint/2010/main" val="619463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487" y="464462"/>
            <a:ext cx="4299574" cy="1200329"/>
          </a:xfrm>
          <a:prstGeom prst="rect">
            <a:avLst/>
          </a:prstGeom>
          <a:noFill/>
        </p:spPr>
        <p:txBody>
          <a:bodyPr wrap="none" lIns="91440" tIns="45720" rIns="91440" bIns="45720">
            <a:spAutoFit/>
          </a:bodyPr>
          <a:lstStyle/>
          <a:p>
            <a:pPr algn="ctr"/>
            <a:r>
              <a:rPr lang="en-US" sz="7200" dirty="0">
                <a:ln w="0"/>
                <a:effectLst>
                  <a:outerShdw blurRad="38100" dist="38100" dir="2700000" algn="tl">
                    <a:srgbClr val="000000">
                      <a:alpha val="43137"/>
                    </a:srgbClr>
                  </a:outerShdw>
                </a:effectLst>
              </a:rPr>
              <a:t>Our senses</a:t>
            </a:r>
            <a:endParaRPr lang="en-US" sz="7200" dirty="0">
              <a:ln w="0"/>
              <a:effectLst>
                <a:outerShdw blurRad="38100" dist="38100" dir="2700000" algn="tl" rotWithShape="0">
                  <a:srgbClr val="000000">
                    <a:alpha val="43137"/>
                  </a:srgbClr>
                </a:outerShdw>
              </a:effectLst>
            </a:endParaRPr>
          </a:p>
        </p:txBody>
      </p:sp>
      <p:sp>
        <p:nvSpPr>
          <p:cNvPr id="3" name="TextBox 2"/>
          <p:cNvSpPr txBox="1"/>
          <p:nvPr/>
        </p:nvSpPr>
        <p:spPr>
          <a:xfrm>
            <a:off x="928770" y="1664791"/>
            <a:ext cx="10345003" cy="4708981"/>
          </a:xfrm>
          <a:prstGeom prst="rect">
            <a:avLst/>
          </a:prstGeom>
          <a:noFill/>
        </p:spPr>
        <p:txBody>
          <a:bodyPr wrap="square" rtlCol="0">
            <a:spAutoFit/>
          </a:bodyPr>
          <a:lstStyle/>
          <a:p>
            <a:endParaRPr lang="en-ZA" sz="800" dirty="0"/>
          </a:p>
          <a:p>
            <a:endParaRPr lang="en-ZA" sz="800" dirty="0"/>
          </a:p>
          <a:p>
            <a:pPr marL="285737" indent="-285737">
              <a:buFont typeface="Arial" panose="020B0604020202020204" pitchFamily="34" charset="0"/>
              <a:buChar char="•"/>
            </a:pPr>
            <a:r>
              <a:rPr lang="en-ZA" sz="2800" dirty="0"/>
              <a:t>Our senses give us the information we need to function in the world</a:t>
            </a:r>
          </a:p>
          <a:p>
            <a:endParaRPr lang="en-ZA" sz="800" dirty="0"/>
          </a:p>
          <a:p>
            <a:pPr marL="285737" indent="-285737">
              <a:buFont typeface="Arial" panose="020B0604020202020204" pitchFamily="34" charset="0"/>
              <a:buChar char="•"/>
            </a:pPr>
            <a:r>
              <a:rPr lang="en-ZA" sz="2800" dirty="0"/>
              <a:t>They help ensure we:</a:t>
            </a:r>
          </a:p>
          <a:p>
            <a:r>
              <a:rPr lang="en-ZA" sz="2800" dirty="0"/>
              <a:t>     - survive</a:t>
            </a:r>
          </a:p>
          <a:p>
            <a:r>
              <a:rPr lang="en-ZA" sz="2800" dirty="0"/>
              <a:t>     - learn how to become active and sociable beings </a:t>
            </a:r>
          </a:p>
          <a:p>
            <a:endParaRPr lang="en-ZA" sz="800" dirty="0"/>
          </a:p>
          <a:p>
            <a:pPr marL="285737" indent="-285737">
              <a:buFont typeface="Arial" panose="020B0604020202020204" pitchFamily="34" charset="0"/>
              <a:buChar char="•"/>
            </a:pPr>
            <a:r>
              <a:rPr lang="en-ZA" sz="2800" dirty="0"/>
              <a:t>They receive information from stimuli both outside and inside our bodies</a:t>
            </a:r>
          </a:p>
          <a:p>
            <a:endParaRPr lang="en-ZA" sz="800" dirty="0"/>
          </a:p>
          <a:p>
            <a:pPr marL="285737" indent="-285737">
              <a:buFont typeface="Arial" panose="020B0604020202020204" pitchFamily="34" charset="0"/>
              <a:buChar char="•"/>
            </a:pPr>
            <a:r>
              <a:rPr lang="en-ZA" sz="2800" dirty="0"/>
              <a:t>Any activity engages several of our senses simultaneously</a:t>
            </a:r>
          </a:p>
          <a:p>
            <a:endParaRPr lang="en-ZA" sz="800" dirty="0"/>
          </a:p>
          <a:p>
            <a:pPr marL="285737" indent="-285737">
              <a:buFont typeface="Arial" panose="020B0604020202020204" pitchFamily="34" charset="0"/>
              <a:buChar char="•"/>
            </a:pPr>
            <a:r>
              <a:rPr lang="en-ZA" sz="2800" dirty="0"/>
              <a:t>To do their job well, so that we respond appropriately, the senses </a:t>
            </a:r>
            <a:r>
              <a:rPr lang="en-ZA" sz="2800" dirty="0" smtClean="0"/>
              <a:t>need to </a:t>
            </a:r>
            <a:r>
              <a:rPr lang="en-ZA" sz="2800" dirty="0"/>
              <a:t>work together</a:t>
            </a:r>
          </a:p>
        </p:txBody>
      </p:sp>
      <p:pic>
        <p:nvPicPr>
          <p:cNvPr id="4100"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5044" t="11049" r="4974" b="59404"/>
          <a:stretch/>
        </p:blipFill>
        <p:spPr bwMode="auto">
          <a:xfrm>
            <a:off x="5554639" y="557902"/>
            <a:ext cx="4285397" cy="99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971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7965" y="261562"/>
            <a:ext cx="6455037" cy="1200329"/>
          </a:xfrm>
          <a:prstGeom prst="rect">
            <a:avLst/>
          </a:prstGeom>
          <a:noFill/>
        </p:spPr>
        <p:txBody>
          <a:bodyPr wrap="none" lIns="91440" tIns="45720" rIns="91440" bIns="45720">
            <a:spAutoFit/>
          </a:bodyPr>
          <a:lstStyle/>
          <a:p>
            <a:pPr algn="ctr"/>
            <a:r>
              <a:rPr lang="en-US" sz="7200" dirty="0" smtClean="0">
                <a:ln w="0"/>
                <a:effectLst>
                  <a:outerShdw blurRad="38100" dist="38100" dir="2700000" algn="tl">
                    <a:srgbClr val="000000">
                      <a:alpha val="43137"/>
                    </a:srgbClr>
                  </a:outerShdw>
                </a:effectLst>
              </a:rPr>
              <a:t>Our Eight Senses</a:t>
            </a:r>
            <a:endParaRPr lang="en-US" sz="7200" dirty="0">
              <a:ln w="0"/>
              <a:effectLst>
                <a:outerShdw blurRad="38100" dist="38100" dir="2700000" algn="tl" rotWithShape="0">
                  <a:srgbClr val="000000">
                    <a:alpha val="43137"/>
                  </a:srgbClr>
                </a:outerShdw>
              </a:effectLst>
            </a:endParaRPr>
          </a:p>
        </p:txBody>
      </p:sp>
      <p:pic>
        <p:nvPicPr>
          <p:cNvPr id="1026" name="Picture 2" descr="Fit fashion model man isolated vector illustration in EPS 8 format. Athletic male body templa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76" r="60360" b="7182"/>
          <a:stretch/>
        </p:blipFill>
        <p:spPr bwMode="auto">
          <a:xfrm>
            <a:off x="2216731" y="1236317"/>
            <a:ext cx="1870364" cy="51921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t fashion model man isolated vector illustration in EPS 8 format. Athletic male body templa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76" r="60360" b="7182"/>
          <a:stretch/>
        </p:blipFill>
        <p:spPr bwMode="auto">
          <a:xfrm>
            <a:off x="8176531" y="1524865"/>
            <a:ext cx="1870364" cy="519219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600923" y="1236317"/>
            <a:ext cx="3101983" cy="5417771"/>
          </a:xfrm>
          <a:prstGeom prst="ellipse">
            <a:avLst/>
          </a:prstGeom>
          <a:noFill/>
          <a:ln>
            <a:prstDash val="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a:p>
        </p:txBody>
      </p:sp>
      <p:cxnSp>
        <p:nvCxnSpPr>
          <p:cNvPr id="12" name="Straight Arrow Connector 11"/>
          <p:cNvCxnSpPr/>
          <p:nvPr/>
        </p:nvCxnSpPr>
        <p:spPr>
          <a:xfrm flipV="1">
            <a:off x="1545772" y="1800665"/>
            <a:ext cx="1606139" cy="7455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3279270" y="1786599"/>
            <a:ext cx="18850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3207062" y="1966561"/>
            <a:ext cx="1858007" cy="8299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1545772" y="1545412"/>
            <a:ext cx="1380309" cy="1969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flipV="1">
            <a:off x="4678456" y="4346922"/>
            <a:ext cx="988149" cy="140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5143691" y="1601937"/>
            <a:ext cx="1214911" cy="400110"/>
          </a:xfrm>
          <a:prstGeom prst="rect">
            <a:avLst/>
          </a:prstGeom>
          <a:noFill/>
        </p:spPr>
        <p:txBody>
          <a:bodyPr wrap="square" rtlCol="0">
            <a:spAutoFit/>
          </a:bodyPr>
          <a:lstStyle/>
          <a:p>
            <a:r>
              <a:rPr lang="en-ZA" sz="1351" b="1" dirty="0"/>
              <a:t>1. </a:t>
            </a:r>
            <a:r>
              <a:rPr lang="en-ZA" sz="2000" b="1" dirty="0"/>
              <a:t>Visual</a:t>
            </a:r>
            <a:endParaRPr lang="en-GB" sz="2000" b="1" dirty="0"/>
          </a:p>
        </p:txBody>
      </p:sp>
      <p:sp>
        <p:nvSpPr>
          <p:cNvPr id="29" name="TextBox 28"/>
          <p:cNvSpPr txBox="1"/>
          <p:nvPr/>
        </p:nvSpPr>
        <p:spPr>
          <a:xfrm>
            <a:off x="439698" y="1201827"/>
            <a:ext cx="1362988" cy="400110"/>
          </a:xfrm>
          <a:prstGeom prst="rect">
            <a:avLst/>
          </a:prstGeom>
          <a:noFill/>
        </p:spPr>
        <p:txBody>
          <a:bodyPr wrap="square" rtlCol="0">
            <a:spAutoFit/>
          </a:bodyPr>
          <a:lstStyle/>
          <a:p>
            <a:r>
              <a:rPr lang="en-ZA" sz="1351" b="1" dirty="0"/>
              <a:t>4. </a:t>
            </a:r>
            <a:r>
              <a:rPr lang="en-ZA" sz="2000" b="1" dirty="0"/>
              <a:t>Auditory</a:t>
            </a:r>
            <a:endParaRPr lang="en-GB" sz="2000" b="1" dirty="0"/>
          </a:p>
        </p:txBody>
      </p:sp>
      <p:sp>
        <p:nvSpPr>
          <p:cNvPr id="30" name="TextBox 29"/>
          <p:cNvSpPr txBox="1"/>
          <p:nvPr/>
        </p:nvSpPr>
        <p:spPr>
          <a:xfrm>
            <a:off x="4986423" y="2526165"/>
            <a:ext cx="1490501" cy="400110"/>
          </a:xfrm>
          <a:prstGeom prst="rect">
            <a:avLst/>
          </a:prstGeom>
          <a:noFill/>
        </p:spPr>
        <p:txBody>
          <a:bodyPr wrap="square" rtlCol="0">
            <a:spAutoFit/>
          </a:bodyPr>
          <a:lstStyle/>
          <a:p>
            <a:r>
              <a:rPr lang="en-ZA" sz="1351" b="1" dirty="0"/>
              <a:t>2. </a:t>
            </a:r>
            <a:r>
              <a:rPr lang="en-ZA" sz="2000" b="1" dirty="0"/>
              <a:t>Gustatory </a:t>
            </a:r>
            <a:endParaRPr lang="en-GB" sz="2000" b="1" dirty="0"/>
          </a:p>
        </p:txBody>
      </p:sp>
      <p:sp>
        <p:nvSpPr>
          <p:cNvPr id="31" name="TextBox 30"/>
          <p:cNvSpPr txBox="1"/>
          <p:nvPr/>
        </p:nvSpPr>
        <p:spPr>
          <a:xfrm>
            <a:off x="245884" y="2275305"/>
            <a:ext cx="1662941" cy="400110"/>
          </a:xfrm>
          <a:prstGeom prst="rect">
            <a:avLst/>
          </a:prstGeom>
          <a:noFill/>
        </p:spPr>
        <p:txBody>
          <a:bodyPr wrap="square" rtlCol="0">
            <a:spAutoFit/>
          </a:bodyPr>
          <a:lstStyle/>
          <a:p>
            <a:r>
              <a:rPr lang="en-ZA" sz="1351" b="1" dirty="0"/>
              <a:t>5. </a:t>
            </a:r>
            <a:r>
              <a:rPr lang="en-ZA" sz="2000" b="1" dirty="0"/>
              <a:t>Olfactory</a:t>
            </a:r>
            <a:endParaRPr lang="en-GB" sz="2000" b="1" dirty="0"/>
          </a:p>
        </p:txBody>
      </p:sp>
      <p:sp>
        <p:nvSpPr>
          <p:cNvPr id="32" name="TextBox 31"/>
          <p:cNvSpPr txBox="1"/>
          <p:nvPr/>
        </p:nvSpPr>
        <p:spPr>
          <a:xfrm>
            <a:off x="5661516" y="4146864"/>
            <a:ext cx="1062843" cy="400110"/>
          </a:xfrm>
          <a:prstGeom prst="rect">
            <a:avLst/>
          </a:prstGeom>
          <a:noFill/>
        </p:spPr>
        <p:txBody>
          <a:bodyPr wrap="square" rtlCol="0">
            <a:spAutoFit/>
          </a:bodyPr>
          <a:lstStyle/>
          <a:p>
            <a:r>
              <a:rPr lang="en-ZA" sz="1351" b="1" dirty="0"/>
              <a:t>3.</a:t>
            </a:r>
            <a:r>
              <a:rPr lang="en-ZA" sz="2000" b="1" dirty="0"/>
              <a:t>Tactile</a:t>
            </a:r>
            <a:endParaRPr lang="en-GB" sz="2000" b="1" dirty="0"/>
          </a:p>
        </p:txBody>
      </p:sp>
      <p:cxnSp>
        <p:nvCxnSpPr>
          <p:cNvPr id="33" name="Straight Arrow Connector 32"/>
          <p:cNvCxnSpPr/>
          <p:nvPr/>
        </p:nvCxnSpPr>
        <p:spPr>
          <a:xfrm flipH="1">
            <a:off x="9371641" y="2055377"/>
            <a:ext cx="13504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H="1" flipV="1">
            <a:off x="9670242" y="3284825"/>
            <a:ext cx="1288495" cy="9581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H="1">
            <a:off x="9444626" y="4253096"/>
            <a:ext cx="1514111" cy="9608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H="1">
            <a:off x="9337186" y="4243001"/>
            <a:ext cx="1621551" cy="530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H="1" flipV="1">
            <a:off x="9776914" y="4157835"/>
            <a:ext cx="1181823" cy="851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7948343" y="2824238"/>
            <a:ext cx="116336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a:off x="7948343" y="2824238"/>
            <a:ext cx="1264700" cy="7067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a:off x="7948343" y="2824238"/>
            <a:ext cx="1280065" cy="460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10383811" y="1685710"/>
            <a:ext cx="1530156" cy="1754326"/>
          </a:xfrm>
          <a:prstGeom prst="rect">
            <a:avLst/>
          </a:prstGeom>
          <a:noFill/>
        </p:spPr>
        <p:txBody>
          <a:bodyPr wrap="square" rtlCol="0">
            <a:spAutoFit/>
          </a:bodyPr>
          <a:lstStyle/>
          <a:p>
            <a:pPr algn="ctr"/>
            <a:r>
              <a:rPr lang="en-ZA" sz="1351" b="1" dirty="0" smtClean="0"/>
              <a:t>7. </a:t>
            </a:r>
            <a:r>
              <a:rPr lang="en-ZA" sz="2000" b="1" dirty="0"/>
              <a:t>Vestibular sense</a:t>
            </a:r>
          </a:p>
          <a:p>
            <a:pPr algn="ctr"/>
            <a:r>
              <a:rPr lang="en-ZA" sz="1600" b="1" dirty="0"/>
              <a:t>(Inner ear: balance &amp; movement)</a:t>
            </a:r>
            <a:endParaRPr lang="en-GB" sz="1600" b="1" dirty="0"/>
          </a:p>
          <a:p>
            <a:pPr algn="ctr"/>
            <a:endParaRPr lang="en-GB" sz="2000" b="1" dirty="0"/>
          </a:p>
        </p:txBody>
      </p:sp>
      <p:sp>
        <p:nvSpPr>
          <p:cNvPr id="68" name="TextBox 67"/>
          <p:cNvSpPr txBox="1"/>
          <p:nvPr/>
        </p:nvSpPr>
        <p:spPr>
          <a:xfrm>
            <a:off x="10275083" y="4537037"/>
            <a:ext cx="1867212" cy="615553"/>
          </a:xfrm>
          <a:prstGeom prst="rect">
            <a:avLst/>
          </a:prstGeom>
          <a:noFill/>
        </p:spPr>
        <p:txBody>
          <a:bodyPr wrap="square" rtlCol="0">
            <a:spAutoFit/>
          </a:bodyPr>
          <a:lstStyle/>
          <a:p>
            <a:pPr algn="ctr"/>
            <a:r>
              <a:rPr lang="en-ZA" sz="1700" b="1" dirty="0" smtClean="0"/>
              <a:t>6. </a:t>
            </a:r>
            <a:r>
              <a:rPr lang="en-ZA" sz="1700" b="1" dirty="0"/>
              <a:t>Proprioception </a:t>
            </a:r>
            <a:r>
              <a:rPr lang="en-ZA" sz="1600" b="1" dirty="0"/>
              <a:t>     </a:t>
            </a:r>
            <a:r>
              <a:rPr lang="en-ZA" sz="1700" b="1" dirty="0"/>
              <a:t>(muscles &amp; joints)</a:t>
            </a:r>
            <a:endParaRPr lang="en-GB" sz="1700" b="1" dirty="0"/>
          </a:p>
        </p:txBody>
      </p:sp>
      <p:sp>
        <p:nvSpPr>
          <p:cNvPr id="69" name="TextBox 68"/>
          <p:cNvSpPr txBox="1"/>
          <p:nvPr/>
        </p:nvSpPr>
        <p:spPr>
          <a:xfrm>
            <a:off x="6600459" y="2232985"/>
            <a:ext cx="1894120" cy="646331"/>
          </a:xfrm>
          <a:prstGeom prst="rect">
            <a:avLst/>
          </a:prstGeom>
          <a:noFill/>
        </p:spPr>
        <p:txBody>
          <a:bodyPr wrap="square" rtlCol="0">
            <a:spAutoFit/>
          </a:bodyPr>
          <a:lstStyle/>
          <a:p>
            <a:pPr algn="ctr"/>
            <a:r>
              <a:rPr lang="en-ZA" sz="1351" b="1" dirty="0"/>
              <a:t>8. </a:t>
            </a:r>
            <a:r>
              <a:rPr lang="en-ZA" sz="2000" b="1" dirty="0" err="1"/>
              <a:t>Interoception</a:t>
            </a:r>
            <a:endParaRPr lang="en-ZA" sz="2000" b="1" dirty="0"/>
          </a:p>
          <a:p>
            <a:pPr algn="ctr"/>
            <a:r>
              <a:rPr lang="en-ZA" sz="1600" b="1" dirty="0"/>
              <a:t>(Internal organs)</a:t>
            </a:r>
            <a:endParaRPr lang="en-GB" sz="1600" b="1" dirty="0"/>
          </a:p>
        </p:txBody>
      </p:sp>
      <p:cxnSp>
        <p:nvCxnSpPr>
          <p:cNvPr id="1028" name="Straight Connector 1027"/>
          <p:cNvCxnSpPr/>
          <p:nvPr/>
        </p:nvCxnSpPr>
        <p:spPr>
          <a:xfrm>
            <a:off x="10958732" y="4254313"/>
            <a:ext cx="249952" cy="29781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9062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may contain: text that says &quot;Sensory Processing Visual Input Some people thrive on having lots of things and colour around them, they find it inspiring. While others can't cope with clutter, they become distracted or even anxious. Krysten Taprell Psychologist www.thetherapistparent.com therapist nstagram:the_therapist_parentFacebo parent the therapist parent @psycholog istkrysten&quot;"/>
          <p:cNvPicPr/>
          <p:nvPr/>
        </p:nvPicPr>
        <p:blipFill rotWithShape="1">
          <a:blip r:embed="rId2">
            <a:extLst>
              <a:ext uri="{28A0092B-C50C-407E-A947-70E740481C1C}">
                <a14:useLocalDpi xmlns:a14="http://schemas.microsoft.com/office/drawing/2010/main" val="0"/>
              </a:ext>
            </a:extLst>
          </a:blip>
          <a:srcRect t="12893"/>
          <a:stretch/>
        </p:blipFill>
        <p:spPr bwMode="auto">
          <a:xfrm>
            <a:off x="2092960" y="142240"/>
            <a:ext cx="7884159" cy="6563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4801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may contain: food, text that says &quot;Sensory Processing Taste (gustatory input) We all have a preference for sweet, salty, sour or bitter foods, but what about texture of food and temperature of food/drinks? do you feel more alert when you crunch your food or does thát make you tired and agitated? Instagram: the www.thetherapistparent.com rent.com thether parent acebook: therapist parent @psychologistkrysten&quot;"/>
          <p:cNvPicPr/>
          <p:nvPr/>
        </p:nvPicPr>
        <p:blipFill rotWithShape="1">
          <a:blip r:embed="rId2">
            <a:extLst>
              <a:ext uri="{28A0092B-C50C-407E-A947-70E740481C1C}">
                <a14:useLocalDpi xmlns:a14="http://schemas.microsoft.com/office/drawing/2010/main" val="0"/>
              </a:ext>
            </a:extLst>
          </a:blip>
          <a:srcRect t="12743"/>
          <a:stretch/>
        </p:blipFill>
        <p:spPr bwMode="auto">
          <a:xfrm>
            <a:off x="2374606" y="182880"/>
            <a:ext cx="7612674" cy="64107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3372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scontent-lhr8-1.xx.fbcdn.net/v/t1.0-9/116796859_303089584373407_5650572968425140054_n.jpg?_nc_cat=104&amp;_nc_sid=2d5d41&amp;_nc_ohc=YLlhbYvqJroAX-WN5g9&amp;_nc_ht=scontent-lhr8-1.xx&amp;oh=8b2ff00db21d23ba1d6a7c6ec19de956&amp;oe=5F55959B"/>
          <p:cNvPicPr/>
          <p:nvPr/>
        </p:nvPicPr>
        <p:blipFill rotWithShape="1">
          <a:blip r:embed="rId2">
            <a:extLst>
              <a:ext uri="{28A0092B-C50C-407E-A947-70E740481C1C}">
                <a14:useLocalDpi xmlns:a14="http://schemas.microsoft.com/office/drawing/2010/main" val="0"/>
              </a:ext>
            </a:extLst>
          </a:blip>
          <a:srcRect t="10287"/>
          <a:stretch/>
        </p:blipFill>
        <p:spPr bwMode="auto">
          <a:xfrm>
            <a:off x="2319552" y="101600"/>
            <a:ext cx="7586448" cy="6648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7671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79C1218DD93D47BF3445AE321C4C6E" ma:contentTypeVersion="10" ma:contentTypeDescription="Create a new document." ma:contentTypeScope="" ma:versionID="a470367d08abcda47bc563d5aa398ffa">
  <xsd:schema xmlns:xsd="http://www.w3.org/2001/XMLSchema" xmlns:xs="http://www.w3.org/2001/XMLSchema" xmlns:p="http://schemas.microsoft.com/office/2006/metadata/properties" xmlns:ns2="2fa0e45d-7aaf-4b91-ac37-34070b1c6d48" targetNamespace="http://schemas.microsoft.com/office/2006/metadata/properties" ma:root="true" ma:fieldsID="5b80c478280c377c3fd299365d8f60a7" ns2:_="">
    <xsd:import namespace="2fa0e45d-7aaf-4b91-ac37-34070b1c6d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0e45d-7aaf-4b91-ac37-34070b1c6d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456D1F-A662-4EFC-8176-EDE8740CC6EA}"/>
</file>

<file path=customXml/itemProps2.xml><?xml version="1.0" encoding="utf-8"?>
<ds:datastoreItem xmlns:ds="http://schemas.openxmlformats.org/officeDocument/2006/customXml" ds:itemID="{67C349DE-74BB-4D21-8ACE-B69FC6DB04CE}"/>
</file>

<file path=customXml/itemProps3.xml><?xml version="1.0" encoding="utf-8"?>
<ds:datastoreItem xmlns:ds="http://schemas.openxmlformats.org/officeDocument/2006/customXml" ds:itemID="{6784A29D-2F5F-42AD-B0A4-BC0A343AD8B6}"/>
</file>

<file path=docProps/app.xml><?xml version="1.0" encoding="utf-8"?>
<Properties xmlns="http://schemas.openxmlformats.org/officeDocument/2006/extended-properties" xmlns:vt="http://schemas.openxmlformats.org/officeDocument/2006/docPropsVTypes">
  <Template>Office Theme</Template>
  <TotalTime>4702</TotalTime>
  <Words>1120</Words>
  <Application>Microsoft Office PowerPoint</Application>
  <PresentationFormat>Widescreen</PresentationFormat>
  <Paragraphs>199</Paragraphs>
  <Slides>27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Chiller</vt:lpstr>
      <vt:lpstr>Comic Sans MS</vt:lpstr>
      <vt:lpstr>IBMPlexSans</vt:lpstr>
      <vt:lpstr>Segoe UI Light</vt:lpstr>
      <vt:lpstr>source-sans-pro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57 Albion Road, Edinburgh EH7 5QY        Tel: 0131 475 2416        Email: info@pasda.org.uk        Website: www.pasda.org.uk          Scottish Charity Number: SC042678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Barratt</dc:creator>
  <cp:lastModifiedBy>Chris Griffiths</cp:lastModifiedBy>
  <cp:revision>243</cp:revision>
  <dcterms:created xsi:type="dcterms:W3CDTF">2019-09-07T15:36:57Z</dcterms:created>
  <dcterms:modified xsi:type="dcterms:W3CDTF">2020-10-21T09:55:02Z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0x010100FA79C1218DD93D47BF3445AE321C4C6E</vt:lpwstr>
  </property>
</Properties>
</file>