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6" r:id="rId2"/>
    <p:sldId id="307" r:id="rId3"/>
    <p:sldId id="322" r:id="rId4"/>
    <p:sldId id="323" r:id="rId5"/>
    <p:sldId id="293" r:id="rId6"/>
    <p:sldId id="321" r:id="rId7"/>
    <p:sldId id="337" r:id="rId8"/>
    <p:sldId id="270" r:id="rId9"/>
    <p:sldId id="261" r:id="rId10"/>
    <p:sldId id="335" r:id="rId11"/>
    <p:sldId id="278" r:id="rId12"/>
    <p:sldId id="262" r:id="rId13"/>
    <p:sldId id="296" r:id="rId14"/>
    <p:sldId id="338" r:id="rId15"/>
    <p:sldId id="339" r:id="rId16"/>
    <p:sldId id="263" r:id="rId17"/>
    <p:sldId id="330" r:id="rId18"/>
    <p:sldId id="264" r:id="rId19"/>
    <p:sldId id="341" r:id="rId20"/>
    <p:sldId id="265" r:id="rId21"/>
    <p:sldId id="290" r:id="rId22"/>
    <p:sldId id="340" r:id="rId23"/>
    <p:sldId id="288" r:id="rId24"/>
    <p:sldId id="289" r:id="rId25"/>
    <p:sldId id="286" r:id="rId26"/>
    <p:sldId id="342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CE7"/>
    <a:srgbClr val="FD3DC6"/>
    <a:srgbClr val="CC00CC"/>
    <a:srgbClr val="C476B3"/>
    <a:srgbClr val="CC99FF"/>
    <a:srgbClr val="FF9900"/>
    <a:srgbClr val="808080"/>
    <a:srgbClr val="5DE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30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5C58-83B1-4CEF-9C7B-25E0DC43C8B1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21DF-65FB-4704-8669-2C2928287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21DF-65FB-4704-8669-2C2928287C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5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21DF-65FB-4704-8669-2C2928287C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4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21DF-65FB-4704-8669-2C2928287C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6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21DF-65FB-4704-8669-2C2928287C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9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21DF-65FB-4704-8669-2C2928287C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6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21DF-65FB-4704-8669-2C2928287CA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2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6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8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6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6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6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02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2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5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2067-FD72-4487-84D5-51799E0A541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C8C5-370F-45C1-AA06-C9B19109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5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w-cBs74q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autismdiscussionpage/posts/shutdowns-and-meltdownsthere-are-many-aspects-of-autism-that-make-the-world-chao/81279315546685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3905841/autism-hyperfunctional/#:~:text=In%202007%2C%20researchers%20Kamila%20Markram,is%20actually%20supercharged%20and%20hyperfunctio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mDGvquzn2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birehabilitation.wordpress.com/2020/07/18/blog-post-21-people-explain-what-sensory-overload-feels-like-the-mighty/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P4Ed6G3gw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ighty.com/2018/04/sensory-meltdowns-in-adults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oeJamesNeurodiversityawarenes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utism.org.uk/about/behaviour/sensory-world.asp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ologicaldemandavoidanceaprofileofautism.com/2019/03/18/45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bbc.co.uk/news/health-4735941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utistica.org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ork.autism.org.uk/sites/default/files/ckfinder/files/Sleep%20issues%20in%20autistic%20adults%20PDF(1)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llycatpda.co.uk/2019/02/delayed-sleep-phase-syndrome-and-pda.html" TargetMode="Externa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da.org.uk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stgiving.com/pasdauk" TargetMode="External"/><Relationship Id="rId4" Type="http://schemas.openxmlformats.org/officeDocument/2006/relationships/hyperlink" Target="https://www.pasda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m/future/article/20160617-the-daily-pain-of-having-extreme-percep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ork.autism.org.uk/good-practice/evidence-base/synaesthesia-autis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ynesthesia.me/see-your-nam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bc.co.uk/news/health-21060207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www.griffinot.com/wp-content/uploads/Checklist-Signs-and-Symptoms-of-Sensory-Processing-Disorder-201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92000" cy="678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9567" y="6205878"/>
            <a:ext cx="3897221" cy="3002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1351" dirty="0">
                <a:solidFill>
                  <a:srgbClr val="D7DADC"/>
                </a:solidFill>
                <a:latin typeface="IBMPlexSans"/>
              </a:rPr>
              <a:t>Sensory Overload, watercolour and ink on paper</a:t>
            </a:r>
            <a:endParaRPr lang="en-GB" sz="1351" dirty="0"/>
          </a:p>
        </p:txBody>
      </p:sp>
      <p:sp>
        <p:nvSpPr>
          <p:cNvPr id="3" name="Rectangle 2"/>
          <p:cNvSpPr/>
          <p:nvPr/>
        </p:nvSpPr>
        <p:spPr>
          <a:xfrm>
            <a:off x="1355763" y="365886"/>
            <a:ext cx="94804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Sensory processing </a:t>
            </a:r>
          </a:p>
          <a:p>
            <a:pPr algn="ctr"/>
            <a:r>
              <a:rPr lang="en-US" sz="88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and Autism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308" y="5121093"/>
            <a:ext cx="536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Sarah Barratt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Educational </a:t>
            </a:r>
            <a:r>
              <a:rPr lang="en-ZA" sz="2800" b="1" dirty="0" smtClean="0">
                <a:solidFill>
                  <a:schemeClr val="bg1"/>
                </a:solidFill>
              </a:rPr>
              <a:t>Psychologist, PASDA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s</a:t>
            </a:r>
            <a:r>
              <a:rPr lang="en-ZA" sz="2800" b="1" dirty="0" smtClean="0">
                <a:solidFill>
                  <a:schemeClr val="bg1"/>
                </a:solidFill>
              </a:rPr>
              <a:t>arahs_karma@yahoo.co.uk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7957" y="3220543"/>
            <a:ext cx="219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PART 2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0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s-extraordinary.com/wp-content/uploads/2019/01/The-Sensory-Spectr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12670" r="5488"/>
          <a:stretch/>
        </p:blipFill>
        <p:spPr bwMode="auto">
          <a:xfrm>
            <a:off x="1741123" y="411779"/>
            <a:ext cx="8490636" cy="621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1545" y="-143221"/>
            <a:ext cx="71743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Sensory Spectrum</a:t>
            </a:r>
            <a:endParaRPr lang="en-US" sz="6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684" y="746730"/>
            <a:ext cx="4200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</a:rPr>
              <a:t>describes the array of </a:t>
            </a:r>
            <a:r>
              <a:rPr lang="en-GB" b="1" dirty="0">
                <a:solidFill>
                  <a:srgbClr val="333333"/>
                </a:solidFill>
              </a:rPr>
              <a:t>sensory differences </a:t>
            </a:r>
            <a:r>
              <a:rPr lang="en-GB" dirty="0">
                <a:solidFill>
                  <a:srgbClr val="333333"/>
                </a:solidFill>
              </a:rPr>
              <a:t>that exist from </a:t>
            </a:r>
            <a:r>
              <a:rPr lang="en-GB" dirty="0" smtClean="0">
                <a:solidFill>
                  <a:srgbClr val="333333"/>
                </a:solidFill>
              </a:rPr>
              <a:t>one individual to another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7707" y="3545796"/>
            <a:ext cx="306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Most </a:t>
            </a:r>
            <a:r>
              <a:rPr lang="en-GB" b="1" dirty="0" err="1">
                <a:solidFill>
                  <a:srgbClr val="0070C0"/>
                </a:solidFill>
              </a:rPr>
              <a:t>neurotypical</a:t>
            </a:r>
            <a:r>
              <a:rPr lang="en-GB" b="1" dirty="0">
                <a:solidFill>
                  <a:srgbClr val="0070C0"/>
                </a:solidFill>
              </a:rPr>
              <a:t> individuals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7967" y="1174863"/>
            <a:ext cx="2770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Highly sensitive </a:t>
            </a:r>
            <a:r>
              <a:rPr lang="en-GB" dirty="0" smtClean="0"/>
              <a:t>individuals: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</a:t>
            </a:r>
            <a:r>
              <a:rPr lang="en-GB" dirty="0" smtClean="0"/>
              <a:t>ery sensitive to sensory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ehave in ways that tend to avoid certain sensory input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9108" y="5027450"/>
            <a:ext cx="3646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Hyposensitive</a:t>
            </a:r>
            <a:r>
              <a:rPr lang="en-GB" dirty="0" smtClean="0"/>
              <a:t> individuals: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Less responsive to sensory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Tend to exhibit certain sensory seeking behaviours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989694" y="1826903"/>
            <a:ext cx="204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Autistic individuals </a:t>
            </a:r>
            <a:endParaRPr lang="en-GB" b="1" dirty="0">
              <a:solidFill>
                <a:srgbClr val="92D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46890" y="1170699"/>
            <a:ext cx="0" cy="672169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38092" y="2196235"/>
            <a:ext cx="8798" cy="617303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89694" y="5372975"/>
            <a:ext cx="204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Autistic individuals </a:t>
            </a:r>
            <a:endParaRPr lang="en-GB" b="1" dirty="0">
              <a:solidFill>
                <a:srgbClr val="92D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46890" y="4716771"/>
            <a:ext cx="0" cy="672169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38092" y="5742307"/>
            <a:ext cx="8798" cy="617303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86441" y="2405647"/>
            <a:ext cx="0" cy="11401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65978" y="3915128"/>
            <a:ext cx="0" cy="13039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83063" y="6428189"/>
            <a:ext cx="489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https://www.youtube.com/watch?v=Rsw-cBs74q0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222" r="84335" b="15861"/>
          <a:stretch/>
        </p:blipFill>
        <p:spPr>
          <a:xfrm>
            <a:off x="1864095" y="835415"/>
            <a:ext cx="1371601" cy="5842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5392271"/>
            <a:ext cx="3810000" cy="1143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Nervous system running on high idle, anxious and insecure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7281" y="4249271"/>
            <a:ext cx="3810000" cy="1143000"/>
          </a:xfrm>
          <a:prstGeom prst="rect">
            <a:avLst/>
          </a:prstGeom>
          <a:gradFill flip="none" rotWithShape="1">
            <a:gsLst>
              <a:gs pos="24000">
                <a:schemeClr val="accent5">
                  <a:lumMod val="89000"/>
                </a:schemeClr>
              </a:gs>
              <a:gs pos="36000">
                <a:schemeClr val="accent5">
                  <a:lumMod val="89000"/>
                </a:schemeClr>
              </a:gs>
              <a:gs pos="57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Easily overwhelmed!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797" y="3106271"/>
            <a:ext cx="38100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Sensory receptors give inadequate feedback. Individual </a:t>
            </a:r>
            <a:r>
              <a:rPr lang="en-ZA" b="1" u="sng" dirty="0">
                <a:solidFill>
                  <a:schemeClr val="accent1"/>
                </a:solidFill>
              </a:rPr>
              <a:t>unaware</a:t>
            </a:r>
            <a:r>
              <a:rPr lang="en-ZA" b="1" dirty="0">
                <a:solidFill>
                  <a:schemeClr val="tx1"/>
                </a:solidFill>
              </a:rPr>
              <a:t> of the rapid build up of stress chemicals.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797" y="1963271"/>
            <a:ext cx="38100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SHUTDOWN  - brains attempt to minimize stimulation in order to avoid overload!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797" y="820271"/>
            <a:ext cx="38100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MELTDOWN – the brain’s ‘panic’ button has been set off!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798" y="1963271"/>
            <a:ext cx="6629403" cy="0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0" y="159393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no return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352798" y="3106271"/>
            <a:ext cx="6629403" cy="0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1000" y="273693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Critical 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797" y="745441"/>
            <a:ext cx="342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fragile and vulnerable to stress and overload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4560" y="189084"/>
            <a:ext cx="523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system</a:t>
            </a: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21" y="-122972"/>
            <a:ext cx="48005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Autistic </a:t>
            </a:r>
            <a:endParaRPr lang="en-US" sz="7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autistic adult in shut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106270"/>
            <a:ext cx="30099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4189" y="6531951"/>
            <a:ext cx="115278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dirty="0">
                <a:hlinkClick r:id="rId4"/>
              </a:rPr>
              <a:t>https://www.facebook.com/autismdiscussionpage/posts/shutdowns-and-meltdownsthere-are-many-aspects-of-autism-that-make-the-world-chao/812793155466853/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537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47143">
            <a:off x="7943949" y="1294344"/>
            <a:ext cx="3365302" cy="2954429"/>
            <a:chOff x="6144874" y="2912311"/>
            <a:chExt cx="4349623" cy="3778435"/>
          </a:xfrm>
        </p:grpSpPr>
        <p:pic>
          <p:nvPicPr>
            <p:cNvPr id="3074" name="Picture 2" descr="Image result for sensory processing and AS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8622">
              <a:off x="7146520" y="3349772"/>
              <a:ext cx="3347977" cy="33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516191">
              <a:off x="6144874" y="2912311"/>
              <a:ext cx="1414067" cy="759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dirty="0" smtClean="0">
                  <a:ln w="0"/>
                  <a:solidFill>
                    <a:schemeClr val="tx1"/>
                  </a:solidFill>
                  <a:latin typeface="AR BERKLEY" panose="02000000000000000000" pitchFamily="2" charset="0"/>
                </a:rPr>
                <a:t>ASD</a:t>
              </a:r>
              <a:endParaRPr lang="en-GB" sz="3600" dirty="0">
                <a:latin typeface="AR BERKLEY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28131" y="251146"/>
            <a:ext cx="101137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Processing &amp; </a:t>
            </a:r>
            <a:r>
              <a:rPr lang="en-US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</a:t>
            </a:r>
            <a:endParaRPr lang="en-US" sz="66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6640" y="4183977"/>
            <a:ext cx="4257040" cy="1610890"/>
          </a:xfrm>
          <a:prstGeom prst="rect">
            <a:avLst/>
          </a:prstGeom>
          <a:gradFill flip="none" rotWithShape="1">
            <a:gsLst>
              <a:gs pos="0">
                <a:srgbClr val="FEACE7">
                  <a:shade val="30000"/>
                  <a:satMod val="115000"/>
                </a:srgbClr>
              </a:gs>
              <a:gs pos="50000">
                <a:srgbClr val="FEACE7">
                  <a:shade val="67500"/>
                  <a:satMod val="115000"/>
                </a:srgbClr>
              </a:gs>
              <a:gs pos="100000">
                <a:srgbClr val="FEACE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“IMAGINE BEING BORN 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a world of bewildering, inescapable sensory overload, like a visitor from a much darker, calmer, quieter planet.”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ZA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Kaila and Henry </a:t>
            </a:r>
            <a:r>
              <a:rPr lang="en-ZA" sz="1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Markram</a:t>
            </a: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neuroscientists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131" y="2309426"/>
            <a:ext cx="7771868" cy="217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Certain </a:t>
            </a:r>
            <a:r>
              <a:rPr lang="en-GB" sz="2400" dirty="0"/>
              <a:t>behaviours, activities and/or interests may be due to over or under reactivity to sensory input or particular interest in sensory aspects of the environment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This can contribute significantly to increasing levels of </a:t>
            </a:r>
            <a:r>
              <a:rPr lang="en-GB" sz="2400" dirty="0" smtClean="0"/>
              <a:t>stress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759" y="1724858"/>
            <a:ext cx="802873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ASD and sensory processing difficulties often occur together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9386" y="4387273"/>
            <a:ext cx="6096000" cy="1844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out-of-sync nervous system influences the way the world is experienced 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engaged with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6640" y="5816191"/>
            <a:ext cx="460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https://time.com/3905841/autism-hyperfunctional/#:~:text=In%202007%2C%20researchers%20Kamila%20Markram,is%20actually%20supercharged%20and%20hyperfunctional</a:t>
            </a:r>
            <a:r>
              <a:rPr lang="en-GB" sz="1200" dirty="0" smtClean="0"/>
              <a:t>.</a:t>
            </a:r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00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369" y="1602394"/>
            <a:ext cx="64771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Research has shown there </a:t>
            </a:r>
            <a:r>
              <a:rPr lang="en-GB" sz="2400" dirty="0"/>
              <a:t>is no clear pattern of responses in </a:t>
            </a:r>
            <a:r>
              <a:rPr lang="en-GB" sz="2400" dirty="0" smtClean="0"/>
              <a:t>Autism </a:t>
            </a:r>
            <a:r>
              <a:rPr lang="en-GB" sz="2400" dirty="0"/>
              <a:t>to sensory </a:t>
            </a:r>
            <a:r>
              <a:rPr lang="en-GB" sz="2400" dirty="0" smtClean="0"/>
              <a:t>information</a:t>
            </a:r>
          </a:p>
          <a:p>
            <a:endParaRPr lang="en-GB" sz="800" dirty="0" smtClean="0"/>
          </a:p>
          <a:p>
            <a:r>
              <a:rPr lang="en-GB" sz="2400" dirty="0"/>
              <a:t>S</a:t>
            </a:r>
            <a:r>
              <a:rPr lang="en-GB" sz="2400" dirty="0" smtClean="0"/>
              <a:t>ome </a:t>
            </a:r>
            <a:r>
              <a:rPr lang="en-GB" sz="2400" dirty="0"/>
              <a:t>brains </a:t>
            </a:r>
            <a:r>
              <a:rPr lang="en-GB" sz="2400" dirty="0" smtClean="0"/>
              <a:t>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more 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others </a:t>
            </a:r>
            <a:r>
              <a:rPr lang="en-GB" sz="2400" dirty="0"/>
              <a:t>could be slower to respond to sensory </a:t>
            </a:r>
            <a:r>
              <a:rPr lang="en-GB" sz="2400" dirty="0" smtClean="0"/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while </a:t>
            </a:r>
            <a:r>
              <a:rPr lang="en-GB" sz="2400" dirty="0"/>
              <a:t>others might seek out </a:t>
            </a:r>
            <a:r>
              <a:rPr lang="en-GB" sz="2400" dirty="0" smtClean="0"/>
              <a:t>increased </a:t>
            </a:r>
            <a:r>
              <a:rPr lang="en-GB" sz="2400" dirty="0"/>
              <a:t>sensory </a:t>
            </a:r>
            <a:r>
              <a:rPr lang="en-GB" sz="2400" dirty="0" smtClean="0"/>
              <a:t>inputs</a:t>
            </a:r>
          </a:p>
          <a:p>
            <a:endParaRPr lang="en-GB" sz="800" dirty="0" smtClean="0"/>
          </a:p>
          <a:p>
            <a:r>
              <a:rPr lang="en-GB" sz="2400" dirty="0"/>
              <a:t>One common finding </a:t>
            </a:r>
            <a:r>
              <a:rPr lang="en-GB" sz="2400" dirty="0" smtClean="0"/>
              <a:t>is</a:t>
            </a:r>
            <a:r>
              <a:rPr lang="en-GB" sz="2400" dirty="0"/>
              <a:t> </a:t>
            </a:r>
            <a:r>
              <a:rPr lang="en-GB" sz="2400" dirty="0" smtClean="0"/>
              <a:t>increased </a:t>
            </a:r>
            <a:r>
              <a:rPr lang="en-GB" sz="2400" b="1" dirty="0" smtClean="0"/>
              <a:t>auditory sensitivity</a:t>
            </a:r>
            <a:r>
              <a:rPr lang="en-GB" sz="2400" dirty="0"/>
              <a:t> </a:t>
            </a:r>
            <a:r>
              <a:rPr lang="en-GB" sz="2400" dirty="0" smtClean="0"/>
              <a:t>and the frequency of</a:t>
            </a:r>
            <a:r>
              <a:rPr lang="en-GB" sz="2400" dirty="0"/>
              <a:t>  </a:t>
            </a:r>
            <a:r>
              <a:rPr lang="en-GB" sz="2400" b="1" dirty="0"/>
              <a:t>t</a:t>
            </a:r>
            <a:r>
              <a:rPr lang="en-GB" sz="2400" b="1" dirty="0" smtClean="0"/>
              <a:t>ouch sensitivity</a:t>
            </a:r>
            <a:r>
              <a:rPr lang="en-GB" sz="2400" b="1" dirty="0"/>
              <a:t> </a:t>
            </a:r>
            <a:r>
              <a:rPr lang="en-GB" sz="2400" dirty="0" smtClean="0"/>
              <a:t>for</a:t>
            </a:r>
            <a:r>
              <a:rPr lang="en-GB" sz="2400" b="1" dirty="0" smtClean="0"/>
              <a:t> </a:t>
            </a:r>
            <a:r>
              <a:rPr lang="en-GB" sz="2400" dirty="0" smtClean="0"/>
              <a:t>Autistic individuals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75299" y="-30931"/>
            <a:ext cx="11652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Spectrum Condition</a:t>
            </a:r>
            <a:endParaRPr lang="en-US" sz="8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566" y="1002942"/>
            <a:ext cx="5123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sensory processing difficulties</a:t>
            </a:r>
            <a:endParaRPr lang="en-GB" sz="2800" dirty="0"/>
          </a:p>
        </p:txBody>
      </p:sp>
      <p:pic>
        <p:nvPicPr>
          <p:cNvPr id="4098" name="Picture 2" descr="Image result for sensory processing over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43" y="2495556"/>
            <a:ext cx="4302849" cy="303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86356" y="1602394"/>
            <a:ext cx="3699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/>
              <a:t>Carly Fleischmann: Autistic and non-verbal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7062524" y="1986054"/>
            <a:ext cx="502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https://www.youtube.com/watch?v=KmDGvquzn2k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62524" y="5672245"/>
            <a:ext cx="473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‘</a:t>
            </a:r>
            <a:r>
              <a:rPr lang="en-GB" dirty="0"/>
              <a:t>If </a:t>
            </a:r>
            <a:r>
              <a:rPr lang="en-GB" b="1" dirty="0"/>
              <a:t>you</a:t>
            </a:r>
            <a:r>
              <a:rPr lang="en-GB" dirty="0"/>
              <a:t>'ve met </a:t>
            </a:r>
            <a:r>
              <a:rPr lang="en-GB" b="1" dirty="0"/>
              <a:t>one individual with </a:t>
            </a:r>
            <a:r>
              <a:rPr lang="en-GB" b="1" dirty="0" smtClean="0"/>
              <a:t>Autism</a:t>
            </a:r>
            <a:r>
              <a:rPr lang="en-GB" dirty="0"/>
              <a:t>, </a:t>
            </a:r>
            <a:r>
              <a:rPr lang="en-GB" b="1" dirty="0"/>
              <a:t>you</a:t>
            </a:r>
            <a:r>
              <a:rPr lang="en-GB" dirty="0"/>
              <a:t>'ve met </a:t>
            </a:r>
            <a:r>
              <a:rPr lang="en-GB" b="1" dirty="0"/>
              <a:t>one individual with A</a:t>
            </a:r>
            <a:r>
              <a:rPr lang="en-GB" b="1" dirty="0" smtClean="0"/>
              <a:t>utism</a:t>
            </a:r>
            <a:r>
              <a:rPr lang="en-GB" dirty="0" smtClean="0"/>
              <a:t>.’</a:t>
            </a:r>
          </a:p>
          <a:p>
            <a:pPr algn="r"/>
            <a:r>
              <a:rPr lang="en-GB" sz="1200" dirty="0" smtClean="0"/>
              <a:t>Stephen Shore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599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419" y="0"/>
            <a:ext cx="11652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Spectrum Condition</a:t>
            </a:r>
            <a:endParaRPr lang="en-US" sz="8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5200" y="1107217"/>
            <a:ext cx="9611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the impact of sensory processing difficulties on daily living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46043" y="1770453"/>
            <a:ext cx="7731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333333"/>
                </a:solidFill>
              </a:rPr>
              <a:t>Autistic neurology pays attention and processes every sensory input encountered</a:t>
            </a:r>
          </a:p>
          <a:p>
            <a:r>
              <a:rPr lang="en-GB" dirty="0" smtClean="0"/>
              <a:t>         - </a:t>
            </a:r>
            <a:r>
              <a:rPr lang="en-GB" dirty="0" err="1" smtClean="0"/>
              <a:t>Neurotypical</a:t>
            </a:r>
            <a:r>
              <a:rPr lang="en-GB" dirty="0" smtClean="0"/>
              <a:t> brains can filter out unimportant sensory information</a:t>
            </a:r>
            <a:endParaRPr lang="en-GB" sz="2800" dirty="0" smtClean="0">
              <a:solidFill>
                <a:srgbClr val="3333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333333"/>
                </a:solidFill>
              </a:rPr>
              <a:t>Sensory inputs will change depending on the environment:</a:t>
            </a:r>
          </a:p>
          <a:p>
            <a:r>
              <a:rPr lang="en-GB" sz="2000" dirty="0" smtClean="0">
                <a:solidFill>
                  <a:srgbClr val="333333"/>
                </a:solidFill>
              </a:rPr>
              <a:t>        - home: predictable; sensory inputs easier to manage; able to  </a:t>
            </a:r>
          </a:p>
          <a:p>
            <a:r>
              <a:rPr lang="en-GB" sz="2000" dirty="0">
                <a:solidFill>
                  <a:srgbClr val="333333"/>
                </a:solidFill>
              </a:rPr>
              <a:t> </a:t>
            </a:r>
            <a:r>
              <a:rPr lang="en-GB" sz="2000" dirty="0" smtClean="0">
                <a:solidFill>
                  <a:srgbClr val="333333"/>
                </a:solidFill>
              </a:rPr>
              <a:t>          retreat to a safe space</a:t>
            </a:r>
          </a:p>
          <a:p>
            <a:r>
              <a:rPr lang="en-GB" sz="2000" dirty="0" smtClean="0">
                <a:solidFill>
                  <a:srgbClr val="333333"/>
                </a:solidFill>
              </a:rPr>
              <a:t>        - the supermarket: unpredictable; huge amounts of sensory inputs</a:t>
            </a:r>
          </a:p>
          <a:p>
            <a:endParaRPr lang="en-GB" sz="800" dirty="0" smtClean="0">
              <a:solidFill>
                <a:srgbClr val="3333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Responses to sensory inputs can fluctuate and </a:t>
            </a:r>
            <a:r>
              <a:rPr lang="en-GB" sz="2800" dirty="0" smtClean="0"/>
              <a:t>change depending on: </a:t>
            </a:r>
          </a:p>
          <a:p>
            <a:r>
              <a:rPr lang="en-GB" dirty="0" smtClean="0"/>
              <a:t>          - Time of day</a:t>
            </a:r>
          </a:p>
          <a:p>
            <a:r>
              <a:rPr lang="en-GB" dirty="0"/>
              <a:t>      </a:t>
            </a:r>
            <a:r>
              <a:rPr lang="en-GB" dirty="0" smtClean="0"/>
              <a:t>    - Health</a:t>
            </a:r>
          </a:p>
          <a:p>
            <a:r>
              <a:rPr lang="en-GB" dirty="0"/>
              <a:t> </a:t>
            </a:r>
            <a:r>
              <a:rPr lang="en-GB" dirty="0" smtClean="0"/>
              <a:t>         - Anxiety and stress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56" y="1770453"/>
            <a:ext cx="3947412" cy="428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9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ha.ie/wp-content/uploads/2015/08/GRAPHIC-I-HAVE-SENSORY-PROCESSING-DISORD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5401"/>
          <a:stretch/>
        </p:blipFill>
        <p:spPr bwMode="auto">
          <a:xfrm>
            <a:off x="2341016" y="325119"/>
            <a:ext cx="6714241" cy="62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ouette Man Stand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1" t="2109" r="33926" b="9358"/>
          <a:stretch/>
        </p:blipFill>
        <p:spPr bwMode="auto">
          <a:xfrm>
            <a:off x="4683760" y="1158240"/>
            <a:ext cx="164592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18000" y="5151120"/>
            <a:ext cx="497840" cy="1249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6200000">
            <a:off x="4498340" y="5773419"/>
            <a:ext cx="497840" cy="1122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69080" y="5618476"/>
            <a:ext cx="497840" cy="548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09792" y="3378198"/>
            <a:ext cx="172720" cy="1249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48400" y="5669278"/>
            <a:ext cx="295504" cy="497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257800" y="965200"/>
            <a:ext cx="49784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559733" y="5775960"/>
            <a:ext cx="18279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2">
                    <a:lumMod val="25000"/>
                  </a:schemeClr>
                </a:solidFill>
              </a:rPr>
              <a:t>I cling to others I trust</a:t>
            </a:r>
            <a:endParaRPr lang="en-GB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818" y="6440853"/>
            <a:ext cx="8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Difficulties processing sensory input could mean  .  .  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954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sz="7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Overload</a:t>
            </a:r>
            <a:endParaRPr lang="en-US" sz="7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e result for sensory overlo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47" y="1188083"/>
            <a:ext cx="7404847" cy="50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947881">
            <a:off x="7746244" y="291972"/>
            <a:ext cx="4339566" cy="315546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Imagine walking into a room filled with 25 72-inch flat-screen TVs that all have super-high definition and surround sound, but they’re all playing different movies. On full blast. At the same </a:t>
            </a:r>
            <a:r>
              <a:rPr lang="en-GB" dirty="0" smtClean="0">
                <a:solidFill>
                  <a:schemeClr val="tx1"/>
                </a:solidFill>
              </a:rPr>
              <a:t>time!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5554" y="2915198"/>
            <a:ext cx="1334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Jenalyn</a:t>
            </a:r>
            <a:r>
              <a:rPr lang="en-GB" sz="1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Cloward</a:t>
            </a:r>
            <a:r>
              <a:rPr lang="en-GB" sz="1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Barton</a:t>
            </a:r>
            <a:endParaRPr lang="en-GB" sz="1000" dirty="0"/>
          </a:p>
        </p:txBody>
      </p:sp>
      <p:sp>
        <p:nvSpPr>
          <p:cNvPr id="5" name="Rectangle 4"/>
          <p:cNvSpPr/>
          <p:nvPr/>
        </p:nvSpPr>
        <p:spPr>
          <a:xfrm>
            <a:off x="101600" y="6329032"/>
            <a:ext cx="11948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https://tbirehabilitation.wordpress.com/2020/07/18/blog-post-21-people-explain-what-sensory-overload-feels-like-the-mighty/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25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77112"/>
            <a:ext cx="9784080" cy="631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07811" y="6488668"/>
            <a:ext cx="501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https://www.youtube.com/watch?v=K2P4Ed6G3gw</a:t>
            </a:r>
            <a:endParaRPr lang="en-GB" dirty="0"/>
          </a:p>
        </p:txBody>
      </p:sp>
      <p:pic>
        <p:nvPicPr>
          <p:cNvPr id="8194" name="Picture 2" descr="Final project | COMD 3530 Advanced Photography Stud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9"/>
          <a:stretch/>
        </p:blipFill>
        <p:spPr bwMode="auto">
          <a:xfrm>
            <a:off x="5906029" y="4216400"/>
            <a:ext cx="5622501" cy="208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fight or flight respon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4"/>
          <a:stretch/>
        </p:blipFill>
        <p:spPr bwMode="auto">
          <a:xfrm>
            <a:off x="840275" y="4118941"/>
            <a:ext cx="1080481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ght or flight respon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r="32103"/>
          <a:stretch/>
        </p:blipFill>
        <p:spPr bwMode="auto">
          <a:xfrm rot="1049553">
            <a:off x="908277" y="3059300"/>
            <a:ext cx="1083213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1659" y="841565"/>
            <a:ext cx="6010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Meltdown</a:t>
            </a:r>
            <a:endParaRPr lang="en-US" sz="6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484" y="3246052"/>
            <a:ext cx="10479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 smtClean="0">
              <a:solidFill>
                <a:srgbClr val="333333"/>
              </a:solidFill>
              <a:latin typeface="Open Sans"/>
            </a:endParaRPr>
          </a:p>
          <a:p>
            <a:r>
              <a:rPr lang="en-GB" sz="3600" dirty="0">
                <a:solidFill>
                  <a:srgbClr val="333333"/>
                </a:solidFill>
                <a:latin typeface="Open Sans"/>
              </a:rPr>
              <a:t>O</a:t>
            </a:r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ften </a:t>
            </a:r>
            <a:r>
              <a:rPr lang="en-GB" sz="3600" dirty="0">
                <a:solidFill>
                  <a:srgbClr val="333333"/>
                </a:solidFill>
                <a:latin typeface="Open Sans"/>
              </a:rPr>
              <a:t>mistaken for </a:t>
            </a:r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bad behaviour</a:t>
            </a:r>
          </a:p>
          <a:p>
            <a:endParaRPr lang="en-GB" sz="800" dirty="0" smtClean="0">
              <a:solidFill>
                <a:srgbClr val="333333"/>
              </a:solidFill>
              <a:latin typeface="Open Sans"/>
            </a:endParaRPr>
          </a:p>
          <a:p>
            <a:endParaRPr lang="en-GB" sz="800" dirty="0">
              <a:solidFill>
                <a:srgbClr val="333333"/>
              </a:solidFill>
              <a:latin typeface="Open Sans"/>
            </a:endParaRPr>
          </a:p>
          <a:p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A reaction </a:t>
            </a:r>
            <a:r>
              <a:rPr lang="en-GB" sz="3600" dirty="0">
                <a:solidFill>
                  <a:srgbClr val="333333"/>
                </a:solidFill>
                <a:latin typeface="Open Sans"/>
              </a:rPr>
              <a:t>to stimuli </a:t>
            </a:r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within the body or </a:t>
            </a:r>
            <a:r>
              <a:rPr lang="en-GB" sz="3600" dirty="0">
                <a:solidFill>
                  <a:srgbClr val="333333"/>
                </a:solidFill>
                <a:latin typeface="Open Sans"/>
              </a:rPr>
              <a:t>something in the environment </a:t>
            </a:r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which is usually </a:t>
            </a:r>
            <a:r>
              <a:rPr lang="en-GB" sz="3600" dirty="0">
                <a:solidFill>
                  <a:srgbClr val="333333"/>
                </a:solidFill>
                <a:latin typeface="Open Sans"/>
              </a:rPr>
              <a:t>beyond the </a:t>
            </a:r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individual’s control</a:t>
            </a:r>
            <a:endParaRPr lang="en-GB" sz="36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2050" name="Picture 2" descr="Image result for fight or flight respon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6"/>
          <a:stretch/>
        </p:blipFill>
        <p:spPr bwMode="auto">
          <a:xfrm>
            <a:off x="840275" y="1714797"/>
            <a:ext cx="927638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13" y="1999659"/>
            <a:ext cx="9553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333333"/>
                </a:solidFill>
                <a:latin typeface="Open Sans"/>
              </a:rPr>
              <a:t>A fight, flight or freeze response </a:t>
            </a:r>
            <a:r>
              <a:rPr lang="en-GB" sz="3600" dirty="0" smtClean="0">
                <a:solidFill>
                  <a:srgbClr val="333333"/>
                </a:solidFill>
                <a:latin typeface="Open Sans"/>
              </a:rPr>
              <a:t>to sensory </a:t>
            </a:r>
            <a:r>
              <a:rPr lang="en-GB" sz="3600" dirty="0">
                <a:solidFill>
                  <a:srgbClr val="333333"/>
                </a:solidFill>
                <a:latin typeface="Open Sans"/>
              </a:rPr>
              <a:t>overload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7819" y="6008516"/>
            <a:ext cx="610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https://themighty.com/2018/04/sensory-meltdowns-in-adults/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1 person,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25" y="1104553"/>
            <a:ext cx="4856500" cy="486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665" y="1036246"/>
            <a:ext cx="6339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1C1E21"/>
                </a:solidFill>
              </a:rPr>
              <a:t>‘Meltdowns </a:t>
            </a:r>
            <a:r>
              <a:rPr lang="en-GB" sz="2000" i="1" dirty="0">
                <a:solidFill>
                  <a:srgbClr val="1C1E21"/>
                </a:solidFill>
              </a:rPr>
              <a:t>are like heart attacks, you can have a snap one or a gradual </a:t>
            </a:r>
            <a:r>
              <a:rPr lang="en-GB" sz="2000" i="1" dirty="0" smtClean="0">
                <a:solidFill>
                  <a:srgbClr val="1C1E21"/>
                </a:solidFill>
              </a:rPr>
              <a:t>one.</a:t>
            </a:r>
          </a:p>
          <a:p>
            <a:endParaRPr lang="en-GB" sz="800" i="1" dirty="0">
              <a:solidFill>
                <a:srgbClr val="1C1E21"/>
              </a:solidFill>
            </a:endParaRPr>
          </a:p>
          <a:p>
            <a:r>
              <a:rPr lang="en-GB" sz="2000" i="1" dirty="0">
                <a:solidFill>
                  <a:srgbClr val="1C1E21"/>
                </a:solidFill>
              </a:rPr>
              <a:t>They build up slowly and can affect me for hours and sometimes even days. </a:t>
            </a:r>
            <a:endParaRPr lang="en-GB" sz="2000" i="1" dirty="0" smtClean="0">
              <a:solidFill>
                <a:srgbClr val="1C1E21"/>
              </a:solidFill>
            </a:endParaRPr>
          </a:p>
          <a:p>
            <a:endParaRPr lang="en-GB" sz="800" i="1" dirty="0">
              <a:solidFill>
                <a:srgbClr val="1C1E21"/>
              </a:solidFill>
            </a:endParaRPr>
          </a:p>
          <a:p>
            <a:r>
              <a:rPr lang="en-GB" sz="2000" i="1" dirty="0" smtClean="0">
                <a:solidFill>
                  <a:srgbClr val="1C1E21"/>
                </a:solidFill>
              </a:rPr>
              <a:t>Like </a:t>
            </a:r>
            <a:r>
              <a:rPr lang="en-GB" sz="2000" i="1" dirty="0">
                <a:solidFill>
                  <a:srgbClr val="1C1E21"/>
                </a:solidFill>
              </a:rPr>
              <a:t>a storm building up inside of me. </a:t>
            </a:r>
          </a:p>
          <a:p>
            <a:endParaRPr lang="en-GB" sz="800" i="1" dirty="0"/>
          </a:p>
          <a:p>
            <a:r>
              <a:rPr lang="en-GB" sz="2000" i="1" dirty="0">
                <a:solidFill>
                  <a:srgbClr val="1C1E21"/>
                </a:solidFill>
              </a:rPr>
              <a:t>I feel myself tensing up, losing my patience, stimming uncontrollably and feeling very sick.</a:t>
            </a:r>
          </a:p>
          <a:p>
            <a:endParaRPr lang="en-GB" sz="800" i="1" dirty="0"/>
          </a:p>
          <a:p>
            <a:r>
              <a:rPr lang="en-GB" sz="2000" i="1" dirty="0">
                <a:solidFill>
                  <a:srgbClr val="1C1E21"/>
                </a:solidFill>
              </a:rPr>
              <a:t>My anxiety levels go way up and I find myself being even more hyper sensitive to the things around me. </a:t>
            </a:r>
          </a:p>
          <a:p>
            <a:endParaRPr lang="en-GB" sz="800" i="1" dirty="0" smtClean="0"/>
          </a:p>
          <a:p>
            <a:r>
              <a:rPr lang="en-GB" sz="2000" i="1" dirty="0">
                <a:solidFill>
                  <a:srgbClr val="1C1E21"/>
                </a:solidFill>
              </a:rPr>
              <a:t>I may even have several snap meltdowns in the middle of a gradual one. </a:t>
            </a:r>
          </a:p>
          <a:p>
            <a:endParaRPr lang="en-GB" sz="800" i="1" dirty="0"/>
          </a:p>
          <a:p>
            <a:r>
              <a:rPr lang="en-GB" sz="2000" i="1" dirty="0">
                <a:solidFill>
                  <a:srgbClr val="1C1E21"/>
                </a:solidFill>
              </a:rPr>
              <a:t>Sometimes I don't even realise they are happening, which is scary for me.</a:t>
            </a:r>
          </a:p>
          <a:p>
            <a:endParaRPr lang="en-GB" sz="800" i="1" dirty="0" smtClean="0"/>
          </a:p>
          <a:p>
            <a:r>
              <a:rPr lang="en-GB" sz="2000" i="1" dirty="0">
                <a:solidFill>
                  <a:srgbClr val="1C1E21"/>
                </a:solidFill>
              </a:rPr>
              <a:t>As I get older I'm getting better at recognizing the signs and have put measures into place to relax me.’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4825" y="666914"/>
            <a:ext cx="496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Joe James; diagnosed with Autism in adulthood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48960" y="6244423"/>
            <a:ext cx="638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https://www.facebook.com/JoeJamesNeurodiversityawareness/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82319" y="159082"/>
            <a:ext cx="4949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insider view</a:t>
            </a:r>
            <a:endParaRPr lang="en-US" sz="6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t="35909" r="22778" b="26601"/>
          <a:stretch/>
        </p:blipFill>
        <p:spPr>
          <a:xfrm>
            <a:off x="5850363" y="1513574"/>
            <a:ext cx="6037726" cy="417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46365" y="1644048"/>
            <a:ext cx="54039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ifficulties </a:t>
            </a:r>
            <a:r>
              <a:rPr lang="en-GB" sz="2800" dirty="0"/>
              <a:t>interpreting sensory information can have an impact </a:t>
            </a:r>
            <a:r>
              <a:rPr lang="en-GB" sz="2800" dirty="0" smtClean="0"/>
              <a:t>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</a:t>
            </a:r>
            <a:r>
              <a:rPr lang="en-GB" sz="2800" dirty="0"/>
              <a:t>we </a:t>
            </a:r>
            <a:r>
              <a:rPr lang="en-GB" sz="2800" dirty="0" smtClean="0"/>
              <a:t>feel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</a:t>
            </a:r>
            <a:r>
              <a:rPr lang="en-GB" sz="2800" dirty="0"/>
              <a:t>we </a:t>
            </a:r>
            <a:r>
              <a:rPr lang="en-GB" sz="2800" dirty="0" smtClean="0"/>
              <a:t>think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</a:t>
            </a:r>
            <a:r>
              <a:rPr lang="en-GB" sz="2800" dirty="0"/>
              <a:t>we behave or </a:t>
            </a:r>
            <a:r>
              <a:rPr lang="en-GB" sz="2800" dirty="0" smtClean="0"/>
              <a:t>respond </a:t>
            </a:r>
          </a:p>
          <a:p>
            <a:endParaRPr lang="en-GB" sz="800" dirty="0" smtClean="0"/>
          </a:p>
          <a:p>
            <a:r>
              <a:rPr lang="en-GB" sz="2800" dirty="0" smtClean="0"/>
              <a:t>Each of us are constantly having to respond </a:t>
            </a:r>
            <a:r>
              <a:rPr lang="en-GB" sz="2800" dirty="0"/>
              <a:t>to sensory input from within </a:t>
            </a:r>
            <a:r>
              <a:rPr lang="en-GB" sz="2800" dirty="0" smtClean="0"/>
              <a:t>our bodies as well as from </a:t>
            </a:r>
            <a:r>
              <a:rPr lang="en-GB" sz="2800" dirty="0"/>
              <a:t>the environment </a:t>
            </a:r>
            <a:r>
              <a:rPr lang="en-GB" sz="2800" dirty="0" smtClean="0"/>
              <a:t>around us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76086" r="32452" b="16998"/>
          <a:stretch/>
        </p:blipFill>
        <p:spPr>
          <a:xfrm>
            <a:off x="9024847" y="5683992"/>
            <a:ext cx="2905433" cy="57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84833" y="123467"/>
            <a:ext cx="101316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Sensory or Behaviour?</a:t>
            </a:r>
            <a:endParaRPr lang="en-US" sz="7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3637" y="6270234"/>
            <a:ext cx="7418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https://www.autism.org.uk/about/behaviour/sensory-world.aspx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4284" y="291239"/>
            <a:ext cx="570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 to Sensory Meltdowns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222" y="2795441"/>
            <a:ext cx="1136921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>
              <a:solidFill>
                <a:srgbClr val="3333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rgbClr val="333333"/>
                </a:solidFill>
              </a:rPr>
              <a:t>Good hydration and access to regular, healthy snacks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 smtClean="0">
              <a:solidFill>
                <a:srgbClr val="3333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Identify potential sensory triggers; keep </a:t>
            </a:r>
            <a:r>
              <a:rPr lang="en-GB" sz="2800" dirty="0"/>
              <a:t>a sensory </a:t>
            </a:r>
            <a:r>
              <a:rPr lang="en-GB" sz="2800" dirty="0" smtClean="0"/>
              <a:t>triggers’ log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Avoid potential sensory triggers e.g. make use of noise cancelling headphones, a weighted blanket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Look at ways to improve sleep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Model and provide direct coaching on how to use </a:t>
            </a:r>
            <a:r>
              <a:rPr lang="en-GB" sz="2800" dirty="0" smtClean="0"/>
              <a:t>calming </a:t>
            </a:r>
            <a:r>
              <a:rPr lang="en-GB" sz="2800" dirty="0"/>
              <a:t>and </a:t>
            </a:r>
            <a:r>
              <a:rPr lang="en-GB" sz="2800" dirty="0" smtClean="0"/>
              <a:t>self-regulation techniques</a:t>
            </a:r>
          </a:p>
        </p:txBody>
      </p:sp>
      <p:pic>
        <p:nvPicPr>
          <p:cNvPr id="1026" name="Picture 2" descr="Adult life - National Autistic Socie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12452"/>
          <a:stretch/>
        </p:blipFill>
        <p:spPr bwMode="auto">
          <a:xfrm>
            <a:off x="223705" y="411217"/>
            <a:ext cx="3342455" cy="238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2408" y="1908383"/>
            <a:ext cx="844959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00" dirty="0">
              <a:solidFill>
                <a:srgbClr val="333333"/>
              </a:solidFill>
            </a:endParaRPr>
          </a:p>
          <a:p>
            <a:r>
              <a:rPr lang="en-GB" sz="2800" dirty="0" smtClean="0">
                <a:solidFill>
                  <a:srgbClr val="333333"/>
                </a:solidFill>
              </a:rPr>
              <a:t>Support to </a:t>
            </a:r>
            <a:r>
              <a:rPr lang="en-GB" sz="2800" dirty="0">
                <a:solidFill>
                  <a:srgbClr val="333333"/>
                </a:solidFill>
              </a:rPr>
              <a:t>reduce the intensity and </a:t>
            </a:r>
            <a:r>
              <a:rPr lang="en-GB" sz="2800" dirty="0" smtClean="0">
                <a:solidFill>
                  <a:srgbClr val="333333"/>
                </a:solidFill>
              </a:rPr>
              <a:t>frequency of meltdowns:</a:t>
            </a:r>
            <a:endParaRPr lang="en-GB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7040" y="319935"/>
            <a:ext cx="8965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and Eating </a:t>
            </a:r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isorders</a:t>
            </a:r>
            <a:endParaRPr lang="en-US" sz="6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032" y="1719081"/>
            <a:ext cx="61783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3C23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Eating difficulties and sensory sensitivities; rigid </a:t>
            </a:r>
            <a:r>
              <a:rPr lang="en-GB" sz="2800" dirty="0">
                <a:solidFill>
                  <a:srgbClr val="3C23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repetitive patterns around eating are </a:t>
            </a:r>
            <a:r>
              <a:rPr lang="en-GB" sz="2800" dirty="0" smtClean="0">
                <a:solidFill>
                  <a:srgbClr val="3C23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often very </a:t>
            </a:r>
            <a:r>
              <a:rPr lang="en-GB" sz="2800" dirty="0">
                <a:solidFill>
                  <a:srgbClr val="3C23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much part of </a:t>
            </a:r>
            <a:r>
              <a:rPr lang="en-GB" sz="2800" dirty="0" smtClean="0">
                <a:solidFill>
                  <a:srgbClr val="3C23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Avoidant and Restrictive Food Intake Disorder (AFRID) first introduced </a:t>
            </a:r>
            <a:r>
              <a:rPr lang="en-GB" sz="2800" dirty="0"/>
              <a:t>into </a:t>
            </a:r>
            <a:r>
              <a:rPr lang="en-GB" sz="2800" dirty="0" smtClean="0"/>
              <a:t>DSM-5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To date very little research exists about the relationship between Autism and ARFID </a:t>
            </a:r>
            <a:endParaRPr lang="en-GB" sz="2800" dirty="0" smtClean="0"/>
          </a:p>
          <a:p>
            <a:endParaRPr lang="en-GB" sz="800" dirty="0" smtClean="0"/>
          </a:p>
          <a:p>
            <a:endParaRPr lang="en-GB" sz="800" dirty="0" smtClean="0"/>
          </a:p>
        </p:txBody>
      </p:sp>
      <p:pic>
        <p:nvPicPr>
          <p:cNvPr id="7172" name="Picture 4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39" y="1480025"/>
            <a:ext cx="4618748" cy="461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6243202"/>
            <a:ext cx="765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https://pathologicaldemandavoidanceaprofileofautism.com/2019/03/18/45/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13" y="6065739"/>
            <a:ext cx="462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https://www.bbc.co.uk/news/health-47359416</a:t>
            </a:r>
            <a:endParaRPr lang="en-GB" dirty="0"/>
          </a:p>
        </p:txBody>
      </p:sp>
      <p:pic>
        <p:nvPicPr>
          <p:cNvPr id="2050" name="Picture 2" descr="https://ichef.bbci.co.uk/news/660/cpsprodpb/93E4/production/_105806873_sophi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/>
          <a:stretch/>
        </p:blipFill>
        <p:spPr bwMode="auto">
          <a:xfrm>
            <a:off x="690879" y="1794192"/>
            <a:ext cx="4257675" cy="353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433" y="5419408"/>
            <a:ext cx="452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Sophie </a:t>
            </a:r>
            <a:r>
              <a:rPr lang="en-GB" dirty="0"/>
              <a:t>McInnes</a:t>
            </a:r>
            <a:r>
              <a:rPr lang="en-GB" dirty="0" smtClean="0"/>
              <a:t>, a young Autistic adult was obsessed with counting calories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9120" y="408737"/>
            <a:ext cx="8965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and Eating </a:t>
            </a:r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isorders</a:t>
            </a:r>
            <a:endParaRPr lang="en-US" sz="6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8739" y="1853644"/>
            <a:ext cx="6786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404040"/>
                </a:solidFill>
              </a:rPr>
              <a:t>Three </a:t>
            </a:r>
            <a:r>
              <a:rPr lang="en-GB" sz="2400" dirty="0">
                <a:solidFill>
                  <a:srgbClr val="404040"/>
                </a:solidFill>
              </a:rPr>
              <a:t>separate studies </a:t>
            </a:r>
            <a:r>
              <a:rPr lang="en-GB" sz="2400" dirty="0" smtClean="0">
                <a:solidFill>
                  <a:srgbClr val="404040"/>
                </a:solidFill>
              </a:rPr>
              <a:t>(2015 </a:t>
            </a:r>
            <a:r>
              <a:rPr lang="en-GB" sz="2400" dirty="0">
                <a:solidFill>
                  <a:srgbClr val="404040"/>
                </a:solidFill>
              </a:rPr>
              <a:t>and </a:t>
            </a:r>
            <a:r>
              <a:rPr lang="en-GB" sz="2400" dirty="0" smtClean="0">
                <a:solidFill>
                  <a:srgbClr val="404040"/>
                </a:solidFill>
              </a:rPr>
              <a:t>2017) suggest that </a:t>
            </a:r>
            <a:r>
              <a:rPr lang="en-GB" sz="2400" dirty="0">
                <a:solidFill>
                  <a:srgbClr val="404040"/>
                </a:solidFill>
              </a:rPr>
              <a:t>15% of women with anorexia </a:t>
            </a:r>
            <a:r>
              <a:rPr lang="en-GB" sz="2400" dirty="0" smtClean="0">
                <a:solidFill>
                  <a:srgbClr val="404040"/>
                </a:solidFill>
              </a:rPr>
              <a:t>are also Autistic</a:t>
            </a:r>
          </a:p>
          <a:p>
            <a:pPr algn="r"/>
            <a:r>
              <a:rPr lang="en-GB" dirty="0"/>
              <a:t>Dr James </a:t>
            </a:r>
            <a:r>
              <a:rPr lang="en-GB" dirty="0" smtClean="0"/>
              <a:t>Cusack, </a:t>
            </a:r>
            <a:r>
              <a:rPr lang="en-GB" dirty="0" err="1"/>
              <a:t>Autistica's</a:t>
            </a:r>
            <a:r>
              <a:rPr lang="en-GB" dirty="0"/>
              <a:t> director of </a:t>
            </a:r>
            <a:r>
              <a:rPr lang="en-GB" dirty="0" smtClean="0"/>
              <a:t>science</a:t>
            </a:r>
          </a:p>
          <a:p>
            <a:pPr algn="r"/>
            <a:r>
              <a:rPr lang="en-GB" dirty="0">
                <a:hlinkClick r:id="rId4"/>
              </a:rPr>
              <a:t>https://www.autistica.org.uk/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79999" y="3561080"/>
            <a:ext cx="6944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Women </a:t>
            </a:r>
            <a:r>
              <a:rPr lang="en-GB" sz="2400" dirty="0"/>
              <a:t>and girls </a:t>
            </a:r>
            <a:r>
              <a:rPr lang="en-GB" sz="2400" dirty="0" smtClean="0"/>
              <a:t>are </a:t>
            </a:r>
            <a:r>
              <a:rPr lang="en-GB" sz="2400" dirty="0"/>
              <a:t>much less likely than men to be recognised as </a:t>
            </a:r>
            <a:r>
              <a:rPr lang="en-GB" sz="2400" dirty="0" smtClean="0"/>
              <a:t>Autistic.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accompanying  </a:t>
            </a:r>
            <a:r>
              <a:rPr lang="en-GB" sz="2400" dirty="0"/>
              <a:t>‘high levels of stress and anxiety’ </a:t>
            </a:r>
            <a:r>
              <a:rPr lang="en-GB" sz="2400" dirty="0" smtClean="0"/>
              <a:t>contribute </a:t>
            </a:r>
            <a:r>
              <a:rPr lang="en-GB" sz="2400" dirty="0"/>
              <a:t>to </a:t>
            </a:r>
            <a:r>
              <a:rPr lang="en-GB" sz="2400" dirty="0" smtClean="0"/>
              <a:t>the experience of severe mental </a:t>
            </a:r>
            <a:r>
              <a:rPr lang="en-GB" sz="2400" dirty="0"/>
              <a:t>health </a:t>
            </a:r>
            <a:r>
              <a:rPr lang="en-GB" sz="2400" dirty="0" smtClean="0"/>
              <a:t>conditions e.g. eating disorders</a:t>
            </a:r>
          </a:p>
          <a:p>
            <a:pPr algn="r"/>
            <a:r>
              <a:rPr lang="en-GB" dirty="0"/>
              <a:t>Will Mandy, </a:t>
            </a:r>
            <a:r>
              <a:rPr lang="en-GB" dirty="0" smtClean="0"/>
              <a:t>Autism </a:t>
            </a:r>
            <a:r>
              <a:rPr lang="en-GB" dirty="0"/>
              <a:t>R</a:t>
            </a:r>
            <a:r>
              <a:rPr lang="en-GB" dirty="0" smtClean="0"/>
              <a:t>esearcher</a:t>
            </a:r>
            <a:r>
              <a:rPr lang="en-GB" dirty="0"/>
              <a:t>, </a:t>
            </a:r>
            <a:r>
              <a:rPr lang="en-GB" dirty="0" smtClean="0"/>
              <a:t>University </a:t>
            </a:r>
            <a:r>
              <a:rPr lang="en-GB" dirty="0"/>
              <a:t>College London</a:t>
            </a:r>
          </a:p>
          <a:p>
            <a:pPr algn="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63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7235" y="551311"/>
            <a:ext cx="852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and Sleep Difficulties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931" y="1643561"/>
            <a:ext cx="10972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en-ZA" dirty="0" smtClean="0">
                <a:solidFill>
                  <a:srgbClr val="222222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‘</a:t>
            </a:r>
            <a:r>
              <a:rPr lang="en-ZA" sz="2400" dirty="0" smtClean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Not </a:t>
            </a:r>
            <a:r>
              <a:rPr lang="en-ZA" sz="2400" dirty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getting enough sleep, as I’m sure is true for many, causes me to struggle the next day.</a:t>
            </a:r>
            <a:endParaRPr lang="en-GB" sz="2400" dirty="0">
              <a:ea typeface="Times New Roman" panose="02020603050405020304" pitchFamily="18" charset="0"/>
            </a:endParaRPr>
          </a:p>
          <a:p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I’m unable to think clearly and my processing worsens.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My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mind obsesses.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can’t handle even the slightest change.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have a difficult time making decisions.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My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senses are even more heightened.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hear and smell everything causing me to be constantly overstimulated.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Touch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is more difficult for me to receive than it normally is.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I’m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clumsier.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have an even more difficult time speaking to others and digesting my food. </a:t>
            </a:r>
            <a:endParaRPr lang="en-ZA" sz="2400" dirty="0" smtClean="0">
              <a:solidFill>
                <a:srgbClr val="222222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I’m </a:t>
            </a:r>
            <a:r>
              <a:rPr lang="en-ZA" sz="2400" dirty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more likely to snap and to have </a:t>
            </a:r>
            <a:r>
              <a:rPr lang="en-ZA" sz="2400" dirty="0" smtClean="0">
                <a:solidFill>
                  <a:srgbClr val="222222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meltdowns.’</a:t>
            </a:r>
          </a:p>
          <a:p>
            <a:pPr algn="r"/>
            <a:r>
              <a:rPr lang="en-ZA" sz="2000" dirty="0" smtClean="0">
                <a:solidFill>
                  <a:srgbClr val="222222"/>
                </a:solidFill>
                <a:cs typeface="Helvetica" panose="020B0604020202020204" pitchFamily="34" charset="0"/>
              </a:rPr>
              <a:t>By an Autistic adult with significant sleep difficulties</a:t>
            </a:r>
            <a:endParaRPr lang="en-GB" sz="2000" dirty="0"/>
          </a:p>
        </p:txBody>
      </p:sp>
      <p:pic>
        <p:nvPicPr>
          <p:cNvPr id="1026" name="Picture 2" descr="Image result for delayed sleep phase syndro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/>
          <a:stretch/>
        </p:blipFill>
        <p:spPr bwMode="auto">
          <a:xfrm>
            <a:off x="7530123" y="2124563"/>
            <a:ext cx="3756074" cy="210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336796"/>
            <a:ext cx="1161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https://network.autism.org.uk/sites/default/files/ckfinder/files/Sleep%20issues%20in%20autistic%20adults%20PDF(1).pdf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8429" y="887134"/>
            <a:ext cx="62370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A</a:t>
            </a:r>
            <a:r>
              <a:rPr lang="en-ZA" sz="2800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ZA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circadian rhythm sleep </a:t>
            </a:r>
            <a:r>
              <a:rPr lang="en-ZA" sz="2800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disorder</a:t>
            </a:r>
          </a:p>
          <a:p>
            <a:endParaRPr lang="en-ZA" sz="800" dirty="0" smtClean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C</a:t>
            </a:r>
            <a:r>
              <a:rPr lang="en-ZA" sz="2800" dirty="0" smtClean="0"/>
              <a:t>aused </a:t>
            </a:r>
            <a:r>
              <a:rPr lang="en-ZA" sz="2800" dirty="0"/>
              <a:t>by the body's internal </a:t>
            </a:r>
            <a:r>
              <a:rPr lang="en-ZA" sz="2800" dirty="0" smtClean="0"/>
              <a:t>clock </a:t>
            </a:r>
          </a:p>
          <a:p>
            <a:endParaRPr lang="en-ZA" sz="800" dirty="0" smtClean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A</a:t>
            </a:r>
            <a:r>
              <a:rPr lang="en-ZA" sz="2800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n </a:t>
            </a:r>
            <a:r>
              <a:rPr lang="en-ZA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individual's sleep-wake cycle </a:t>
            </a:r>
            <a:r>
              <a:rPr lang="en-ZA" sz="2800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is significantly </a:t>
            </a:r>
            <a:r>
              <a:rPr lang="en-ZA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later than the </a:t>
            </a:r>
            <a:r>
              <a:rPr lang="en-ZA" sz="2800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societal norm e.g. sleeping from 5am to 1pm</a:t>
            </a:r>
          </a:p>
          <a:p>
            <a:endParaRPr lang="en-ZA" sz="800" dirty="0" smtClean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Generally need </a:t>
            </a:r>
            <a:r>
              <a:rPr lang="en-ZA" sz="2800" dirty="0"/>
              <a:t>more than eight hours sleep per </a:t>
            </a:r>
            <a:r>
              <a:rPr lang="en-ZA" sz="2800" dirty="0" smtClean="0"/>
              <a:t>‘night’; natural </a:t>
            </a:r>
            <a:r>
              <a:rPr lang="en-ZA" sz="2800" dirty="0"/>
              <a:t>wake times </a:t>
            </a:r>
            <a:r>
              <a:rPr lang="en-ZA" sz="2800" dirty="0" smtClean="0"/>
              <a:t>then tend to </a:t>
            </a:r>
            <a:r>
              <a:rPr lang="en-ZA" sz="2800" dirty="0"/>
              <a:t>be even later than might be </a:t>
            </a:r>
            <a:r>
              <a:rPr lang="en-ZA" sz="2800" dirty="0" smtClean="0"/>
              <a:t>expected</a:t>
            </a:r>
          </a:p>
          <a:p>
            <a:endParaRPr lang="en-ZA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C</a:t>
            </a:r>
            <a:r>
              <a:rPr lang="en-ZA" sz="2800" dirty="0" smtClean="0"/>
              <a:t>ommonly </a:t>
            </a:r>
            <a:r>
              <a:rPr lang="en-ZA" sz="2800" dirty="0"/>
              <a:t>experience extended sleep </a:t>
            </a:r>
            <a:r>
              <a:rPr lang="en-ZA" sz="2800" dirty="0" smtClean="0"/>
              <a:t>inertia </a:t>
            </a:r>
            <a:r>
              <a:rPr lang="en-ZA" dirty="0" smtClean="0"/>
              <a:t>(brain is slow </a:t>
            </a:r>
            <a:r>
              <a:rPr lang="en-ZA" dirty="0"/>
              <a:t>to fully </a:t>
            </a:r>
            <a:r>
              <a:rPr lang="en-ZA" dirty="0" smtClean="0"/>
              <a:t>wake)</a:t>
            </a:r>
            <a:endParaRPr lang="en-ZA" sz="2800" dirty="0" smtClean="0"/>
          </a:p>
        </p:txBody>
      </p:sp>
      <p:pic>
        <p:nvPicPr>
          <p:cNvPr id="5" name="Picture 4" descr="https://2.bp.blogspot.com/-7tbuA183k8I/XFRkUudL-1I/AAAAAAAAA0I/GwWgRaShp_ob4pn7xMGs6ZpRNhCkSDT7wCLcBGAs/s320/dsps.jpg">
            <a:hlinkClick r:id="rId3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6" y="1005215"/>
            <a:ext cx="4976183" cy="570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40038" y="81885"/>
            <a:ext cx="852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Sleep Phase Disorder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45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http://www.sallycatpda.co.uk/2019/02/delayed-sleep-phase-syndrome-and-pda.html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499" y="2842060"/>
            <a:ext cx="1084587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800" dirty="0" smtClean="0"/>
          </a:p>
          <a:p>
            <a:endParaRPr lang="en-ZA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Visual prompts and cues to identify and </a:t>
            </a:r>
            <a:r>
              <a:rPr lang="en-GB" sz="2400" dirty="0" smtClean="0"/>
              <a:t>communicate </a:t>
            </a:r>
            <a:r>
              <a:rPr lang="en-GB" sz="2400" dirty="0"/>
              <a:t>emotions</a:t>
            </a:r>
          </a:p>
          <a:p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Encourage and build up an appropriate emotional </a:t>
            </a:r>
            <a:r>
              <a:rPr lang="en-ZA" sz="2400" dirty="0" smtClean="0"/>
              <a:t>vocabulary</a:t>
            </a:r>
          </a:p>
          <a:p>
            <a:endParaRPr lang="en-ZA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Get support to design an appropriate sensory diet</a:t>
            </a:r>
            <a:endParaRPr lang="en-GB" sz="2400" dirty="0" smtClean="0"/>
          </a:p>
          <a:p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Teach breathing and mindfulness techniques</a:t>
            </a:r>
          </a:p>
          <a:p>
            <a:endParaRPr lang="en-ZA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Use developmentally appropriate Social Stories and/or Comic Conversations</a:t>
            </a:r>
          </a:p>
          <a:p>
            <a:endParaRPr lang="en-ZA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Keep to a daily routine as much as possible</a:t>
            </a:r>
          </a:p>
          <a:p>
            <a:endParaRPr lang="en-ZA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Carefully prepare for transitions</a:t>
            </a:r>
          </a:p>
          <a:p>
            <a:endParaRPr lang="en-ZA" sz="800" dirty="0" smtClean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535680" y="169049"/>
            <a:ext cx="64162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 to Sensory Meltdowns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65882" y="1522610"/>
            <a:ext cx="1776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Continued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3652" t="10636" r="6492" b="13335"/>
          <a:stretch/>
        </p:blipFill>
        <p:spPr bwMode="auto">
          <a:xfrm>
            <a:off x="156210" y="307915"/>
            <a:ext cx="2857500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3710" y="1995130"/>
            <a:ext cx="8758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</a:rPr>
              <a:t>Support to reduce the intensity and frequency of meltdowns:</a:t>
            </a:r>
          </a:p>
        </p:txBody>
      </p:sp>
    </p:spTree>
    <p:extLst>
      <p:ext uri="{BB962C8B-B14F-4D97-AF65-F5344CB8AC3E}">
        <p14:creationId xmlns:p14="http://schemas.microsoft.com/office/powerpoint/2010/main" val="8227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ther comforting adult daughter through her div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" y="589280"/>
            <a:ext cx="6156960" cy="410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uart Shanker on Twitter: &quot;Self-Reggers, I pose this question t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8494" r="5585" b="22722"/>
          <a:stretch/>
        </p:blipFill>
        <p:spPr bwMode="auto">
          <a:xfrm>
            <a:off x="6713642" y="2255519"/>
            <a:ext cx="4867771" cy="369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015" y="479552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takes two to tango (and self-regulate).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6479" y="6055360"/>
            <a:ext cx="217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/>
              <a:t>Dr.</a:t>
            </a:r>
            <a:r>
              <a:rPr lang="en-GB" dirty="0" smtClean="0"/>
              <a:t> Stuart </a:t>
            </a:r>
            <a:r>
              <a:rPr lang="en-GB" dirty="0" err="1" smtClean="0"/>
              <a:t>Shanker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7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35" y="154546"/>
            <a:ext cx="4038815" cy="2704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2846232"/>
          </a:xfrm>
        </p:spPr>
        <p:txBody>
          <a:bodyPr>
            <a:normAutofit/>
          </a:bodyPr>
          <a:lstStyle/>
          <a:p>
            <a:r>
              <a:rPr lang="en-GB" sz="1300" smtClean="0"/>
              <a:t>							</a:t>
            </a:r>
            <a:r>
              <a:rPr lang="en-GB" sz="1800" smtClean="0"/>
              <a:t>57 Albion Road, Edinburgh EH7 5QY</a:t>
            </a:r>
            <a:br>
              <a:rPr lang="en-GB" sz="1800" smtClean="0"/>
            </a:br>
            <a:r>
              <a:rPr lang="en-GB" sz="1800" smtClean="0"/>
              <a:t>							Tel: 0131 475 2416</a:t>
            </a:r>
            <a:br>
              <a:rPr lang="en-GB" sz="1800" smtClean="0"/>
            </a:br>
            <a:r>
              <a:rPr lang="en-GB" sz="1800" smtClean="0"/>
              <a:t>							Email: info@pasda.org.uk</a:t>
            </a:r>
            <a:br>
              <a:rPr lang="en-GB" sz="1800" smtClean="0"/>
            </a:br>
            <a:r>
              <a:rPr lang="en-GB" sz="1800" smtClean="0"/>
              <a:t>							Website: </a:t>
            </a:r>
            <a:r>
              <a:rPr lang="en-GB" sz="1800" smtClean="0">
                <a:hlinkClick r:id="rId3"/>
              </a:rPr>
              <a:t>www.pasda.org.uk</a:t>
            </a:r>
            <a:r>
              <a:rPr lang="en-GB" sz="1800" smtClean="0"/>
              <a:t> 									Scottish Charity Number: SC042678</a:t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18"/>
            <a:ext cx="10515600" cy="31424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smtClean="0"/>
              <a:t>MAKE A DONATION TO SUPPORT Pasda’s WORK</a:t>
            </a:r>
          </a:p>
          <a:p>
            <a:pPr marL="0" indent="0">
              <a:buNone/>
            </a:pPr>
            <a:r>
              <a:rPr lang="en-GB" sz="1800" smtClean="0"/>
              <a:t>If you have benefitted from this presentation, please consider supporting Pasda's work. </a:t>
            </a:r>
          </a:p>
          <a:p>
            <a:pPr marL="0" indent="0">
              <a:buNone/>
            </a:pPr>
            <a:r>
              <a:rPr lang="en-GB" sz="1800" smtClean="0"/>
              <a:t>You can do this in one of four ways: 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Donate via JustGiving on the Pasda website at: </a:t>
            </a:r>
            <a:r>
              <a:rPr lang="en-GB" sz="1800" smtClean="0">
                <a:hlinkClick r:id="rId4"/>
              </a:rPr>
              <a:t>https://www.pasda.org.uk </a:t>
            </a:r>
            <a:r>
              <a:rPr lang="en-GB" sz="1800" smtClean="0"/>
              <a:t>, at the top right of the Home Page.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Donate via JustGiving at: </a:t>
            </a:r>
            <a:r>
              <a:rPr lang="en-GB" sz="1800" smtClean="0">
                <a:hlinkClick r:id="rId5"/>
              </a:rPr>
              <a:t>https://www.justgiving.com/pasdauk</a:t>
            </a:r>
            <a:endParaRPr lang="en-GB" sz="1800" smtClean="0"/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Make a bank transfer. To do this, please contact us by phone or email for the account details.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Make out a cheque payable to Pasda, and mail it to our office at the address above.  </a:t>
            </a:r>
          </a:p>
          <a:p>
            <a:pPr marL="0" indent="0" algn="ctr">
              <a:buNone/>
            </a:pPr>
            <a:endParaRPr lang="en-GB" sz="1800" smtClean="0"/>
          </a:p>
          <a:p>
            <a:pPr marL="0" indent="0" algn="ctr">
              <a:buNone/>
            </a:pPr>
            <a:r>
              <a:rPr lang="en-GB" sz="1800" smtClean="0"/>
              <a:t>Thank you very much.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1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ism Headphones - Nose Reduction Ear Muffs for for Kids and T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306347"/>
            <a:ext cx="6338293" cy="633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6560" y="1177982"/>
            <a:ext cx="5008881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</a:rPr>
              <a:t>As parent-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</a:rPr>
              <a:t>carers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</a:rPr>
              <a:t> we all need a basic understanding of sensory processing if we are to make sense of observable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</a:rPr>
              <a:t>behaviours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</a:rPr>
              <a:t> we are not able to understand! </a:t>
            </a:r>
          </a:p>
          <a:p>
            <a:pPr algn="ctr"/>
            <a:endParaRPr lang="en-US" sz="800" dirty="0">
              <a:ln w="0"/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</a:rPr>
              <a:t>An individual’s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</a:rPr>
              <a:t>behaviour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</a:rPr>
              <a:t> may very well be addressing unique 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sensory needs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6748" y="511620"/>
            <a:ext cx="554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Communication</a:t>
            </a:r>
            <a:endParaRPr lang="en-US" sz="36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8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Keys to Successful Sensory Processing: KEY 1 Understanding the Senses by [Anne-Laure Jackson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 b="16160"/>
          <a:stretch/>
        </p:blipFill>
        <p:spPr bwMode="auto">
          <a:xfrm rot="836958">
            <a:off x="8383620" y="650826"/>
            <a:ext cx="2981325" cy="202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160" y="1491166"/>
            <a:ext cx="1098815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 smtClean="0">
              <a:solidFill>
                <a:srgbClr val="1C1E2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1E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Meeting our individual arousal needs depends on how we process </a:t>
            </a:r>
          </a:p>
          <a:p>
            <a:r>
              <a:rPr lang="en-GB" sz="2400" dirty="0">
                <a:solidFill>
                  <a:srgbClr val="1C1E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1C1E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sensory information </a:t>
            </a:r>
          </a:p>
          <a:p>
            <a:endParaRPr lang="en-GB" sz="800" dirty="0" smtClean="0">
              <a:solidFill>
                <a:srgbClr val="1C1E2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Some of us need a lot of sensory input; others of us need less to reach and maintain an optimal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state of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arousal</a:t>
            </a:r>
          </a:p>
          <a:p>
            <a:endParaRPr lang="en-GB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Self-regulation enables us  to  reach our optimal arousal level even when the environment changes</a:t>
            </a:r>
          </a:p>
          <a:p>
            <a:endParaRPr lang="en-GB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Self-regulating all of the sensory information received, can be very difficult for Autistic individuals </a:t>
            </a:r>
          </a:p>
          <a:p>
            <a:endParaRPr lang="en-GB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Understanding an Autistic individual’s sensory needs, we can  better provide support to help them meet and maintain their optimal arousal</a:t>
            </a:r>
            <a:r>
              <a:rPr lang="en-GB" sz="1600" dirty="0">
                <a:solidFill>
                  <a:srgbClr val="1C1E2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600" dirty="0">
                <a:solidFill>
                  <a:srgbClr val="1C1E2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83677" y="321294"/>
            <a:ext cx="5888407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Sensory Processing: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key to understanding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behaviour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7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881" y="1517298"/>
            <a:ext cx="115177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</a:rPr>
              <a:t>This occurs when sensory signals are not organized and processed into </a:t>
            </a:r>
            <a:r>
              <a:rPr lang="en-GB" sz="2400" dirty="0" smtClean="0">
                <a:solidFill>
                  <a:srgbClr val="333333"/>
                </a:solidFill>
              </a:rPr>
              <a:t>appropriate motor &amp; behavioural responses</a:t>
            </a:r>
            <a:endParaRPr lang="en-GB" sz="2400" dirty="0">
              <a:solidFill>
                <a:srgbClr val="333333"/>
              </a:solidFill>
            </a:endParaRPr>
          </a:p>
          <a:p>
            <a:endParaRPr lang="en-GB" sz="800" dirty="0" smtClean="0"/>
          </a:p>
          <a:p>
            <a:r>
              <a:rPr lang="en-GB" sz="2400" dirty="0" smtClean="0"/>
              <a:t>Difficulties </a:t>
            </a:r>
            <a:r>
              <a:rPr lang="en-GB" sz="2400" dirty="0"/>
              <a:t>in sensory processing </a:t>
            </a:r>
            <a:r>
              <a:rPr lang="en-GB" sz="2400" dirty="0" smtClean="0"/>
              <a:t>affect </a:t>
            </a:r>
          </a:p>
          <a:p>
            <a:r>
              <a:rPr lang="en-GB" sz="2400" dirty="0" smtClean="0"/>
              <a:t>every </a:t>
            </a:r>
            <a:r>
              <a:rPr lang="en-GB" sz="2400" dirty="0"/>
              <a:t>aspect of a person's </a:t>
            </a:r>
            <a:r>
              <a:rPr lang="en-GB" sz="2400" dirty="0" smtClean="0"/>
              <a:t>functioning:</a:t>
            </a:r>
          </a:p>
          <a:p>
            <a:endParaRPr lang="en-GB" sz="800" dirty="0" smtClean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from posture 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to </a:t>
            </a:r>
            <a:r>
              <a:rPr lang="en-GB" sz="2400" dirty="0"/>
              <a:t>catching a </a:t>
            </a:r>
            <a:r>
              <a:rPr lang="en-GB" sz="2400" dirty="0" smtClean="0"/>
              <a:t>ball 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focusing on a task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engaging </a:t>
            </a:r>
            <a:r>
              <a:rPr lang="en-GB" sz="2400" dirty="0"/>
              <a:t>in social </a:t>
            </a:r>
            <a:r>
              <a:rPr lang="en-GB" sz="2400" dirty="0" smtClean="0"/>
              <a:t>relationships</a:t>
            </a:r>
          </a:p>
          <a:p>
            <a:endParaRPr lang="en-ZA" sz="800" dirty="0"/>
          </a:p>
          <a:p>
            <a:r>
              <a:rPr lang="en-GB" sz="2400" dirty="0" smtClean="0"/>
              <a:t>Certain</a:t>
            </a:r>
            <a:r>
              <a:rPr lang="en-GB" sz="2400" dirty="0"/>
              <a:t> sensory input can be at best </a:t>
            </a:r>
            <a:r>
              <a:rPr lang="en-GB" sz="2400" dirty="0" smtClean="0"/>
              <a:t>disturbing </a:t>
            </a:r>
            <a:r>
              <a:rPr lang="en-GB" sz="2400" dirty="0"/>
              <a:t>and </a:t>
            </a:r>
            <a:r>
              <a:rPr lang="en-GB" sz="2400" dirty="0" smtClean="0"/>
              <a:t>at </a:t>
            </a:r>
          </a:p>
          <a:p>
            <a:r>
              <a:rPr lang="en-GB" sz="2400" dirty="0" smtClean="0"/>
              <a:t>worst</a:t>
            </a:r>
            <a:r>
              <a:rPr lang="en-GB" sz="2400" dirty="0"/>
              <a:t>, physically </a:t>
            </a:r>
            <a:r>
              <a:rPr lang="en-GB" sz="2400" dirty="0" smtClean="0"/>
              <a:t>painful</a:t>
            </a:r>
            <a:endParaRPr lang="en-ZA" sz="2400" dirty="0"/>
          </a:p>
          <a:p>
            <a:endParaRPr lang="en-GB" sz="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6881" y="184005"/>
            <a:ext cx="115177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P</a:t>
            </a:r>
            <a:r>
              <a:rPr lang="en-US" sz="7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rocessing </a:t>
            </a:r>
            <a:r>
              <a:rPr lang="en-US" sz="7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7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ifficulties</a:t>
            </a:r>
            <a:endParaRPr lang="en-US" sz="7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sensory processing overwhel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13238" r="5718" b="8595"/>
          <a:stretch/>
        </p:blipFill>
        <p:spPr bwMode="auto">
          <a:xfrm>
            <a:off x="7584707" y="1968280"/>
            <a:ext cx="4119612" cy="424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3120" y="6326438"/>
            <a:ext cx="9741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4"/>
              </a:rPr>
              <a:t>https://www.bbc.com/future/article/20160617-the-daily-pain-of-having-extreme-perception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4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xed Signals: What is Synaesthesia? | Redbrick Sci&amp;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49749"/>
            <a:ext cx="11948160" cy="656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129" y="0"/>
            <a:ext cx="50249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Synaesthesia</a:t>
            </a:r>
            <a:endParaRPr lang="en-US" sz="7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3889" y="833067"/>
            <a:ext cx="3470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Mixed signals</a:t>
            </a:r>
          </a:p>
          <a:p>
            <a:pPr algn="ctr"/>
            <a:endParaRPr lang="en-GB" sz="800" dirty="0" smtClean="0"/>
          </a:p>
          <a:p>
            <a:pPr algn="ctr"/>
            <a:endParaRPr lang="en-GB" sz="800" dirty="0" smtClean="0">
              <a:solidFill>
                <a:srgbClr val="555B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0889" y="386790"/>
            <a:ext cx="47853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44444"/>
                </a:solidFill>
              </a:rPr>
              <a:t>Synaesthesia is a condition in which a sensation in one of the senses triggers a sensation in another</a:t>
            </a:r>
          </a:p>
          <a:p>
            <a:endParaRPr lang="en-GB" sz="800" b="1" dirty="0" smtClean="0">
              <a:solidFill>
                <a:srgbClr val="4444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44444"/>
                </a:solidFill>
              </a:rPr>
              <a:t>For example seeing </a:t>
            </a:r>
            <a:r>
              <a:rPr lang="en-GB" sz="2400" b="1" dirty="0">
                <a:solidFill>
                  <a:srgbClr val="444444"/>
                </a:solidFill>
              </a:rPr>
              <a:t>colour when listening to </a:t>
            </a:r>
            <a:r>
              <a:rPr lang="en-GB" sz="2400" b="1" dirty="0" smtClean="0">
                <a:solidFill>
                  <a:srgbClr val="444444"/>
                </a:solidFill>
              </a:rPr>
              <a:t>music or </a:t>
            </a:r>
            <a:r>
              <a:rPr lang="en-GB" sz="2400" b="1" dirty="0">
                <a:solidFill>
                  <a:srgbClr val="444444"/>
                </a:solidFill>
              </a:rPr>
              <a:t>tasting numbers or </a:t>
            </a:r>
            <a:r>
              <a:rPr lang="en-GB" sz="2400" b="1" dirty="0" smtClean="0">
                <a:solidFill>
                  <a:srgbClr val="444444"/>
                </a:solidFill>
              </a:rPr>
              <a:t>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b="1" dirty="0" smtClean="0">
              <a:solidFill>
                <a:srgbClr val="4444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Studies from the University of Edinburgh suggest 4% of the UK population could be affected by </a:t>
            </a:r>
            <a:r>
              <a:rPr lang="en-GB" sz="2400" b="1" dirty="0" smtClean="0">
                <a:solidFill>
                  <a:schemeClr val="bg1"/>
                </a:solidFill>
              </a:rPr>
              <a:t>synaesthesia</a:t>
            </a:r>
            <a:endParaRPr lang="en-GB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44444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720" y="5483559"/>
            <a:ext cx="7457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44444"/>
                </a:solidFill>
              </a:rPr>
              <a:t>Autistic </a:t>
            </a:r>
            <a:r>
              <a:rPr lang="en-GB" sz="2400" b="1" dirty="0" smtClean="0">
                <a:solidFill>
                  <a:srgbClr val="444444"/>
                </a:solidFill>
              </a:rPr>
              <a:t>people </a:t>
            </a:r>
            <a:r>
              <a:rPr lang="en-GB" sz="2400" b="1" dirty="0">
                <a:solidFill>
                  <a:srgbClr val="444444"/>
                </a:solidFill>
              </a:rPr>
              <a:t>are more likely to have synaesthesia than the general population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766560" y="60704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https://network.autism.org.uk/good-practice/evidence-base/synaesthesia-autism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/>
          <a:srcRect l="23703" t="17880" r="24841" b="13901"/>
          <a:stretch/>
        </p:blipFill>
        <p:spPr bwMode="auto">
          <a:xfrm>
            <a:off x="9380091" y="3330208"/>
            <a:ext cx="2358563" cy="163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4752" y="5574907"/>
            <a:ext cx="396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https://synesthesia.me/see-your-name#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1942" y="218678"/>
            <a:ext cx="10644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Tasting words or sensing letters as colours</a:t>
            </a:r>
            <a:endParaRPr lang="en-US" sz="4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0978" t="22470" r="37908" b="6864"/>
          <a:stretch/>
        </p:blipFill>
        <p:spPr bwMode="auto">
          <a:xfrm>
            <a:off x="376014" y="1341120"/>
            <a:ext cx="6695439" cy="535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05204" y="3777064"/>
            <a:ext cx="313345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444444"/>
                </a:solidFill>
              </a:rPr>
              <a:t>Grapheme-colour synaesthesia </a:t>
            </a:r>
            <a:r>
              <a:rPr lang="en-GB" dirty="0">
                <a:solidFill>
                  <a:srgbClr val="444444"/>
                </a:solidFill>
              </a:rPr>
              <a:t>is one of the most prevalent and most </a:t>
            </a:r>
            <a:r>
              <a:rPr lang="en-GB" dirty="0" smtClean="0">
                <a:solidFill>
                  <a:srgbClr val="444444"/>
                </a:solidFill>
              </a:rPr>
              <a:t>studied</a:t>
            </a:r>
            <a:endParaRPr lang="en-GB" dirty="0">
              <a:solidFill>
                <a:srgbClr val="444444"/>
              </a:solidFill>
            </a:endParaRPr>
          </a:p>
          <a:p>
            <a:endParaRPr lang="en-GB" sz="800" dirty="0" smtClean="0">
              <a:solidFill>
                <a:srgbClr val="44444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2457" y="1049675"/>
            <a:ext cx="36474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44444"/>
                </a:solidFill>
              </a:rPr>
              <a:t>L</a:t>
            </a:r>
            <a:r>
              <a:rPr lang="en-GB" dirty="0" smtClean="0">
                <a:solidFill>
                  <a:srgbClr val="444444"/>
                </a:solidFill>
              </a:rPr>
              <a:t>exical-gustatory synaesthesia is a rare form </a:t>
            </a:r>
            <a:r>
              <a:rPr lang="en-GB" dirty="0">
                <a:solidFill>
                  <a:srgbClr val="444444"/>
                </a:solidFill>
              </a:rPr>
              <a:t>of </a:t>
            </a:r>
            <a:r>
              <a:rPr lang="en-GB" dirty="0" smtClean="0">
                <a:solidFill>
                  <a:srgbClr val="444444"/>
                </a:solidFill>
              </a:rPr>
              <a:t>synaesthesia </a:t>
            </a:r>
          </a:p>
          <a:p>
            <a:endParaRPr lang="en-GB" sz="800" dirty="0" smtClean="0">
              <a:solidFill>
                <a:srgbClr val="444444"/>
              </a:solidFill>
            </a:endParaRPr>
          </a:p>
          <a:p>
            <a:r>
              <a:rPr lang="en-GB" dirty="0" smtClean="0">
                <a:solidFill>
                  <a:srgbClr val="444444"/>
                </a:solidFill>
              </a:rPr>
              <a:t>The individual senses </a:t>
            </a:r>
            <a:r>
              <a:rPr lang="en-GB" dirty="0">
                <a:solidFill>
                  <a:srgbClr val="444444"/>
                </a:solidFill>
              </a:rPr>
              <a:t>words (both spoken and written) as distinct tastes, smells, and textures in the mouth or senses the tastes in their </a:t>
            </a:r>
            <a:r>
              <a:rPr lang="en-GB" dirty="0" smtClean="0">
                <a:solidFill>
                  <a:srgbClr val="444444"/>
                </a:solidFill>
              </a:rPr>
              <a:t>head</a:t>
            </a:r>
            <a:endParaRPr lang="en-GB" dirty="0"/>
          </a:p>
        </p:txBody>
      </p:sp>
      <p:sp>
        <p:nvSpPr>
          <p:cNvPr id="11" name="Curved Left Arrow 10"/>
          <p:cNvSpPr/>
          <p:nvPr/>
        </p:nvSpPr>
        <p:spPr>
          <a:xfrm rot="3682662">
            <a:off x="7280846" y="2756050"/>
            <a:ext cx="466763" cy="1148317"/>
          </a:xfrm>
          <a:prstGeom prst="curved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9082" y="6317178"/>
            <a:ext cx="462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5"/>
              </a:rPr>
              <a:t>https://www.bbc.co.uk/news/health-21060207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25084" y="5004741"/>
            <a:ext cx="411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44444"/>
                </a:solidFill>
              </a:rPr>
              <a:t>The individual naturally associates written letters and numerals with colours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553" y="322953"/>
            <a:ext cx="9828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Neurological Traffic Jam</a:t>
            </a:r>
            <a:endParaRPr lang="en-US" sz="7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4004" y="1828800"/>
            <a:ext cx="4977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 smtClean="0"/>
              <a:t>The </a:t>
            </a:r>
            <a:r>
              <a:rPr lang="en-ZA" sz="2800" dirty="0"/>
              <a:t>brain may not receive or detect sensory information </a:t>
            </a:r>
            <a:endParaRPr lang="en-ZA" sz="2800" dirty="0" smtClean="0"/>
          </a:p>
          <a:p>
            <a:endParaRPr lang="en-ZA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 smtClean="0"/>
              <a:t>Or </a:t>
            </a:r>
            <a:r>
              <a:rPr lang="en-ZA" sz="2800" dirty="0"/>
              <a:t>be able to efficiently organise the incoming sensory </a:t>
            </a:r>
            <a:r>
              <a:rPr lang="en-ZA" sz="2800" dirty="0" smtClean="0"/>
              <a:t>input</a:t>
            </a:r>
          </a:p>
          <a:p>
            <a:endParaRPr lang="en-ZA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M</a:t>
            </a:r>
            <a:r>
              <a:rPr lang="en-ZA" sz="2800" dirty="0" smtClean="0"/>
              <a:t>ay not even </a:t>
            </a:r>
            <a:r>
              <a:rPr lang="en-ZA" sz="2800" dirty="0"/>
              <a:t>send out </a:t>
            </a:r>
            <a:r>
              <a:rPr lang="en-ZA" sz="2800" dirty="0" smtClean="0"/>
              <a:t>accurate </a:t>
            </a:r>
            <a:r>
              <a:rPr lang="en-ZA" sz="2800" dirty="0"/>
              <a:t>messages </a:t>
            </a:r>
            <a:r>
              <a:rPr lang="en-ZA" sz="2800" dirty="0" smtClean="0"/>
              <a:t>to direct </a:t>
            </a:r>
            <a:r>
              <a:rPr lang="en-ZA" sz="2800" dirty="0"/>
              <a:t>the individual’s actions</a:t>
            </a:r>
          </a:p>
        </p:txBody>
      </p:sp>
      <p:pic>
        <p:nvPicPr>
          <p:cNvPr id="5" name="Picture 6" descr="https://assetsds.cdnedge.bluemix.net/sites/default/files/styles/very_big_1/public/feature/images/traffic_jams.jpg?itok=6Y7dxfW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16" y="1981200"/>
            <a:ext cx="5597107" cy="373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64705" y="1323011"/>
            <a:ext cx="4559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processing difficulties</a:t>
            </a:r>
            <a:endParaRPr lang="en-US" sz="2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4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549" y="149495"/>
            <a:ext cx="92906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</a:t>
            </a:r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ensory </a:t>
            </a:r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rofile?</a:t>
            </a:r>
            <a:endParaRPr lang="en-US" sz="6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Quadrant Sensory seeking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89" y="1109790"/>
            <a:ext cx="8867807" cy="54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4570" t="39161" r="27578" b="45206"/>
          <a:stretch/>
        </p:blipFill>
        <p:spPr>
          <a:xfrm>
            <a:off x="1526859" y="4198382"/>
            <a:ext cx="1800224" cy="201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1133" t="71052" r="52304" b="16855"/>
          <a:stretch/>
        </p:blipFill>
        <p:spPr>
          <a:xfrm>
            <a:off x="8755753" y="1626014"/>
            <a:ext cx="1606464" cy="1664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2930" t="27906" r="27461" b="57712"/>
          <a:stretch/>
        </p:blipFill>
        <p:spPr>
          <a:xfrm>
            <a:off x="8839199" y="4399267"/>
            <a:ext cx="1917384" cy="161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Image result for clip art thrill see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3" y="1626014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7939" y="6473532"/>
            <a:ext cx="1167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https://www.griffinot.com/wp-content/uploads/Checklist-Signs-and-Symptoms-of-Sensory-Processing-Disorder-2019.pdf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0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79C1218DD93D47BF3445AE321C4C6E" ma:contentTypeVersion="10" ma:contentTypeDescription="Create a new document." ma:contentTypeScope="" ma:versionID="a470367d08abcda47bc563d5aa398ffa">
  <xsd:schema xmlns:xsd="http://www.w3.org/2001/XMLSchema" xmlns:xs="http://www.w3.org/2001/XMLSchema" xmlns:p="http://schemas.microsoft.com/office/2006/metadata/properties" xmlns:ns2="2fa0e45d-7aaf-4b91-ac37-34070b1c6d48" targetNamespace="http://schemas.microsoft.com/office/2006/metadata/properties" ma:root="true" ma:fieldsID="5b80c478280c377c3fd299365d8f60a7" ns2:_="">
    <xsd:import namespace="2fa0e45d-7aaf-4b91-ac37-34070b1c6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0e45d-7aaf-4b91-ac37-34070b1c6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FC4159-02A3-4811-9442-B92DF322A431}"/>
</file>

<file path=customXml/itemProps2.xml><?xml version="1.0" encoding="utf-8"?>
<ds:datastoreItem xmlns:ds="http://schemas.openxmlformats.org/officeDocument/2006/customXml" ds:itemID="{DF8E97B2-A8DA-46D7-9F4C-7294AF39984D}"/>
</file>

<file path=customXml/itemProps3.xml><?xml version="1.0" encoding="utf-8"?>
<ds:datastoreItem xmlns:ds="http://schemas.openxmlformats.org/officeDocument/2006/customXml" ds:itemID="{F4E23A34-F805-4DFB-8719-E7367159D2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4740</TotalTime>
  <Words>1665</Words>
  <Application>Microsoft Office PowerPoint</Application>
  <PresentationFormat>Widescreen</PresentationFormat>
  <Paragraphs>254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 BERKLEY</vt:lpstr>
      <vt:lpstr>Arial</vt:lpstr>
      <vt:lpstr>Calibri</vt:lpstr>
      <vt:lpstr>Calibri Light</vt:lpstr>
      <vt:lpstr>Helvetica</vt:lpstr>
      <vt:lpstr>IBMPlexSans</vt:lpstr>
      <vt:lpstr>inherit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57 Albion Road, Edinburgh EH7 5QY        Tel: 0131 475 2416        Email: info@pasda.org.uk        Website: www.pasda.org.uk          Scottish Charity Number: SC042678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Barratt</dc:creator>
  <cp:lastModifiedBy>Chris Griffiths</cp:lastModifiedBy>
  <cp:revision>244</cp:revision>
  <dcterms:created xsi:type="dcterms:W3CDTF">2019-09-07T15:36:57Z</dcterms:created>
  <dcterms:modified xsi:type="dcterms:W3CDTF">2020-10-21T09:55:49Z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0x010100FA79C1218DD93D47BF3445AE321C4C6E</vt:lpwstr>
  </property>
</Properties>
</file>